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8"/>
  </p:notesMasterIdLst>
  <p:sldIdLst>
    <p:sldId id="256" r:id="rId2"/>
    <p:sldId id="272" r:id="rId3"/>
    <p:sldId id="389" r:id="rId4"/>
    <p:sldId id="258" r:id="rId5"/>
    <p:sldId id="370" r:id="rId6"/>
    <p:sldId id="338" r:id="rId7"/>
    <p:sldId id="371" r:id="rId8"/>
    <p:sldId id="372" r:id="rId9"/>
    <p:sldId id="369" r:id="rId10"/>
    <p:sldId id="335" r:id="rId11"/>
    <p:sldId id="339" r:id="rId12"/>
    <p:sldId id="260" r:id="rId13"/>
    <p:sldId id="373" r:id="rId14"/>
    <p:sldId id="374" r:id="rId15"/>
    <p:sldId id="340" r:id="rId16"/>
    <p:sldId id="375" r:id="rId17"/>
    <p:sldId id="376" r:id="rId18"/>
    <p:sldId id="343" r:id="rId19"/>
    <p:sldId id="377" r:id="rId20"/>
    <p:sldId id="351" r:id="rId21"/>
    <p:sldId id="382" r:id="rId22"/>
    <p:sldId id="380" r:id="rId23"/>
    <p:sldId id="352" r:id="rId24"/>
    <p:sldId id="381" r:id="rId25"/>
    <p:sldId id="384" r:id="rId26"/>
    <p:sldId id="347" r:id="rId27"/>
    <p:sldId id="274" r:id="rId28"/>
    <p:sldId id="310" r:id="rId29"/>
    <p:sldId id="386" r:id="rId30"/>
    <p:sldId id="296" r:id="rId31"/>
    <p:sldId id="387" r:id="rId32"/>
    <p:sldId id="388" r:id="rId33"/>
    <p:sldId id="299" r:id="rId34"/>
    <p:sldId id="392" r:id="rId35"/>
    <p:sldId id="395" r:id="rId36"/>
    <p:sldId id="396" r:id="rId37"/>
    <p:sldId id="394" r:id="rId38"/>
    <p:sldId id="265" r:id="rId39"/>
    <p:sldId id="400" r:id="rId40"/>
    <p:sldId id="401" r:id="rId41"/>
    <p:sldId id="402" r:id="rId42"/>
    <p:sldId id="403" r:id="rId43"/>
    <p:sldId id="404" r:id="rId44"/>
    <p:sldId id="406" r:id="rId45"/>
    <p:sldId id="407" r:id="rId46"/>
    <p:sldId id="409" r:id="rId47"/>
    <p:sldId id="411" r:id="rId48"/>
    <p:sldId id="412" r:id="rId49"/>
    <p:sldId id="413" r:id="rId50"/>
    <p:sldId id="414" r:id="rId51"/>
    <p:sldId id="415" r:id="rId52"/>
    <p:sldId id="416" r:id="rId53"/>
    <p:sldId id="418" r:id="rId54"/>
    <p:sldId id="417" r:id="rId55"/>
    <p:sldId id="419" r:id="rId56"/>
    <p:sldId id="420" r:id="rId57"/>
    <p:sldId id="421" r:id="rId58"/>
    <p:sldId id="422" r:id="rId59"/>
    <p:sldId id="448" r:id="rId60"/>
    <p:sldId id="313" r:id="rId61"/>
    <p:sldId id="424" r:id="rId62"/>
    <p:sldId id="410" r:id="rId63"/>
    <p:sldId id="261" r:id="rId64"/>
    <p:sldId id="330" r:id="rId65"/>
    <p:sldId id="353" r:id="rId66"/>
    <p:sldId id="259" r:id="rId67"/>
    <p:sldId id="292" r:id="rId68"/>
    <p:sldId id="279" r:id="rId69"/>
    <p:sldId id="277" r:id="rId70"/>
    <p:sldId id="278" r:id="rId71"/>
    <p:sldId id="441" r:id="rId72"/>
    <p:sldId id="368" r:id="rId73"/>
    <p:sldId id="391" r:id="rId74"/>
    <p:sldId id="390" r:id="rId75"/>
    <p:sldId id="365" r:id="rId76"/>
    <p:sldId id="442" r:id="rId77"/>
    <p:sldId id="398" r:id="rId78"/>
    <p:sldId id="399" r:id="rId79"/>
    <p:sldId id="366" r:id="rId80"/>
    <p:sldId id="437" r:id="rId81"/>
    <p:sldId id="367" r:id="rId82"/>
    <p:sldId id="443" r:id="rId83"/>
    <p:sldId id="444" r:id="rId84"/>
    <p:sldId id="445" r:id="rId85"/>
    <p:sldId id="447" r:id="rId86"/>
    <p:sldId id="446" r:id="rId87"/>
    <p:sldId id="281" r:id="rId88"/>
    <p:sldId id="449" r:id="rId89"/>
    <p:sldId id="317" r:id="rId90"/>
    <p:sldId id="345" r:id="rId91"/>
    <p:sldId id="319" r:id="rId92"/>
    <p:sldId id="426" r:id="rId93"/>
    <p:sldId id="433" r:id="rId94"/>
    <p:sldId id="427" r:id="rId95"/>
    <p:sldId id="432" r:id="rId96"/>
    <p:sldId id="363" r:id="rId97"/>
    <p:sldId id="434" r:id="rId98"/>
    <p:sldId id="435" r:id="rId99"/>
    <p:sldId id="430" r:id="rId100"/>
    <p:sldId id="344" r:id="rId101"/>
    <p:sldId id="346" r:id="rId102"/>
    <p:sldId id="438" r:id="rId103"/>
    <p:sldId id="429" r:id="rId104"/>
    <p:sldId id="431" r:id="rId105"/>
    <p:sldId id="320" r:id="rId106"/>
    <p:sldId id="321" r:id="rId107"/>
    <p:sldId id="324" r:id="rId108"/>
    <p:sldId id="323" r:id="rId109"/>
    <p:sldId id="325" r:id="rId110"/>
    <p:sldId id="326" r:id="rId111"/>
    <p:sldId id="439" r:id="rId112"/>
    <p:sldId id="327" r:id="rId113"/>
    <p:sldId id="328" r:id="rId114"/>
    <p:sldId id="329" r:id="rId115"/>
    <p:sldId id="331" r:id="rId116"/>
    <p:sldId id="436" r:id="rId1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6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0" d="100"/>
          <a:sy n="100" d="100"/>
        </p:scale>
        <p:origin x="-768" y="-150"/>
      </p:cViewPr>
      <p:guideLst>
        <p:guide orient="horz" pos="2690"/>
        <p:guide pos="2876"/>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emf"/><Relationship Id="rId1" Type="http://schemas.openxmlformats.org/officeDocument/2006/relationships/image" Target="../media/image84.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96.wmf"/><Relationship Id="rId1" Type="http://schemas.openxmlformats.org/officeDocument/2006/relationships/image" Target="../media/image9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6.png"/></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image" Target="../media/image162.emf"/><Relationship Id="rId1" Type="http://schemas.openxmlformats.org/officeDocument/2006/relationships/image" Target="../media/image161.emf"/><Relationship Id="rId5" Type="http://schemas.openxmlformats.org/officeDocument/2006/relationships/image" Target="../media/image165.emf"/><Relationship Id="rId4" Type="http://schemas.openxmlformats.org/officeDocument/2006/relationships/image" Target="../media/image16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A37834-9861-4AFE-BADC-30DB18EA840C}" type="datetimeFigureOut">
              <a:rPr lang="en-US" smtClean="0"/>
              <a:pPr/>
              <a:t>10/8/2014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278613-B312-4AE7-BEA2-4647A26C078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Newman projection</a:t>
            </a:r>
            <a:endParaRPr lang="en-US" dirty="0"/>
          </a:p>
        </p:txBody>
      </p:sp>
      <p:sp>
        <p:nvSpPr>
          <p:cNvPr id="4" name="Slide Number Placeholder 3"/>
          <p:cNvSpPr>
            <a:spLocks noGrp="1"/>
          </p:cNvSpPr>
          <p:nvPr>
            <p:ph type="sldNum" sz="quarter" idx="10"/>
          </p:nvPr>
        </p:nvSpPr>
        <p:spPr/>
        <p:txBody>
          <a:bodyPr/>
          <a:lstStyle/>
          <a:p>
            <a:fld id="{4E278613-B312-4AE7-BEA2-4647A26C0781}" type="slidenum">
              <a:rPr lang="en-US" smtClean="0"/>
              <a:pPr/>
              <a:t>31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Newman projection</a:t>
            </a:r>
            <a:endParaRPr lang="en-US" dirty="0"/>
          </a:p>
        </p:txBody>
      </p:sp>
      <p:sp>
        <p:nvSpPr>
          <p:cNvPr id="4" name="Slide Number Placeholder 3"/>
          <p:cNvSpPr>
            <a:spLocks noGrp="1"/>
          </p:cNvSpPr>
          <p:nvPr>
            <p:ph type="sldNum" sz="quarter" idx="10"/>
          </p:nvPr>
        </p:nvSpPr>
        <p:spPr/>
        <p:txBody>
          <a:bodyPr/>
          <a:lstStyle/>
          <a:p>
            <a:fld id="{4E278613-B312-4AE7-BEA2-4647A26C0781}" type="slidenum">
              <a:rPr lang="en-US" smtClean="0"/>
              <a:pPr/>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278613-B312-4AE7-BEA2-4647A26C0781}" type="slidenum">
              <a:rPr lang="en-US" smtClean="0"/>
              <a:pPr/>
              <a:t>40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1510AE-87B2-4E51-9B8A-0B1CD9C8412E}" type="datetime1">
              <a:rPr lang="en-US" smtClean="0"/>
              <a:pPr/>
              <a:t>10/8/2014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EB3016-8BA2-48EB-8279-2E8ABFAE1253}" type="datetime1">
              <a:rPr lang="en-US" smtClean="0"/>
              <a:pPr/>
              <a:t>10/8/2014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2C449C-7700-4889-818B-86834EE2805A}" type="datetime1">
              <a:rPr lang="en-US" smtClean="0"/>
              <a:pPr/>
              <a:t>10/8/2014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6FB816-32DB-485B-A126-7CFA2E4A4EDF}" type="datetime1">
              <a:rPr lang="en-US" smtClean="0"/>
              <a:pPr/>
              <a:t>10/8/2014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A03AF3-EA3B-4D1A-8E83-12C6700185E4}" type="datetime1">
              <a:rPr lang="en-US" smtClean="0"/>
              <a:pPr/>
              <a:t>10/8/2014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D052F0-5F00-4DDE-9F39-74C286C1B9C9}" type="datetime1">
              <a:rPr lang="en-US" smtClean="0"/>
              <a:pPr/>
              <a:t>10/8/2014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39CC8FA-491A-4551-9C0D-A740BE6ED1D6}" type="datetime1">
              <a:rPr lang="en-US" smtClean="0"/>
              <a:pPr/>
              <a:t>10/8/2014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61462E-C11A-4E0C-9326-AE590C7EBA55}" type="datetime1">
              <a:rPr lang="en-US" smtClean="0"/>
              <a:pPr/>
              <a:t>10/8/2014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E531CE-C9DD-4817-A0B7-D2AA347593A0}" type="datetime1">
              <a:rPr lang="en-US" smtClean="0"/>
              <a:pPr/>
              <a:t>10/8/2014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0DAAC0-6888-438D-9C28-E7CD0EA06B33}" type="datetime1">
              <a:rPr lang="en-US" smtClean="0"/>
              <a:pPr/>
              <a:t>10/8/2014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AADF55-67CE-4146-A785-5C7C92D0F8A4}" type="datetime1">
              <a:rPr lang="en-US" smtClean="0"/>
              <a:pPr/>
              <a:t>10/8/2014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3545-2E1E-443B-BA70-9E8D14E7FC24}" type="datetime1">
              <a:rPr lang="en-US" smtClean="0"/>
              <a:pPr/>
              <a:t>10/8/2014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2.xml"/><Relationship Id="rId4" Type="http://schemas.openxmlformats.org/officeDocument/2006/relationships/image" Target="../media/image236.png"/></Relationships>
</file>

<file path=ppt/slides/_rels/slide102.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3.png"/><Relationship Id="rId1" Type="http://schemas.openxmlformats.org/officeDocument/2006/relationships/slideLayout" Target="../slideLayouts/slideLayout2.xml"/><Relationship Id="rId5" Type="http://schemas.openxmlformats.org/officeDocument/2006/relationships/image" Target="../media/image239.png"/><Relationship Id="rId4" Type="http://schemas.openxmlformats.org/officeDocument/2006/relationships/image" Target="../media/image238.png"/></Relationships>
</file>

<file path=ppt/slides/_rels/slide103.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2.xml"/><Relationship Id="rId4" Type="http://schemas.openxmlformats.org/officeDocument/2006/relationships/image" Target="../media/image242.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2.xml"/><Relationship Id="rId5" Type="http://schemas.openxmlformats.org/officeDocument/2006/relationships/image" Target="../media/image243.png"/><Relationship Id="rId4" Type="http://schemas.openxmlformats.org/officeDocument/2006/relationships/image" Target="../media/image246.png"/></Relationships>
</file>

<file path=ppt/slides/_rels/slide107.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47.png"/><Relationship Id="rId1" Type="http://schemas.openxmlformats.org/officeDocument/2006/relationships/slideLayout" Target="../slideLayouts/slideLayout2.xml"/><Relationship Id="rId4" Type="http://schemas.openxmlformats.org/officeDocument/2006/relationships/image" Target="../media/image243.png"/></Relationships>
</file>

<file path=ppt/slides/_rels/slide108.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8.png"/><Relationship Id="rId1" Type="http://schemas.openxmlformats.org/officeDocument/2006/relationships/slideLayout" Target="../slideLayouts/slideLayout2.xml"/><Relationship Id="rId4" Type="http://schemas.openxmlformats.org/officeDocument/2006/relationships/image" Target="../media/image249.png"/></Relationships>
</file>

<file path=ppt/slides/_rels/slide109.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2.xml"/><Relationship Id="rId6" Type="http://schemas.openxmlformats.org/officeDocument/2006/relationships/image" Target="../media/image254.png"/><Relationship Id="rId5" Type="http://schemas.openxmlformats.org/officeDocument/2006/relationships/image" Target="../media/image253.png"/><Relationship Id="rId4" Type="http://schemas.openxmlformats.org/officeDocument/2006/relationships/image" Target="../media/image252.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2.xml"/><Relationship Id="rId6" Type="http://schemas.openxmlformats.org/officeDocument/2006/relationships/image" Target="../media/image258.png"/><Relationship Id="rId5" Type="http://schemas.openxmlformats.org/officeDocument/2006/relationships/image" Target="../media/image257.png"/><Relationship Id="rId4" Type="http://schemas.openxmlformats.org/officeDocument/2006/relationships/image" Target="../media/image252.png"/></Relationships>
</file>

<file path=ppt/slides/_rels/slide111.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2.xml"/><Relationship Id="rId5" Type="http://schemas.openxmlformats.org/officeDocument/2006/relationships/image" Target="../media/image259.png"/><Relationship Id="rId4" Type="http://schemas.openxmlformats.org/officeDocument/2006/relationships/image" Target="../media/image252.png"/></Relationships>
</file>

<file path=ppt/slides/_rels/slide112.xml.rels><?xml version="1.0" encoding="UTF-8" standalone="yes"?>
<Relationships xmlns="http://schemas.openxmlformats.org/package/2006/relationships"><Relationship Id="rId3" Type="http://schemas.openxmlformats.org/officeDocument/2006/relationships/image" Target="../media/image255.png"/><Relationship Id="rId7" Type="http://schemas.openxmlformats.org/officeDocument/2006/relationships/image" Target="../media/image264.png"/><Relationship Id="rId2" Type="http://schemas.openxmlformats.org/officeDocument/2006/relationships/image" Target="../media/image260.png"/><Relationship Id="rId1" Type="http://schemas.openxmlformats.org/officeDocument/2006/relationships/slideLayout" Target="../slideLayouts/slideLayout2.xml"/><Relationship Id="rId6" Type="http://schemas.openxmlformats.org/officeDocument/2006/relationships/image" Target="../media/image263.png"/><Relationship Id="rId5" Type="http://schemas.openxmlformats.org/officeDocument/2006/relationships/image" Target="../media/image262.png"/><Relationship Id="rId4" Type="http://schemas.openxmlformats.org/officeDocument/2006/relationships/image" Target="../media/image261.png"/></Relationships>
</file>

<file path=ppt/slides/_rels/slide113.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5.png"/><Relationship Id="rId1" Type="http://schemas.openxmlformats.org/officeDocument/2006/relationships/slideLayout" Target="../slideLayouts/slideLayout2.xml"/><Relationship Id="rId5" Type="http://schemas.openxmlformats.org/officeDocument/2006/relationships/image" Target="../media/image268.png"/><Relationship Id="rId4" Type="http://schemas.openxmlformats.org/officeDocument/2006/relationships/image" Target="../media/image267.png"/></Relationships>
</file>

<file path=ppt/slides/_rels/slide114.xml.rels><?xml version="1.0" encoding="UTF-8" standalone="yes"?>
<Relationships xmlns="http://schemas.openxmlformats.org/package/2006/relationships"><Relationship Id="rId8" Type="http://schemas.openxmlformats.org/officeDocument/2006/relationships/image" Target="../media/image275.png"/><Relationship Id="rId3" Type="http://schemas.openxmlformats.org/officeDocument/2006/relationships/image" Target="../media/image270.png"/><Relationship Id="rId7" Type="http://schemas.openxmlformats.org/officeDocument/2006/relationships/image" Target="../media/image274.png"/><Relationship Id="rId2" Type="http://schemas.openxmlformats.org/officeDocument/2006/relationships/image" Target="../media/image269.png"/><Relationship Id="rId1" Type="http://schemas.openxmlformats.org/officeDocument/2006/relationships/slideLayout" Target="../slideLayouts/slideLayout2.xml"/><Relationship Id="rId6" Type="http://schemas.openxmlformats.org/officeDocument/2006/relationships/image" Target="../media/image273.png"/><Relationship Id="rId11" Type="http://schemas.openxmlformats.org/officeDocument/2006/relationships/image" Target="../media/image278.png"/><Relationship Id="rId5" Type="http://schemas.openxmlformats.org/officeDocument/2006/relationships/image" Target="../media/image272.png"/><Relationship Id="rId10" Type="http://schemas.openxmlformats.org/officeDocument/2006/relationships/image" Target="../media/image277.png"/><Relationship Id="rId4" Type="http://schemas.openxmlformats.org/officeDocument/2006/relationships/image" Target="../media/image271.png"/><Relationship Id="rId9" Type="http://schemas.openxmlformats.org/officeDocument/2006/relationships/image" Target="../media/image276.png"/></Relationships>
</file>

<file path=ppt/slides/_rels/slide115.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gif"/></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51.gif"/></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gif"/><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gif"/></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ymmetry.jacobs-university.de/" TargetMode="Externa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62.jpe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gif"/><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images.google.com/imgres?imgurl=www.grace-collection.com/images/tennis-ball.JPG&amp;imgrefurl=http://www.grace-collection.com/sports-patterns.html&amp;h=354&amp;w=360&amp;prev=/images?q=+tennis++ball&amp;svnum=10&amp;hl=en&amp;sa=G" TargetMode="External"/><Relationship Id="rId7"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98.png"/><Relationship Id="rId5" Type="http://schemas.openxmlformats.org/officeDocument/2006/relationships/oleObject" Target="../embeddings/oleObject9.bin"/><Relationship Id="rId4" Type="http://schemas.openxmlformats.org/officeDocument/2006/relationships/image" Target="../media/image97.jpeg"/></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4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108.png"/><Relationship Id="rId4" Type="http://schemas.openxmlformats.org/officeDocument/2006/relationships/oleObject" Target="../embeddings/oleObject11.bin"/></Relationships>
</file>

<file path=ppt/slides/_rels/slide4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0.pn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5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png"/></Relationships>
</file>

<file path=ppt/slides/_rels/slide5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29.png"/><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png"/></Relationships>
</file>

<file path=ppt/slides/_rels/slide5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0.png"/><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35.png"/></Relationships>
</file>

<file path=ppt/slides/_rels/slide5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5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5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gif"/><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 Id="rId5" Type="http://schemas.openxmlformats.org/officeDocument/2006/relationships/image" Target="../media/image148.png"/><Relationship Id="rId4" Type="http://schemas.openxmlformats.org/officeDocument/2006/relationships/image" Target="../media/image147.png"/></Relationships>
</file>

<file path=ppt/slides/_rels/slide62.xml.rels><?xml version="1.0" encoding="UTF-8" standalone="yes"?>
<Relationships xmlns="http://schemas.openxmlformats.org/package/2006/relationships"><Relationship Id="rId3" Type="http://schemas.openxmlformats.org/officeDocument/2006/relationships/hyperlink" Target="http://symmetry.jacobs-university.de/" TargetMode="Externa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hyperlink" Target="http://symmetry.otterbein.edu/gallery/index.html"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oleObject" Target="../embeddings/oleObject12.bin"/><Relationship Id="rId7"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66.png"/><Relationship Id="rId5" Type="http://schemas.openxmlformats.org/officeDocument/2006/relationships/oleObject" Target="../embeddings/oleObject14.bin"/><Relationship Id="rId4" Type="http://schemas.openxmlformats.org/officeDocument/2006/relationships/oleObject" Target="../embeddings/oleObject13.bin"/><Relationship Id="rId9" Type="http://schemas.openxmlformats.org/officeDocument/2006/relationships/image" Target="../media/image167.png"/></Relationships>
</file>

<file path=ppt/slides/_rels/slide7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gif"/><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78.xml.rels><?xml version="1.0" encoding="UTF-8" standalone="yes"?>
<Relationships xmlns="http://schemas.openxmlformats.org/package/2006/relationships"><Relationship Id="rId3" Type="http://schemas.openxmlformats.org/officeDocument/2006/relationships/image" Target="../media/image174.gif"/><Relationship Id="rId2" Type="http://schemas.openxmlformats.org/officeDocument/2006/relationships/image" Target="../media/image173.jpeg"/><Relationship Id="rId1" Type="http://schemas.openxmlformats.org/officeDocument/2006/relationships/slideLayout" Target="../slideLayouts/slideLayout2.xml"/><Relationship Id="rId5" Type="http://schemas.openxmlformats.org/officeDocument/2006/relationships/image" Target="../media/image176.png"/><Relationship Id="rId4" Type="http://schemas.openxmlformats.org/officeDocument/2006/relationships/image" Target="../media/image175.jpeg"/></Relationships>
</file>

<file path=ppt/slides/_rels/slide7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image" Target="../media/image180.png"/><Relationship Id="rId1" Type="http://schemas.openxmlformats.org/officeDocument/2006/relationships/slideLayout" Target="../slideLayouts/slideLayout2.xml"/><Relationship Id="rId6" Type="http://schemas.openxmlformats.org/officeDocument/2006/relationships/image" Target="../media/image184.png"/><Relationship Id="rId5" Type="http://schemas.openxmlformats.org/officeDocument/2006/relationships/image" Target="../media/image183.png"/><Relationship Id="rId10" Type="http://schemas.openxmlformats.org/officeDocument/2006/relationships/image" Target="../media/image188.png"/><Relationship Id="rId4" Type="http://schemas.openxmlformats.org/officeDocument/2006/relationships/image" Target="../media/image182.png"/><Relationship Id="rId9" Type="http://schemas.openxmlformats.org/officeDocument/2006/relationships/image" Target="../media/image187.png"/></Relationships>
</file>

<file path=ppt/slides/_rels/slide82.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 Id="rId4" Type="http://schemas.openxmlformats.org/officeDocument/2006/relationships/image" Target="../media/image197.png"/></Relationships>
</file>

<file path=ppt/slides/_rels/slide8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88.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2.xml"/><Relationship Id="rId6" Type="http://schemas.openxmlformats.org/officeDocument/2006/relationships/image" Target="../media/image206.png"/><Relationship Id="rId5" Type="http://schemas.openxmlformats.org/officeDocument/2006/relationships/image" Target="../media/image202.png"/><Relationship Id="rId4" Type="http://schemas.openxmlformats.org/officeDocument/2006/relationships/image" Target="../media/image205.png"/></Relationships>
</file>

<file path=ppt/slides/_rels/slide9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2.xml"/><Relationship Id="rId6" Type="http://schemas.openxmlformats.org/officeDocument/2006/relationships/image" Target="../media/image211.png"/><Relationship Id="rId5" Type="http://schemas.openxmlformats.org/officeDocument/2006/relationships/image" Target="../media/image210.png"/><Relationship Id="rId4" Type="http://schemas.openxmlformats.org/officeDocument/2006/relationships/image" Target="../media/image209.png"/></Relationships>
</file>

<file path=ppt/slides/_rels/slide92.xml.rels><?xml version="1.0" encoding="UTF-8" standalone="yes"?>
<Relationships xmlns="http://schemas.openxmlformats.org/package/2006/relationships"><Relationship Id="rId3" Type="http://schemas.openxmlformats.org/officeDocument/2006/relationships/image" Target="../media/image213.png"/><Relationship Id="rId7" Type="http://schemas.openxmlformats.org/officeDocument/2006/relationships/image" Target="../media/image217.png"/><Relationship Id="rId2" Type="http://schemas.openxmlformats.org/officeDocument/2006/relationships/image" Target="../media/image212.png"/><Relationship Id="rId1" Type="http://schemas.openxmlformats.org/officeDocument/2006/relationships/slideLayout" Target="../slideLayouts/slideLayout2.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s>
</file>

<file path=ppt/slides/_rels/slide93.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image" Target="../media/image225.png"/><Relationship Id="rId3" Type="http://schemas.openxmlformats.org/officeDocument/2006/relationships/image" Target="../media/image220.png"/><Relationship Id="rId7" Type="http://schemas.openxmlformats.org/officeDocument/2006/relationships/image" Target="../media/image224.png"/><Relationship Id="rId2" Type="http://schemas.openxmlformats.org/officeDocument/2006/relationships/image" Target="../media/image219.png"/><Relationship Id="rId1" Type="http://schemas.openxmlformats.org/officeDocument/2006/relationships/slideLayout" Target="../slideLayouts/slideLayout2.xml"/><Relationship Id="rId6" Type="http://schemas.openxmlformats.org/officeDocument/2006/relationships/image" Target="../media/image223.png"/><Relationship Id="rId5" Type="http://schemas.openxmlformats.org/officeDocument/2006/relationships/image" Target="../media/image222.png"/><Relationship Id="rId10" Type="http://schemas.openxmlformats.org/officeDocument/2006/relationships/image" Target="../media/image227.png"/><Relationship Id="rId4" Type="http://schemas.openxmlformats.org/officeDocument/2006/relationships/image" Target="../media/image221.png"/><Relationship Id="rId9" Type="http://schemas.openxmlformats.org/officeDocument/2006/relationships/image" Target="../media/image226.png"/></Relationships>
</file>

<file path=ppt/slides/_rels/slide96.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8.png"/><Relationship Id="rId1" Type="http://schemas.openxmlformats.org/officeDocument/2006/relationships/slideLayout" Target="../slideLayouts/slideLayout2.xml"/><Relationship Id="rId5" Type="http://schemas.openxmlformats.org/officeDocument/2006/relationships/image" Target="../media/image231.png"/><Relationship Id="rId4" Type="http://schemas.openxmlformats.org/officeDocument/2006/relationships/image" Target="../media/image230.png"/></Relationships>
</file>

<file path=ppt/slides/_rels/slide99.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112000" cy="1470025"/>
          </a:xfrm>
        </p:spPr>
        <p:txBody>
          <a:bodyPr/>
          <a:lstStyle/>
          <a:p>
            <a:r>
              <a:rPr lang="en-US" dirty="0" smtClean="0"/>
              <a:t>Part </a:t>
            </a:r>
            <a:r>
              <a:rPr lang="en-US" dirty="0" smtClean="0"/>
              <a:t>2.2: </a:t>
            </a:r>
            <a:r>
              <a:rPr lang="en-US" dirty="0" smtClean="0"/>
              <a:t>Symmetry and </a:t>
            </a:r>
            <a:r>
              <a:rPr lang="en-US" dirty="0" smtClean="0"/>
              <a:t/>
            </a:r>
            <a:br>
              <a:rPr lang="en-US" dirty="0" smtClean="0"/>
            </a:br>
            <a:r>
              <a:rPr lang="en-US" dirty="0" smtClean="0"/>
              <a:t>	</a:t>
            </a:r>
            <a:r>
              <a:rPr lang="en-US" dirty="0" smtClean="0"/>
              <a:t>			</a:t>
            </a:r>
            <a:r>
              <a:rPr lang="en-US" dirty="0" smtClean="0"/>
              <a:t>Point </a:t>
            </a:r>
            <a:r>
              <a:rPr lang="en-US" dirty="0" smtClean="0"/>
              <a:t>Groups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7718" y="1088766"/>
            <a:ext cx="4393767" cy="5614254"/>
          </a:xfrm>
        </p:spPr>
        <p:txBody>
          <a:bodyPr>
            <a:normAutofit lnSpcReduction="10000"/>
          </a:bodyPr>
          <a:lstStyle/>
          <a:p>
            <a:r>
              <a:rPr lang="en-US" dirty="0" smtClean="0"/>
              <a:t>Symmetry elements</a:t>
            </a:r>
          </a:p>
          <a:p>
            <a:pPr lvl="1"/>
            <a:r>
              <a:rPr lang="en-US" dirty="0" smtClean="0"/>
              <a:t>Axis</a:t>
            </a:r>
          </a:p>
          <a:p>
            <a:pPr lvl="1"/>
            <a:r>
              <a:rPr lang="en-US" dirty="0" smtClean="0"/>
              <a:t>Mirror plane</a:t>
            </a:r>
          </a:p>
          <a:p>
            <a:pPr lvl="1"/>
            <a:r>
              <a:rPr lang="en-US" dirty="0" smtClean="0"/>
              <a:t>Center of inversion</a:t>
            </a:r>
          </a:p>
          <a:p>
            <a:pPr lvl="1">
              <a:buNone/>
            </a:pPr>
            <a:endParaRPr lang="en-US" dirty="0" smtClean="0"/>
          </a:p>
          <a:p>
            <a:r>
              <a:rPr lang="en-US" dirty="0" smtClean="0"/>
              <a:t>Symmetry Operations</a:t>
            </a:r>
          </a:p>
          <a:p>
            <a:pPr lvl="1"/>
            <a:r>
              <a:rPr lang="en-US" dirty="0" smtClean="0"/>
              <a:t>Identity (E)</a:t>
            </a:r>
          </a:p>
          <a:p>
            <a:pPr lvl="1"/>
            <a:r>
              <a:rPr lang="en-US" dirty="0" smtClean="0"/>
              <a:t>Proper Rotation (</a:t>
            </a:r>
            <a:r>
              <a:rPr lang="en-US" dirty="0" err="1" smtClean="0"/>
              <a:t>C</a:t>
            </a:r>
            <a:r>
              <a:rPr lang="en-US" baseline="-25000" dirty="0" err="1" smtClean="0"/>
              <a:t>n</a:t>
            </a:r>
            <a:r>
              <a:rPr lang="en-US" dirty="0" smtClean="0"/>
              <a:t>)</a:t>
            </a:r>
          </a:p>
          <a:p>
            <a:pPr lvl="1"/>
            <a:r>
              <a:rPr lang="en-US" dirty="0" smtClean="0"/>
              <a:t>Reflection (</a:t>
            </a:r>
            <a:r>
              <a:rPr lang="en-US" dirty="0" smtClean="0">
                <a:latin typeface="Symbol" pitchFamily="18" charset="2"/>
              </a:rPr>
              <a:t>s</a:t>
            </a:r>
            <a:r>
              <a:rPr lang="en-US" dirty="0" smtClean="0"/>
              <a:t>)</a:t>
            </a:r>
          </a:p>
          <a:p>
            <a:pPr lvl="1"/>
            <a:r>
              <a:rPr lang="en-US" dirty="0" smtClean="0"/>
              <a:t>Inversion (</a:t>
            </a:r>
            <a:r>
              <a:rPr lang="en-US" dirty="0" err="1" smtClean="0"/>
              <a:t>i</a:t>
            </a:r>
            <a:r>
              <a:rPr lang="en-US" dirty="0" smtClean="0"/>
              <a:t>) </a:t>
            </a:r>
          </a:p>
          <a:p>
            <a:pPr lvl="1"/>
            <a:r>
              <a:rPr lang="en-US" dirty="0" smtClean="0"/>
              <a:t>Improper Rotation (</a:t>
            </a:r>
            <a:r>
              <a:rPr lang="en-US" dirty="0" err="1" smtClean="0"/>
              <a:t>S</a:t>
            </a:r>
            <a:r>
              <a:rPr lang="en-US" baseline="-25000" dirty="0" err="1" smtClean="0"/>
              <a:t>n</a:t>
            </a:r>
            <a:r>
              <a:rPr lang="en-US" dirty="0" smtClean="0"/>
              <a:t>)</a:t>
            </a:r>
          </a:p>
          <a:p>
            <a:pPr lvl="1"/>
            <a:endParaRPr lang="en-US" dirty="0" smtClean="0"/>
          </a:p>
        </p:txBody>
      </p:sp>
      <p:sp>
        <p:nvSpPr>
          <p:cNvPr id="6" name="TextBox 5"/>
          <p:cNvSpPr txBox="1"/>
          <p:nvPr/>
        </p:nvSpPr>
        <p:spPr>
          <a:xfrm>
            <a:off x="1054842" y="254000"/>
            <a:ext cx="6984258" cy="707886"/>
          </a:xfrm>
          <a:prstGeom prst="rect">
            <a:avLst/>
          </a:prstGeom>
          <a:noFill/>
        </p:spPr>
        <p:txBody>
          <a:bodyPr wrap="square" rtlCol="0">
            <a:spAutoFit/>
          </a:bodyPr>
          <a:lstStyle/>
          <a:p>
            <a:pPr marL="342900" indent="-342900" algn="ctr"/>
            <a:r>
              <a:rPr lang="en-US" sz="4000" u="sng" dirty="0" smtClean="0"/>
              <a:t>Elements and Operations</a:t>
            </a:r>
          </a:p>
        </p:txBody>
      </p:sp>
      <p:pic>
        <p:nvPicPr>
          <p:cNvPr id="110595" name="Picture 3"/>
          <p:cNvPicPr>
            <a:picLocks noChangeAspect="1" noChangeArrowheads="1"/>
          </p:cNvPicPr>
          <p:nvPr/>
        </p:nvPicPr>
        <p:blipFill>
          <a:blip r:embed="rId2" cstate="print"/>
          <a:srcRect/>
          <a:stretch>
            <a:fillRect/>
          </a:stretch>
        </p:blipFill>
        <p:spPr bwMode="auto">
          <a:xfrm>
            <a:off x="4735374" y="2068216"/>
            <a:ext cx="4191646" cy="2738986"/>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fld id="{B6F15528-21DE-4FAA-801E-634DDDAF4B2B}" type="slidenum">
              <a:rPr lang="en-US" smtClean="0"/>
              <a:pPr/>
              <a:t>10</a:t>
            </a:fld>
            <a:endParaRPr lang="en-US"/>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000" y="1003301"/>
            <a:ext cx="8851900" cy="1270000"/>
          </a:xfrm>
        </p:spPr>
        <p:txBody>
          <a:bodyPr>
            <a:normAutofit lnSpcReduction="10000"/>
          </a:bodyPr>
          <a:lstStyle/>
          <a:p>
            <a:pPr marL="0" indent="0">
              <a:buNone/>
            </a:pPr>
            <a:r>
              <a:rPr lang="en-US" sz="2800" dirty="0" smtClean="0"/>
              <a:t>A </a:t>
            </a:r>
            <a:r>
              <a:rPr lang="en-US" sz="2800" b="1" dirty="0" smtClean="0"/>
              <a:t>block-diagonal matrix </a:t>
            </a:r>
            <a:r>
              <a:rPr lang="en-US" sz="2800" dirty="0" smtClean="0"/>
              <a:t>has nonzero values only in square blocks along the diagonal from the top left to the bottom right</a:t>
            </a:r>
          </a:p>
        </p:txBody>
      </p:sp>
      <p:pic>
        <p:nvPicPr>
          <p:cNvPr id="88066" name="Picture 2"/>
          <p:cNvPicPr>
            <a:picLocks noChangeAspect="1" noChangeArrowheads="1"/>
          </p:cNvPicPr>
          <p:nvPr/>
        </p:nvPicPr>
        <p:blipFill>
          <a:blip r:embed="rId2" cstate="print"/>
          <a:srcRect/>
          <a:stretch>
            <a:fillRect/>
          </a:stretch>
        </p:blipFill>
        <p:spPr bwMode="auto">
          <a:xfrm>
            <a:off x="3320712" y="2694638"/>
            <a:ext cx="2507977" cy="2421100"/>
          </a:xfrm>
          <a:prstGeom prst="rect">
            <a:avLst/>
          </a:prstGeom>
          <a:noFill/>
          <a:ln w="9525">
            <a:noFill/>
            <a:miter lim="800000"/>
            <a:headEnd/>
            <a:tailEnd/>
          </a:ln>
        </p:spPr>
      </p:pic>
      <p:sp>
        <p:nvSpPr>
          <p:cNvPr id="10" name="Double Bracket 9"/>
          <p:cNvSpPr/>
          <p:nvPr/>
        </p:nvSpPr>
        <p:spPr>
          <a:xfrm>
            <a:off x="3467100" y="2781300"/>
            <a:ext cx="863600" cy="825500"/>
          </a:xfrm>
          <a:prstGeom prst="bracketPair">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Double Bracket 10"/>
          <p:cNvSpPr/>
          <p:nvPr/>
        </p:nvSpPr>
        <p:spPr>
          <a:xfrm>
            <a:off x="4381500" y="3683000"/>
            <a:ext cx="863600" cy="825500"/>
          </a:xfrm>
          <a:prstGeom prst="bracketPair">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Double Bracket 11"/>
          <p:cNvSpPr/>
          <p:nvPr/>
        </p:nvSpPr>
        <p:spPr>
          <a:xfrm>
            <a:off x="5260975" y="4546600"/>
            <a:ext cx="415925" cy="419100"/>
          </a:xfrm>
          <a:prstGeom prst="bracketPair">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100</a:t>
            </a:fld>
            <a:endParaRPr lang="en-US"/>
          </a:p>
        </p:txBody>
      </p:sp>
      <p:sp>
        <p:nvSpPr>
          <p:cNvPr id="13" name="Title 1"/>
          <p:cNvSpPr txBox="1">
            <a:spLocks/>
          </p:cNvSpPr>
          <p:nvPr/>
        </p:nvSpPr>
        <p:spPr>
          <a:xfrm>
            <a:off x="486228" y="13386"/>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chemeClr val="tx1"/>
                </a:solidFill>
                <a:effectLst/>
                <a:uLnTx/>
                <a:uFillTx/>
                <a:latin typeface="+mj-lt"/>
                <a:ea typeface="+mj-ea"/>
                <a:cs typeface="+mj-cs"/>
              </a:rPr>
              <a:t>Block-diagonal Matrix</a:t>
            </a:r>
            <a:endParaRPr kumimoji="0" lang="en-US" sz="4000" b="0" i="0" u="sng"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Grp="1" noChangeAspect="1" noChangeArrowheads="1"/>
          </p:cNvPicPr>
          <p:nvPr>
            <p:ph idx="1"/>
          </p:nvPr>
        </p:nvPicPr>
        <p:blipFill>
          <a:blip r:embed="rId2" cstate="print"/>
          <a:srcRect/>
          <a:stretch>
            <a:fillRect/>
          </a:stretch>
        </p:blipFill>
        <p:spPr bwMode="auto">
          <a:xfrm>
            <a:off x="2396263" y="1272381"/>
            <a:ext cx="4307024" cy="1267619"/>
          </a:xfrm>
          <a:prstGeom prst="rect">
            <a:avLst/>
          </a:prstGeom>
          <a:noFill/>
          <a:ln w="9525">
            <a:noFill/>
            <a:miter lim="800000"/>
            <a:headEnd/>
            <a:tailEnd/>
          </a:ln>
        </p:spPr>
      </p:pic>
      <p:sp>
        <p:nvSpPr>
          <p:cNvPr id="5" name="Title 1"/>
          <p:cNvSpPr txBox="1">
            <a:spLocks/>
          </p:cNvSpPr>
          <p:nvPr/>
        </p:nvSpPr>
        <p:spPr>
          <a:xfrm>
            <a:off x="447675" y="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Block Diagonal Matrix</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89091" name="Picture 3"/>
          <p:cNvPicPr>
            <a:picLocks noChangeAspect="1" noChangeArrowheads="1"/>
          </p:cNvPicPr>
          <p:nvPr/>
        </p:nvPicPr>
        <p:blipFill>
          <a:blip r:embed="rId3" cstate="print"/>
          <a:srcRect/>
          <a:stretch>
            <a:fillRect/>
          </a:stretch>
        </p:blipFill>
        <p:spPr bwMode="auto">
          <a:xfrm>
            <a:off x="669925" y="3927475"/>
            <a:ext cx="3181350" cy="1435307"/>
          </a:xfrm>
          <a:prstGeom prst="rect">
            <a:avLst/>
          </a:prstGeom>
          <a:noFill/>
          <a:ln w="9525">
            <a:noFill/>
            <a:miter lim="800000"/>
            <a:headEnd/>
            <a:tailEnd/>
          </a:ln>
        </p:spPr>
      </p:pic>
      <p:sp>
        <p:nvSpPr>
          <p:cNvPr id="8" name="TextBox 7"/>
          <p:cNvSpPr txBox="1"/>
          <p:nvPr/>
        </p:nvSpPr>
        <p:spPr>
          <a:xfrm>
            <a:off x="127000" y="3365500"/>
            <a:ext cx="1041400" cy="461665"/>
          </a:xfrm>
          <a:prstGeom prst="rect">
            <a:avLst/>
          </a:prstGeom>
          <a:noFill/>
        </p:spPr>
        <p:txBody>
          <a:bodyPr wrap="square" rtlCol="0">
            <a:spAutoFit/>
          </a:bodyPr>
          <a:lstStyle/>
          <a:p>
            <a:r>
              <a:rPr lang="en-US" sz="2400" dirty="0" smtClean="0"/>
              <a:t>Row 1</a:t>
            </a:r>
            <a:endParaRPr lang="en-US" sz="2400" dirty="0"/>
          </a:p>
        </p:txBody>
      </p:sp>
      <p:sp>
        <p:nvSpPr>
          <p:cNvPr id="9" name="TextBox 8"/>
          <p:cNvSpPr txBox="1"/>
          <p:nvPr/>
        </p:nvSpPr>
        <p:spPr>
          <a:xfrm>
            <a:off x="2822575" y="5405735"/>
            <a:ext cx="1739900" cy="461665"/>
          </a:xfrm>
          <a:prstGeom prst="rect">
            <a:avLst/>
          </a:prstGeom>
          <a:noFill/>
        </p:spPr>
        <p:txBody>
          <a:bodyPr wrap="square" rtlCol="0">
            <a:spAutoFit/>
          </a:bodyPr>
          <a:lstStyle/>
          <a:p>
            <a:r>
              <a:rPr lang="en-US" sz="2400" dirty="0" smtClean="0"/>
              <a:t>and so on…</a:t>
            </a:r>
            <a:endParaRPr lang="en-US" sz="2400" dirty="0"/>
          </a:p>
        </p:txBody>
      </p:sp>
      <p:pic>
        <p:nvPicPr>
          <p:cNvPr id="89092" name="Picture 4"/>
          <p:cNvPicPr>
            <a:picLocks noChangeAspect="1" noChangeArrowheads="1"/>
          </p:cNvPicPr>
          <p:nvPr/>
        </p:nvPicPr>
        <p:blipFill>
          <a:blip r:embed="rId4" cstate="print"/>
          <a:srcRect/>
          <a:stretch>
            <a:fillRect/>
          </a:stretch>
        </p:blipFill>
        <p:spPr bwMode="auto">
          <a:xfrm>
            <a:off x="4752975" y="3952875"/>
            <a:ext cx="4143262" cy="1825625"/>
          </a:xfrm>
          <a:prstGeom prst="rect">
            <a:avLst/>
          </a:prstGeom>
          <a:noFill/>
          <a:ln w="9525">
            <a:noFill/>
            <a:miter lim="800000"/>
            <a:headEnd/>
            <a:tailEnd/>
          </a:ln>
        </p:spPr>
      </p:pic>
      <p:sp>
        <p:nvSpPr>
          <p:cNvPr id="23" name="TextBox 22"/>
          <p:cNvSpPr txBox="1"/>
          <p:nvPr/>
        </p:nvSpPr>
        <p:spPr>
          <a:xfrm>
            <a:off x="253999" y="2794000"/>
            <a:ext cx="3962401" cy="461665"/>
          </a:xfrm>
          <a:prstGeom prst="rect">
            <a:avLst/>
          </a:prstGeom>
          <a:noFill/>
        </p:spPr>
        <p:txBody>
          <a:bodyPr wrap="square" rtlCol="0">
            <a:spAutoFit/>
          </a:bodyPr>
          <a:lstStyle/>
          <a:p>
            <a:pPr algn="ctr"/>
            <a:r>
              <a:rPr lang="en-US" sz="2400" u="sng" dirty="0" smtClean="0"/>
              <a:t>Full Matrix Multiplication</a:t>
            </a:r>
            <a:endParaRPr lang="en-US" sz="2400" u="sng" dirty="0"/>
          </a:p>
        </p:txBody>
      </p:sp>
      <p:sp>
        <p:nvSpPr>
          <p:cNvPr id="24" name="TextBox 23"/>
          <p:cNvSpPr txBox="1"/>
          <p:nvPr/>
        </p:nvSpPr>
        <p:spPr>
          <a:xfrm>
            <a:off x="4902199" y="2794000"/>
            <a:ext cx="3962401" cy="461665"/>
          </a:xfrm>
          <a:prstGeom prst="rect">
            <a:avLst/>
          </a:prstGeom>
          <a:noFill/>
        </p:spPr>
        <p:txBody>
          <a:bodyPr wrap="square" rtlCol="0">
            <a:spAutoFit/>
          </a:bodyPr>
          <a:lstStyle/>
          <a:p>
            <a:pPr algn="ctr"/>
            <a:r>
              <a:rPr lang="en-US" sz="2400" u="sng" dirty="0" smtClean="0"/>
              <a:t>Block Multiplication</a:t>
            </a:r>
            <a:endParaRPr lang="en-US" sz="2400" u="sng" dirty="0"/>
          </a:p>
        </p:txBody>
      </p:sp>
      <p:sp>
        <p:nvSpPr>
          <p:cNvPr id="25" name="TextBox 24"/>
          <p:cNvSpPr txBox="1"/>
          <p:nvPr/>
        </p:nvSpPr>
        <p:spPr>
          <a:xfrm>
            <a:off x="901700" y="6396335"/>
            <a:ext cx="7366000" cy="461665"/>
          </a:xfrm>
          <a:prstGeom prst="rect">
            <a:avLst/>
          </a:prstGeom>
          <a:noFill/>
        </p:spPr>
        <p:txBody>
          <a:bodyPr wrap="square" rtlCol="0">
            <a:spAutoFit/>
          </a:bodyPr>
          <a:lstStyle/>
          <a:p>
            <a:pPr algn="ctr"/>
            <a:r>
              <a:rPr lang="en-US" sz="2400" dirty="0" smtClean="0"/>
              <a:t>Important in reducing matrix representations.  </a:t>
            </a:r>
            <a:endParaRPr lang="en-US" sz="2400" dirty="0"/>
          </a:p>
        </p:txBody>
      </p:sp>
      <p:sp>
        <p:nvSpPr>
          <p:cNvPr id="26" name="Double Bracket 25"/>
          <p:cNvSpPr/>
          <p:nvPr/>
        </p:nvSpPr>
        <p:spPr>
          <a:xfrm>
            <a:off x="2489200" y="1282700"/>
            <a:ext cx="431800" cy="457200"/>
          </a:xfrm>
          <a:prstGeom prst="bracketPair">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Double Bracket 26"/>
          <p:cNvSpPr/>
          <p:nvPr/>
        </p:nvSpPr>
        <p:spPr>
          <a:xfrm>
            <a:off x="2933700" y="1765300"/>
            <a:ext cx="431800" cy="457200"/>
          </a:xfrm>
          <a:prstGeom prst="bracketPair">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Double Bracket 27"/>
          <p:cNvSpPr/>
          <p:nvPr/>
        </p:nvSpPr>
        <p:spPr>
          <a:xfrm>
            <a:off x="3378200" y="2225675"/>
            <a:ext cx="228600" cy="212725"/>
          </a:xfrm>
          <a:prstGeom prst="bracketPair">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Double Bracket 28"/>
          <p:cNvSpPr/>
          <p:nvPr/>
        </p:nvSpPr>
        <p:spPr>
          <a:xfrm>
            <a:off x="3940175" y="1282700"/>
            <a:ext cx="431800" cy="457200"/>
          </a:xfrm>
          <a:prstGeom prst="bracketPair">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Double Bracket 29"/>
          <p:cNvSpPr/>
          <p:nvPr/>
        </p:nvSpPr>
        <p:spPr>
          <a:xfrm>
            <a:off x="4384675" y="1765300"/>
            <a:ext cx="431800" cy="457200"/>
          </a:xfrm>
          <a:prstGeom prst="bracketPair">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Double Bracket 30"/>
          <p:cNvSpPr/>
          <p:nvPr/>
        </p:nvSpPr>
        <p:spPr>
          <a:xfrm>
            <a:off x="4829175" y="2225675"/>
            <a:ext cx="228600" cy="212725"/>
          </a:xfrm>
          <a:prstGeom prst="bracketPair">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Double Bracket 31"/>
          <p:cNvSpPr/>
          <p:nvPr/>
        </p:nvSpPr>
        <p:spPr>
          <a:xfrm>
            <a:off x="5514975" y="1279525"/>
            <a:ext cx="431800" cy="457200"/>
          </a:xfrm>
          <a:prstGeom prst="bracketPair">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Double Bracket 32"/>
          <p:cNvSpPr/>
          <p:nvPr/>
        </p:nvSpPr>
        <p:spPr>
          <a:xfrm>
            <a:off x="5959475" y="1762125"/>
            <a:ext cx="431800" cy="457200"/>
          </a:xfrm>
          <a:prstGeom prst="bracketPair">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Double Bracket 33"/>
          <p:cNvSpPr/>
          <p:nvPr/>
        </p:nvSpPr>
        <p:spPr>
          <a:xfrm>
            <a:off x="6403975" y="2222500"/>
            <a:ext cx="228600" cy="212725"/>
          </a:xfrm>
          <a:prstGeom prst="bracketPair">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lide Number Placeholder 19"/>
          <p:cNvSpPr>
            <a:spLocks noGrp="1"/>
          </p:cNvSpPr>
          <p:nvPr>
            <p:ph type="sldNum" sz="quarter" idx="12"/>
          </p:nvPr>
        </p:nvSpPr>
        <p:spPr/>
        <p:txBody>
          <a:bodyPr/>
          <a:lstStyle/>
          <a:p>
            <a:fld id="{B6F15528-21DE-4FAA-801E-634DDDAF4B2B}" type="slidenum">
              <a:rPr lang="en-US" smtClean="0"/>
              <a:pPr/>
              <a:t>101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0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909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3" grpId="0"/>
      <p:bldP spid="24" grpId="0"/>
      <p:bldP spid="25" grpId="0"/>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102</a:t>
            </a:fld>
            <a:endParaRPr lang="en-US"/>
          </a:p>
        </p:txBody>
      </p:sp>
      <p:sp>
        <p:nvSpPr>
          <p:cNvPr id="5" name="Title 1"/>
          <p:cNvSpPr txBox="1">
            <a:spLocks/>
          </p:cNvSpPr>
          <p:nvPr/>
        </p:nvSpPr>
        <p:spPr>
          <a:xfrm>
            <a:off x="486228" y="13386"/>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chemeClr val="tx1"/>
                </a:solidFill>
                <a:effectLst/>
                <a:uLnTx/>
                <a:uFillTx/>
                <a:latin typeface="+mj-lt"/>
                <a:ea typeface="+mj-ea"/>
                <a:cs typeface="+mj-cs"/>
              </a:rPr>
              <a:t>Direct Sum</a:t>
            </a:r>
            <a:endParaRPr kumimoji="0" lang="en-US" sz="4000" b="0" i="0" u="sng" strike="noStrike" kern="1200" cap="none" spc="0" normalizeH="0" baseline="0" noProof="0" dirty="0">
              <a:ln>
                <a:noFill/>
              </a:ln>
              <a:solidFill>
                <a:schemeClr val="tx1"/>
              </a:solidFill>
              <a:effectLst/>
              <a:uLnTx/>
              <a:uFillTx/>
              <a:latin typeface="+mj-lt"/>
              <a:ea typeface="+mj-ea"/>
              <a:cs typeface="+mj-cs"/>
            </a:endParaRPr>
          </a:p>
        </p:txBody>
      </p:sp>
      <p:grpSp>
        <p:nvGrpSpPr>
          <p:cNvPr id="16" name="Group 15"/>
          <p:cNvGrpSpPr/>
          <p:nvPr/>
        </p:nvGrpSpPr>
        <p:grpSpPr>
          <a:xfrm>
            <a:off x="1120580" y="2085056"/>
            <a:ext cx="2507977" cy="2421100"/>
            <a:chOff x="6461855" y="2070541"/>
            <a:chExt cx="2507977" cy="2421100"/>
          </a:xfrm>
        </p:grpSpPr>
        <p:pic>
          <p:nvPicPr>
            <p:cNvPr id="6" name="Picture 2"/>
            <p:cNvPicPr>
              <a:picLocks noChangeAspect="1" noChangeArrowheads="1"/>
            </p:cNvPicPr>
            <p:nvPr/>
          </p:nvPicPr>
          <p:blipFill>
            <a:blip r:embed="rId2" cstate="print"/>
            <a:srcRect/>
            <a:stretch>
              <a:fillRect/>
            </a:stretch>
          </p:blipFill>
          <p:spPr bwMode="auto">
            <a:xfrm>
              <a:off x="6461855" y="2070541"/>
              <a:ext cx="2507977" cy="2421100"/>
            </a:xfrm>
            <a:prstGeom prst="rect">
              <a:avLst/>
            </a:prstGeom>
            <a:noFill/>
            <a:ln w="9525">
              <a:noFill/>
              <a:miter lim="800000"/>
              <a:headEnd/>
              <a:tailEnd/>
            </a:ln>
          </p:spPr>
        </p:pic>
        <p:sp>
          <p:nvSpPr>
            <p:cNvPr id="7" name="Double Bracket 6"/>
            <p:cNvSpPr/>
            <p:nvPr/>
          </p:nvSpPr>
          <p:spPr>
            <a:xfrm>
              <a:off x="6608243" y="2157203"/>
              <a:ext cx="863600" cy="825500"/>
            </a:xfrm>
            <a:prstGeom prst="bracketPair">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Double Bracket 7"/>
            <p:cNvSpPr/>
            <p:nvPr/>
          </p:nvSpPr>
          <p:spPr>
            <a:xfrm>
              <a:off x="7522643" y="3058903"/>
              <a:ext cx="863600" cy="825500"/>
            </a:xfrm>
            <a:prstGeom prst="bracketPair">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Double Bracket 8"/>
            <p:cNvSpPr/>
            <p:nvPr/>
          </p:nvSpPr>
          <p:spPr>
            <a:xfrm>
              <a:off x="8402118" y="3922503"/>
              <a:ext cx="415925" cy="419100"/>
            </a:xfrm>
            <a:prstGeom prst="bracketPair">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0" name="Rectangle 9"/>
          <p:cNvSpPr/>
          <p:nvPr/>
        </p:nvSpPr>
        <p:spPr>
          <a:xfrm>
            <a:off x="1343478" y="6070282"/>
            <a:ext cx="6393543" cy="707886"/>
          </a:xfrm>
          <a:prstGeom prst="rect">
            <a:avLst/>
          </a:prstGeom>
        </p:spPr>
        <p:txBody>
          <a:bodyPr wrap="square">
            <a:spAutoFit/>
          </a:bodyPr>
          <a:lstStyle/>
          <a:p>
            <a:r>
              <a:rPr lang="en-US" sz="2000" dirty="0" smtClean="0"/>
              <a:t>The direct sum is very different from ordinary matrix addition since it produces a matrix of higher dimensionality.</a:t>
            </a:r>
            <a:endParaRPr lang="en-US" sz="2000" dirty="0"/>
          </a:p>
        </p:txBody>
      </p:sp>
      <p:sp>
        <p:nvSpPr>
          <p:cNvPr id="11" name="Rectangle 10"/>
          <p:cNvSpPr/>
          <p:nvPr/>
        </p:nvSpPr>
        <p:spPr>
          <a:xfrm>
            <a:off x="761995" y="955265"/>
            <a:ext cx="7525651" cy="1015663"/>
          </a:xfrm>
          <a:prstGeom prst="rect">
            <a:avLst/>
          </a:prstGeom>
        </p:spPr>
        <p:txBody>
          <a:bodyPr wrap="square">
            <a:spAutoFit/>
          </a:bodyPr>
          <a:lstStyle/>
          <a:p>
            <a:r>
              <a:rPr lang="en-US" sz="2000" dirty="0" smtClean="0"/>
              <a:t>A direct sum of two matrices of orders n and m is performed by placing the matrices to be summed along the diagonal of a matrix of order </a:t>
            </a:r>
            <a:r>
              <a:rPr lang="en-US" sz="2000" dirty="0" err="1" smtClean="0"/>
              <a:t>n+m</a:t>
            </a:r>
            <a:r>
              <a:rPr lang="en-US" sz="2000" dirty="0" smtClean="0"/>
              <a:t> and filling in the remaining elements with zeroes</a:t>
            </a:r>
            <a:endParaRPr lang="en-US" sz="2000" dirty="0"/>
          </a:p>
        </p:txBody>
      </p:sp>
      <p:pic>
        <p:nvPicPr>
          <p:cNvPr id="309250" name="Picture 2"/>
          <p:cNvPicPr>
            <a:picLocks noChangeAspect="1" noChangeArrowheads="1"/>
          </p:cNvPicPr>
          <p:nvPr/>
        </p:nvPicPr>
        <p:blipFill>
          <a:blip r:embed="rId3" cstate="print"/>
          <a:srcRect/>
          <a:stretch>
            <a:fillRect/>
          </a:stretch>
        </p:blipFill>
        <p:spPr bwMode="auto">
          <a:xfrm>
            <a:off x="4386386" y="2767243"/>
            <a:ext cx="995676" cy="1035503"/>
          </a:xfrm>
          <a:prstGeom prst="rect">
            <a:avLst/>
          </a:prstGeom>
          <a:noFill/>
          <a:ln w="9525">
            <a:noFill/>
            <a:miter lim="800000"/>
            <a:headEnd/>
            <a:tailEnd/>
          </a:ln>
        </p:spPr>
      </p:pic>
      <p:pic>
        <p:nvPicPr>
          <p:cNvPr id="309251" name="Picture 3"/>
          <p:cNvPicPr>
            <a:picLocks noChangeAspect="1" noChangeArrowheads="1"/>
          </p:cNvPicPr>
          <p:nvPr/>
        </p:nvPicPr>
        <p:blipFill>
          <a:blip r:embed="rId4" cstate="print"/>
          <a:srcRect/>
          <a:stretch>
            <a:fillRect/>
          </a:stretch>
        </p:blipFill>
        <p:spPr bwMode="auto">
          <a:xfrm>
            <a:off x="5802105" y="2800806"/>
            <a:ext cx="915272" cy="927810"/>
          </a:xfrm>
          <a:prstGeom prst="rect">
            <a:avLst/>
          </a:prstGeom>
          <a:noFill/>
          <a:ln w="9525">
            <a:noFill/>
            <a:miter lim="800000"/>
            <a:headEnd/>
            <a:tailEnd/>
          </a:ln>
        </p:spPr>
      </p:pic>
      <p:pic>
        <p:nvPicPr>
          <p:cNvPr id="309252" name="Picture 4"/>
          <p:cNvPicPr>
            <a:picLocks noChangeAspect="1" noChangeArrowheads="1"/>
          </p:cNvPicPr>
          <p:nvPr/>
        </p:nvPicPr>
        <p:blipFill>
          <a:blip r:embed="rId5" cstate="print"/>
          <a:srcRect/>
          <a:stretch>
            <a:fillRect/>
          </a:stretch>
        </p:blipFill>
        <p:spPr bwMode="auto">
          <a:xfrm>
            <a:off x="7189352" y="3030086"/>
            <a:ext cx="401215" cy="438829"/>
          </a:xfrm>
          <a:prstGeom prst="rect">
            <a:avLst/>
          </a:prstGeom>
          <a:noFill/>
          <a:ln w="9525">
            <a:noFill/>
            <a:miter lim="800000"/>
            <a:headEnd/>
            <a:tailEnd/>
          </a:ln>
        </p:spPr>
      </p:pic>
      <p:sp>
        <p:nvSpPr>
          <p:cNvPr id="15" name="Rectangle 14"/>
          <p:cNvSpPr/>
          <p:nvPr/>
        </p:nvSpPr>
        <p:spPr>
          <a:xfrm flipH="1" flipV="1">
            <a:off x="3744668" y="2946402"/>
            <a:ext cx="508000" cy="769441"/>
          </a:xfrm>
          <a:prstGeom prst="rect">
            <a:avLst/>
          </a:prstGeom>
        </p:spPr>
        <p:txBody>
          <a:bodyPr wrap="square">
            <a:spAutoFit/>
          </a:bodyPr>
          <a:lstStyle/>
          <a:p>
            <a:r>
              <a:rPr lang="en-US" sz="4400" dirty="0" smtClean="0"/>
              <a:t>=</a:t>
            </a:r>
            <a:endParaRPr lang="en-US" sz="4400" dirty="0"/>
          </a:p>
        </p:txBody>
      </p:sp>
      <p:sp>
        <p:nvSpPr>
          <p:cNvPr id="17" name="Rectangle 16"/>
          <p:cNvSpPr/>
          <p:nvPr/>
        </p:nvSpPr>
        <p:spPr>
          <a:xfrm>
            <a:off x="5338520" y="3026620"/>
            <a:ext cx="490840" cy="461665"/>
          </a:xfrm>
          <a:prstGeom prst="rect">
            <a:avLst/>
          </a:prstGeom>
        </p:spPr>
        <p:txBody>
          <a:bodyPr wrap="none">
            <a:spAutoFit/>
          </a:bodyPr>
          <a:lstStyle/>
          <a:p>
            <a:r>
              <a:rPr lang="en-US" sz="2400" dirty="0" smtClean="0"/>
              <a:t>⊕</a:t>
            </a:r>
            <a:endParaRPr lang="en-US" sz="2400" dirty="0"/>
          </a:p>
        </p:txBody>
      </p:sp>
      <p:sp>
        <p:nvSpPr>
          <p:cNvPr id="18" name="Rectangle 17"/>
          <p:cNvSpPr/>
          <p:nvPr/>
        </p:nvSpPr>
        <p:spPr>
          <a:xfrm>
            <a:off x="6666576" y="3019363"/>
            <a:ext cx="490840" cy="461665"/>
          </a:xfrm>
          <a:prstGeom prst="rect">
            <a:avLst/>
          </a:prstGeom>
        </p:spPr>
        <p:txBody>
          <a:bodyPr wrap="none">
            <a:spAutoFit/>
          </a:bodyPr>
          <a:lstStyle/>
          <a:p>
            <a:r>
              <a:rPr lang="en-US" sz="2400" dirty="0" smtClean="0"/>
              <a:t>⊕</a:t>
            </a:r>
            <a:endParaRPr lang="en-US" sz="2400" dirty="0"/>
          </a:p>
        </p:txBody>
      </p:sp>
      <p:sp>
        <p:nvSpPr>
          <p:cNvPr id="19" name="Rectangle 18"/>
          <p:cNvSpPr/>
          <p:nvPr/>
        </p:nvSpPr>
        <p:spPr>
          <a:xfrm>
            <a:off x="2148954" y="4942507"/>
            <a:ext cx="4782591" cy="523220"/>
          </a:xfrm>
          <a:prstGeom prst="rect">
            <a:avLst/>
          </a:prstGeom>
        </p:spPr>
        <p:txBody>
          <a:bodyPr wrap="none">
            <a:spAutoFit/>
          </a:bodyPr>
          <a:lstStyle/>
          <a:p>
            <a:r>
              <a:rPr lang="el-GR" sz="2800" dirty="0" smtClean="0"/>
              <a:t>Γ</a:t>
            </a:r>
            <a:r>
              <a:rPr lang="el-GR" sz="2800" baseline="30000" dirty="0" smtClean="0"/>
              <a:t>(</a:t>
            </a:r>
            <a:r>
              <a:rPr lang="en-US" sz="2800" baseline="30000" dirty="0" smtClean="0"/>
              <a:t>5</a:t>
            </a:r>
            <a:r>
              <a:rPr lang="el-GR" sz="2800" baseline="30000" dirty="0" smtClean="0"/>
              <a:t>)</a:t>
            </a:r>
            <a:r>
              <a:rPr lang="el-GR" sz="2800" dirty="0" smtClean="0"/>
              <a:t>(</a:t>
            </a:r>
            <a:r>
              <a:rPr lang="en-US" sz="2800" dirty="0" smtClean="0"/>
              <a:t>g) = </a:t>
            </a:r>
            <a:r>
              <a:rPr lang="el-GR" sz="2800" dirty="0" smtClean="0"/>
              <a:t>Γ</a:t>
            </a:r>
            <a:r>
              <a:rPr lang="el-GR" sz="2800" baseline="30000" dirty="0" smtClean="0"/>
              <a:t>(</a:t>
            </a:r>
            <a:r>
              <a:rPr lang="en-US" sz="2800" baseline="30000" dirty="0" smtClean="0"/>
              <a:t>2</a:t>
            </a:r>
            <a:r>
              <a:rPr lang="el-GR" sz="2800" baseline="30000" dirty="0" smtClean="0"/>
              <a:t>)</a:t>
            </a:r>
            <a:r>
              <a:rPr lang="el-GR" sz="2800" dirty="0" smtClean="0"/>
              <a:t>(</a:t>
            </a:r>
            <a:r>
              <a:rPr lang="en-US" sz="2800" dirty="0" smtClean="0"/>
              <a:t>g) ⊕ </a:t>
            </a:r>
            <a:r>
              <a:rPr lang="el-GR" sz="2800" dirty="0" smtClean="0"/>
              <a:t>Γ</a:t>
            </a:r>
            <a:r>
              <a:rPr lang="el-GR" sz="2800" baseline="30000" dirty="0" smtClean="0"/>
              <a:t>(</a:t>
            </a:r>
            <a:r>
              <a:rPr lang="en-US" sz="2800" baseline="30000" dirty="0" smtClean="0"/>
              <a:t>2</a:t>
            </a:r>
            <a:r>
              <a:rPr lang="el-GR" sz="2800" baseline="30000" dirty="0" smtClean="0"/>
              <a:t>)</a:t>
            </a:r>
            <a:r>
              <a:rPr lang="el-GR" sz="2800" dirty="0" smtClean="0"/>
              <a:t>(</a:t>
            </a:r>
            <a:r>
              <a:rPr lang="en-US" sz="2800" dirty="0" smtClean="0"/>
              <a:t>g) ⊕ </a:t>
            </a:r>
            <a:r>
              <a:rPr lang="el-GR" sz="2800" dirty="0" smtClean="0"/>
              <a:t>Γ</a:t>
            </a:r>
            <a:r>
              <a:rPr lang="el-GR" sz="2800" baseline="30000" dirty="0" smtClean="0"/>
              <a:t>(</a:t>
            </a:r>
            <a:r>
              <a:rPr lang="en-US" sz="2800" baseline="30000" dirty="0" smtClean="0"/>
              <a:t>1</a:t>
            </a:r>
            <a:r>
              <a:rPr lang="el-GR" sz="2800" baseline="30000" dirty="0" smtClean="0"/>
              <a:t>)</a:t>
            </a:r>
            <a:r>
              <a:rPr lang="el-GR" sz="2800" dirty="0" smtClean="0"/>
              <a:t>(</a:t>
            </a:r>
            <a:r>
              <a:rPr lang="en-US" sz="2800" dirty="0" smtClean="0"/>
              <a:t>g)</a:t>
            </a:r>
            <a:endParaRPr lang="en-US" sz="2800"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fld id="{B6F15528-21DE-4FAA-801E-634DDDAF4B2B}" type="slidenum">
              <a:rPr lang="en-US" smtClean="0"/>
              <a:pPr/>
              <a:t>103</a:t>
            </a:fld>
            <a:endParaRPr lang="en-US"/>
          </a:p>
        </p:txBody>
      </p:sp>
      <p:sp>
        <p:nvSpPr>
          <p:cNvPr id="14" name="Title 1"/>
          <p:cNvSpPr txBox="1">
            <a:spLocks/>
          </p:cNvSpPr>
          <p:nvPr/>
        </p:nvSpPr>
        <p:spPr>
          <a:xfrm>
            <a:off x="486228" y="13386"/>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chemeClr val="tx1"/>
                </a:solidFill>
                <a:effectLst/>
                <a:uLnTx/>
                <a:uFillTx/>
                <a:latin typeface="+mj-lt"/>
                <a:ea typeface="+mj-ea"/>
                <a:cs typeface="+mj-cs"/>
              </a:rPr>
              <a:t>Direct Product</a:t>
            </a:r>
            <a:endParaRPr kumimoji="0" lang="en-US" sz="4000" b="0" i="0" u="sng" strike="noStrike" kern="1200" cap="none" spc="0" normalizeH="0" baseline="0" noProof="0" dirty="0">
              <a:ln>
                <a:noFill/>
              </a:ln>
              <a:solidFill>
                <a:schemeClr val="tx1"/>
              </a:solidFill>
              <a:effectLst/>
              <a:uLnTx/>
              <a:uFillTx/>
              <a:latin typeface="+mj-lt"/>
              <a:ea typeface="+mj-ea"/>
              <a:cs typeface="+mj-cs"/>
            </a:endParaRPr>
          </a:p>
        </p:txBody>
      </p:sp>
      <p:sp>
        <p:nvSpPr>
          <p:cNvPr id="7" name="Rectangle 6"/>
          <p:cNvSpPr/>
          <p:nvPr/>
        </p:nvSpPr>
        <p:spPr>
          <a:xfrm>
            <a:off x="334516" y="1026617"/>
            <a:ext cx="8461148" cy="1200329"/>
          </a:xfrm>
          <a:prstGeom prst="rect">
            <a:avLst/>
          </a:prstGeom>
        </p:spPr>
        <p:txBody>
          <a:bodyPr wrap="square">
            <a:spAutoFit/>
          </a:bodyPr>
          <a:lstStyle/>
          <a:p>
            <a:r>
              <a:rPr lang="en-US" sz="2400" dirty="0" smtClean="0"/>
              <a:t>The direct product of two matrices (given the symbol ⊗) is a special type of matrix product that generates a matrix of higher dimensionality. </a:t>
            </a:r>
            <a:endParaRPr lang="en-US" sz="2400" dirty="0"/>
          </a:p>
        </p:txBody>
      </p:sp>
      <p:pic>
        <p:nvPicPr>
          <p:cNvPr id="317442" name="Picture 2"/>
          <p:cNvPicPr>
            <a:picLocks noChangeAspect="1" noChangeArrowheads="1"/>
          </p:cNvPicPr>
          <p:nvPr/>
        </p:nvPicPr>
        <p:blipFill>
          <a:blip r:embed="rId2" cstate="print"/>
          <a:srcRect/>
          <a:stretch>
            <a:fillRect/>
          </a:stretch>
        </p:blipFill>
        <p:spPr bwMode="auto">
          <a:xfrm>
            <a:off x="2314509" y="2123175"/>
            <a:ext cx="4478171" cy="961570"/>
          </a:xfrm>
          <a:prstGeom prst="rect">
            <a:avLst/>
          </a:prstGeom>
          <a:noFill/>
          <a:ln w="9525">
            <a:noFill/>
            <a:miter lim="800000"/>
            <a:headEnd/>
            <a:tailEnd/>
          </a:ln>
        </p:spPr>
      </p:pic>
      <p:pic>
        <p:nvPicPr>
          <p:cNvPr id="317443" name="Picture 3"/>
          <p:cNvPicPr>
            <a:picLocks noChangeAspect="1" noChangeArrowheads="1"/>
          </p:cNvPicPr>
          <p:nvPr/>
        </p:nvPicPr>
        <p:blipFill>
          <a:blip r:embed="rId3" cstate="print"/>
          <a:srcRect/>
          <a:stretch>
            <a:fillRect/>
          </a:stretch>
        </p:blipFill>
        <p:spPr bwMode="auto">
          <a:xfrm>
            <a:off x="2593523" y="3394987"/>
            <a:ext cx="2994475" cy="780073"/>
          </a:xfrm>
          <a:prstGeom prst="rect">
            <a:avLst/>
          </a:prstGeom>
          <a:noFill/>
          <a:ln w="9525">
            <a:noFill/>
            <a:miter lim="800000"/>
            <a:headEnd/>
            <a:tailEnd/>
          </a:ln>
        </p:spPr>
      </p:pic>
      <p:pic>
        <p:nvPicPr>
          <p:cNvPr id="317444" name="Picture 4"/>
          <p:cNvPicPr>
            <a:picLocks noChangeAspect="1" noChangeArrowheads="1"/>
          </p:cNvPicPr>
          <p:nvPr/>
        </p:nvPicPr>
        <p:blipFill>
          <a:blip r:embed="rId4" cstate="print"/>
          <a:srcRect/>
          <a:stretch>
            <a:fillRect/>
          </a:stretch>
        </p:blipFill>
        <p:spPr bwMode="auto">
          <a:xfrm>
            <a:off x="2581275" y="4418018"/>
            <a:ext cx="5144869" cy="1489304"/>
          </a:xfrm>
          <a:prstGeom prst="rect">
            <a:avLst/>
          </a:prstGeom>
          <a:noFill/>
          <a:ln w="9525">
            <a:noFill/>
            <a:miter lim="800000"/>
            <a:headEnd/>
            <a:tailEnd/>
          </a:ln>
        </p:spPr>
      </p:pic>
      <p:sp>
        <p:nvSpPr>
          <p:cNvPr id="11" name="TextBox 10"/>
          <p:cNvSpPr txBox="1"/>
          <p:nvPr/>
        </p:nvSpPr>
        <p:spPr>
          <a:xfrm>
            <a:off x="2844778" y="5979892"/>
            <a:ext cx="3468914" cy="523220"/>
          </a:xfrm>
          <a:prstGeom prst="rect">
            <a:avLst/>
          </a:prstGeom>
          <a:noFill/>
        </p:spPr>
        <p:txBody>
          <a:bodyPr wrap="square" rtlCol="0">
            <a:spAutoFit/>
          </a:bodyPr>
          <a:lstStyle/>
          <a:p>
            <a:pPr algn="ctr"/>
            <a:r>
              <a:rPr lang="en-US" sz="2800" dirty="0" smtClean="0"/>
              <a:t>2 x 2 ⊗ 2 x 2 = 4 x 4</a:t>
            </a:r>
            <a:endParaRPr lang="en-US" sz="2800"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228" y="13386"/>
            <a:ext cx="8229600" cy="1143000"/>
          </a:xfrm>
        </p:spPr>
        <p:txBody>
          <a:bodyPr>
            <a:normAutofit/>
          </a:bodyPr>
          <a:lstStyle/>
          <a:p>
            <a:r>
              <a:rPr lang="en-US" sz="4000" u="sng" dirty="0" smtClean="0"/>
              <a:t>Matrix Math in Group Theory</a:t>
            </a:r>
            <a:endParaRPr lang="en-US" sz="4000" u="sng" dirty="0"/>
          </a:p>
        </p:txBody>
      </p:sp>
      <p:sp>
        <p:nvSpPr>
          <p:cNvPr id="4" name="TextBox 3"/>
          <p:cNvSpPr txBox="1"/>
          <p:nvPr/>
        </p:nvSpPr>
        <p:spPr>
          <a:xfrm>
            <a:off x="217717" y="997930"/>
            <a:ext cx="8795657" cy="461665"/>
          </a:xfrm>
          <a:prstGeom prst="rect">
            <a:avLst/>
          </a:prstGeom>
          <a:noFill/>
        </p:spPr>
        <p:txBody>
          <a:bodyPr wrap="square" rtlCol="0">
            <a:spAutoFit/>
          </a:bodyPr>
          <a:lstStyle/>
          <a:p>
            <a:pPr algn="ctr"/>
            <a:r>
              <a:rPr lang="en-US" sz="2400" dirty="0" smtClean="0">
                <a:solidFill>
                  <a:srgbClr val="FF0000"/>
                </a:solidFill>
              </a:rPr>
              <a:t>Easy Alternative: Represent symmetry operations with matrices.</a:t>
            </a:r>
            <a:endParaRPr lang="en-US" sz="2400" dirty="0">
              <a:solidFill>
                <a:srgbClr val="FF0000"/>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104</a:t>
            </a:fld>
            <a:endParaRPr lang="en-US"/>
          </a:p>
        </p:txBody>
      </p:sp>
      <p:sp>
        <p:nvSpPr>
          <p:cNvPr id="29" name="Rectangle 28"/>
          <p:cNvSpPr/>
          <p:nvPr/>
        </p:nvSpPr>
        <p:spPr>
          <a:xfrm>
            <a:off x="1596571" y="1799839"/>
            <a:ext cx="1509485" cy="1298121"/>
          </a:xfrm>
          <a:prstGeom prst="rect">
            <a:avLst/>
          </a:prstGeom>
          <a:solidFill>
            <a:schemeClr val="accent5">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Object</a:t>
            </a:r>
            <a:endParaRPr lang="en-US" dirty="0"/>
          </a:p>
        </p:txBody>
      </p:sp>
      <p:sp>
        <p:nvSpPr>
          <p:cNvPr id="30" name="Rectangle 29"/>
          <p:cNvSpPr/>
          <p:nvPr/>
        </p:nvSpPr>
        <p:spPr>
          <a:xfrm>
            <a:off x="5653301" y="1770811"/>
            <a:ext cx="1509485" cy="1298121"/>
          </a:xfrm>
          <a:prstGeom prst="rect">
            <a:avLst/>
          </a:prstGeom>
          <a:solidFill>
            <a:schemeClr val="accent5">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Object</a:t>
            </a:r>
          </a:p>
          <a:p>
            <a:pPr algn="ctr"/>
            <a:r>
              <a:rPr lang="en-US" dirty="0" smtClean="0"/>
              <a:t>after X</a:t>
            </a:r>
            <a:endParaRPr lang="en-US" dirty="0"/>
          </a:p>
        </p:txBody>
      </p:sp>
      <p:sp>
        <p:nvSpPr>
          <p:cNvPr id="31" name="TextBox 30"/>
          <p:cNvSpPr txBox="1"/>
          <p:nvPr/>
        </p:nvSpPr>
        <p:spPr>
          <a:xfrm>
            <a:off x="5134393" y="2165866"/>
            <a:ext cx="453571" cy="584775"/>
          </a:xfrm>
          <a:prstGeom prst="rect">
            <a:avLst/>
          </a:prstGeom>
          <a:noFill/>
        </p:spPr>
        <p:txBody>
          <a:bodyPr wrap="square" rtlCol="0">
            <a:spAutoFit/>
          </a:bodyPr>
          <a:lstStyle/>
          <a:p>
            <a:pPr algn="ctr"/>
            <a:r>
              <a:rPr lang="en-US" sz="3200" dirty="0" smtClean="0"/>
              <a:t>=</a:t>
            </a:r>
            <a:endParaRPr lang="en-US" sz="3200" baseline="-25000" dirty="0"/>
          </a:p>
        </p:txBody>
      </p:sp>
      <p:sp>
        <p:nvSpPr>
          <p:cNvPr id="32" name="TextBox 31"/>
          <p:cNvSpPr txBox="1"/>
          <p:nvPr/>
        </p:nvSpPr>
        <p:spPr>
          <a:xfrm>
            <a:off x="3153217" y="2173003"/>
            <a:ext cx="446314" cy="584775"/>
          </a:xfrm>
          <a:prstGeom prst="rect">
            <a:avLst/>
          </a:prstGeom>
          <a:noFill/>
        </p:spPr>
        <p:txBody>
          <a:bodyPr wrap="square" rtlCol="0">
            <a:spAutoFit/>
          </a:bodyPr>
          <a:lstStyle/>
          <a:p>
            <a:pPr algn="ctr"/>
            <a:r>
              <a:rPr lang="en-US" sz="3200" dirty="0" smtClean="0"/>
              <a:t>•</a:t>
            </a:r>
            <a:endParaRPr lang="en-US" sz="3200" baseline="-25000" dirty="0"/>
          </a:p>
        </p:txBody>
      </p:sp>
      <p:sp>
        <p:nvSpPr>
          <p:cNvPr id="33" name="Double Bracket 32"/>
          <p:cNvSpPr/>
          <p:nvPr/>
        </p:nvSpPr>
        <p:spPr>
          <a:xfrm>
            <a:off x="3657599" y="1814348"/>
            <a:ext cx="1378858" cy="1283381"/>
          </a:xfrm>
          <a:prstGeom prst="bracketPair">
            <a:avLst>
              <a:gd name="adj" fmla="val 875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Rectangle 33"/>
          <p:cNvSpPr/>
          <p:nvPr/>
        </p:nvSpPr>
        <p:spPr>
          <a:xfrm>
            <a:off x="3614548" y="1969455"/>
            <a:ext cx="1450937" cy="954107"/>
          </a:xfrm>
          <a:prstGeom prst="rect">
            <a:avLst/>
          </a:prstGeom>
        </p:spPr>
        <p:txBody>
          <a:bodyPr wrap="square">
            <a:spAutoFit/>
          </a:bodyPr>
          <a:lstStyle/>
          <a:p>
            <a:pPr algn="ctr"/>
            <a:r>
              <a:rPr lang="en-US" sz="2800" dirty="0" smtClean="0"/>
              <a:t>Matrix for X</a:t>
            </a:r>
            <a:endParaRPr lang="en-US" sz="2800" dirty="0"/>
          </a:p>
        </p:txBody>
      </p:sp>
      <p:sp>
        <p:nvSpPr>
          <p:cNvPr id="35" name="Content Placeholder 2"/>
          <p:cNvSpPr>
            <a:spLocks noGrp="1"/>
          </p:cNvSpPr>
          <p:nvPr>
            <p:ph idx="1"/>
          </p:nvPr>
        </p:nvSpPr>
        <p:spPr>
          <a:xfrm>
            <a:off x="2161010" y="3344600"/>
            <a:ext cx="4393767" cy="3163920"/>
          </a:xfrm>
        </p:spPr>
        <p:txBody>
          <a:bodyPr>
            <a:normAutofit/>
          </a:bodyPr>
          <a:lstStyle/>
          <a:p>
            <a:pPr>
              <a:buNone/>
            </a:pPr>
            <a:r>
              <a:rPr lang="en-US" dirty="0" smtClean="0"/>
              <a:t>X = Symmetry Operations</a:t>
            </a:r>
          </a:p>
          <a:p>
            <a:pPr lvl="1"/>
            <a:r>
              <a:rPr lang="en-US" dirty="0" smtClean="0"/>
              <a:t>Identity (E)</a:t>
            </a:r>
          </a:p>
          <a:p>
            <a:pPr lvl="1"/>
            <a:r>
              <a:rPr lang="en-US" dirty="0" smtClean="0"/>
              <a:t>Proper Rotation (</a:t>
            </a:r>
            <a:r>
              <a:rPr lang="en-US" dirty="0" err="1" smtClean="0"/>
              <a:t>C</a:t>
            </a:r>
            <a:r>
              <a:rPr lang="en-US" baseline="-25000" dirty="0" err="1" smtClean="0"/>
              <a:t>n</a:t>
            </a:r>
            <a:r>
              <a:rPr lang="en-US" dirty="0" smtClean="0"/>
              <a:t>)</a:t>
            </a:r>
          </a:p>
          <a:p>
            <a:pPr lvl="1"/>
            <a:r>
              <a:rPr lang="en-US" dirty="0" smtClean="0"/>
              <a:t>Reflection (</a:t>
            </a:r>
            <a:r>
              <a:rPr lang="en-US" dirty="0" smtClean="0">
                <a:latin typeface="Symbol" pitchFamily="18" charset="2"/>
              </a:rPr>
              <a:t>s</a:t>
            </a:r>
            <a:r>
              <a:rPr lang="en-US" dirty="0" smtClean="0"/>
              <a:t>)</a:t>
            </a:r>
          </a:p>
          <a:p>
            <a:pPr lvl="1"/>
            <a:r>
              <a:rPr lang="en-US" dirty="0" smtClean="0"/>
              <a:t>Inversion (</a:t>
            </a:r>
            <a:r>
              <a:rPr lang="en-US" dirty="0" err="1" smtClean="0"/>
              <a:t>i</a:t>
            </a:r>
            <a:r>
              <a:rPr lang="en-US" dirty="0" smtClean="0"/>
              <a:t>) </a:t>
            </a:r>
          </a:p>
          <a:p>
            <a:pPr lvl="1"/>
            <a:r>
              <a:rPr lang="en-US" dirty="0" smtClean="0"/>
              <a:t>Improper Rotation (</a:t>
            </a:r>
            <a:r>
              <a:rPr lang="en-US" dirty="0" err="1" smtClean="0"/>
              <a:t>S</a:t>
            </a:r>
            <a:r>
              <a:rPr lang="en-US" baseline="-25000" dirty="0" err="1" smtClean="0"/>
              <a:t>n</a:t>
            </a:r>
            <a:r>
              <a:rPr lang="en-US" dirty="0" smtClean="0"/>
              <a:t>)</a:t>
            </a:r>
          </a:p>
          <a:p>
            <a:pPr lvl="1"/>
            <a:endParaRPr lang="en-US" dirty="0" smtClean="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38177" y="2097306"/>
            <a:ext cx="4934857" cy="400110"/>
          </a:xfrm>
          <a:prstGeom prst="rect">
            <a:avLst/>
          </a:prstGeom>
          <a:noFill/>
        </p:spPr>
        <p:txBody>
          <a:bodyPr wrap="square" rtlCol="0">
            <a:spAutoFit/>
          </a:bodyPr>
          <a:lstStyle/>
          <a:p>
            <a:r>
              <a:rPr lang="en-US" sz="2000" dirty="0" err="1" smtClean="0"/>
              <a:t>x,y</a:t>
            </a:r>
            <a:r>
              <a:rPr lang="en-US" sz="2000" dirty="0" smtClean="0"/>
              <a:t> or z stay the same = 1 on the diagonal</a:t>
            </a:r>
            <a:endParaRPr lang="en-US" sz="2000" dirty="0"/>
          </a:p>
        </p:txBody>
      </p:sp>
      <p:sp>
        <p:nvSpPr>
          <p:cNvPr id="6" name="TextBox 5"/>
          <p:cNvSpPr txBox="1"/>
          <p:nvPr/>
        </p:nvSpPr>
        <p:spPr>
          <a:xfrm>
            <a:off x="4238178" y="2979042"/>
            <a:ext cx="4572000" cy="400110"/>
          </a:xfrm>
          <a:prstGeom prst="rect">
            <a:avLst/>
          </a:prstGeom>
          <a:noFill/>
        </p:spPr>
        <p:txBody>
          <a:bodyPr wrap="square" rtlCol="0">
            <a:spAutoFit/>
          </a:bodyPr>
          <a:lstStyle/>
          <a:p>
            <a:r>
              <a:rPr lang="en-US" sz="2000" dirty="0" err="1" smtClean="0"/>
              <a:t>x,y</a:t>
            </a:r>
            <a:r>
              <a:rPr lang="en-US" sz="2000" dirty="0" smtClean="0"/>
              <a:t> or z shift negative = -1 on the diagonal</a:t>
            </a:r>
            <a:endParaRPr lang="en-US" sz="2000" dirty="0"/>
          </a:p>
        </p:txBody>
      </p:sp>
      <p:sp>
        <p:nvSpPr>
          <p:cNvPr id="7" name="Rectangle 6"/>
          <p:cNvSpPr/>
          <p:nvPr/>
        </p:nvSpPr>
        <p:spPr>
          <a:xfrm>
            <a:off x="4238178" y="3799090"/>
            <a:ext cx="3995057" cy="1631216"/>
          </a:xfrm>
          <a:prstGeom prst="rect">
            <a:avLst/>
          </a:prstGeom>
        </p:spPr>
        <p:txBody>
          <a:bodyPr wrap="square">
            <a:spAutoFit/>
          </a:bodyPr>
          <a:lstStyle/>
          <a:p>
            <a:r>
              <a:rPr lang="en-US" sz="2000" dirty="0" smtClean="0"/>
              <a:t>If a coordinate is transformed into another coordinate into the intersection position, respectively. These intersection positions will be </a:t>
            </a:r>
            <a:r>
              <a:rPr lang="en-US" sz="2000" i="1" dirty="0" smtClean="0"/>
              <a:t>off the matrix diagonal.</a:t>
            </a:r>
            <a:endParaRPr lang="en-US" sz="2000" dirty="0"/>
          </a:p>
        </p:txBody>
      </p:sp>
      <p:pic>
        <p:nvPicPr>
          <p:cNvPr id="63491" name="Picture 3"/>
          <p:cNvPicPr>
            <a:picLocks noChangeAspect="1" noChangeArrowheads="1"/>
          </p:cNvPicPr>
          <p:nvPr/>
        </p:nvPicPr>
        <p:blipFill>
          <a:blip r:embed="rId2" cstate="print"/>
          <a:srcRect/>
          <a:stretch>
            <a:fillRect/>
          </a:stretch>
        </p:blipFill>
        <p:spPr bwMode="auto">
          <a:xfrm>
            <a:off x="87088" y="2227936"/>
            <a:ext cx="3933825" cy="2238375"/>
          </a:xfrm>
          <a:prstGeom prst="rect">
            <a:avLst/>
          </a:prstGeom>
          <a:noFill/>
          <a:ln w="9525">
            <a:noFill/>
            <a:miter lim="800000"/>
            <a:headEnd/>
            <a:tailEnd/>
          </a:ln>
        </p:spPr>
      </p:pic>
      <p:sp>
        <p:nvSpPr>
          <p:cNvPr id="8" name="Rectangle 7"/>
          <p:cNvSpPr/>
          <p:nvPr/>
        </p:nvSpPr>
        <p:spPr>
          <a:xfrm>
            <a:off x="976091" y="1086541"/>
            <a:ext cx="7137400" cy="461665"/>
          </a:xfrm>
          <a:prstGeom prst="rect">
            <a:avLst/>
          </a:prstGeom>
        </p:spPr>
        <p:txBody>
          <a:bodyPr wrap="square">
            <a:spAutoFit/>
          </a:bodyPr>
          <a:lstStyle/>
          <a:p>
            <a:r>
              <a:rPr lang="sv-SE" sz="2400" dirty="0" smtClean="0"/>
              <a:t>A symmetry operation can be represented by a matrix.</a:t>
            </a:r>
            <a:endParaRPr lang="en-US" sz="2400" dirty="0"/>
          </a:p>
        </p:txBody>
      </p:sp>
      <p:sp>
        <p:nvSpPr>
          <p:cNvPr id="10" name="Slide Number Placeholder 9"/>
          <p:cNvSpPr>
            <a:spLocks noGrp="1"/>
          </p:cNvSpPr>
          <p:nvPr>
            <p:ph type="sldNum" sz="quarter" idx="12"/>
          </p:nvPr>
        </p:nvSpPr>
        <p:spPr/>
        <p:txBody>
          <a:bodyPr/>
          <a:lstStyle/>
          <a:p>
            <a:fld id="{B6F15528-21DE-4FAA-801E-634DDDAF4B2B}" type="slidenum">
              <a:rPr lang="en-US" smtClean="0"/>
              <a:pPr/>
              <a:t>105</a:t>
            </a:fld>
            <a:endParaRPr lang="en-US"/>
          </a:p>
        </p:txBody>
      </p:sp>
      <p:sp>
        <p:nvSpPr>
          <p:cNvPr id="12" name="Title 1"/>
          <p:cNvSpPr txBox="1">
            <a:spLocks/>
          </p:cNvSpPr>
          <p:nvPr/>
        </p:nvSpPr>
        <p:spPr>
          <a:xfrm>
            <a:off x="486228" y="13386"/>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u="sng" dirty="0" smtClean="0">
                <a:latin typeface="+mj-lt"/>
                <a:ea typeface="+mj-ea"/>
                <a:cs typeface="+mj-cs"/>
              </a:rPr>
              <a:t>Symmetry Operation Matrix</a:t>
            </a:r>
            <a:endParaRPr kumimoji="0" lang="en-US" sz="4000" b="0" i="0" u="sng"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86"/>
            <a:ext cx="8229600" cy="1143000"/>
          </a:xfrm>
        </p:spPr>
        <p:txBody>
          <a:bodyPr>
            <a:normAutofit/>
          </a:bodyPr>
          <a:lstStyle/>
          <a:p>
            <a:r>
              <a:rPr lang="en-US" sz="4000" dirty="0" smtClean="0">
                <a:latin typeface="+mn-lt"/>
              </a:rPr>
              <a:t>Reflection (</a:t>
            </a:r>
            <a:r>
              <a:rPr lang="en-US" sz="4000" dirty="0" smtClean="0">
                <a:latin typeface="Symbol" pitchFamily="18" charset="2"/>
              </a:rPr>
              <a:t>s</a:t>
            </a:r>
            <a:r>
              <a:rPr lang="en-US" sz="4000" dirty="0" smtClean="0">
                <a:latin typeface="+mn-lt"/>
              </a:rPr>
              <a:t>)</a:t>
            </a:r>
            <a:endParaRPr lang="en-US" sz="4000" baseline="-25000" dirty="0">
              <a:latin typeface="+mn-lt"/>
            </a:endParaRPr>
          </a:p>
        </p:txBody>
      </p:sp>
      <p:pic>
        <p:nvPicPr>
          <p:cNvPr id="64515" name="Picture 3"/>
          <p:cNvPicPr>
            <a:picLocks noChangeAspect="1" noChangeArrowheads="1"/>
          </p:cNvPicPr>
          <p:nvPr/>
        </p:nvPicPr>
        <p:blipFill>
          <a:blip r:embed="rId2" cstate="print"/>
          <a:srcRect/>
          <a:stretch>
            <a:fillRect/>
          </a:stretch>
        </p:blipFill>
        <p:spPr bwMode="auto">
          <a:xfrm>
            <a:off x="685800" y="4495800"/>
            <a:ext cx="2331720" cy="1684020"/>
          </a:xfrm>
          <a:prstGeom prst="rect">
            <a:avLst/>
          </a:prstGeom>
          <a:noFill/>
          <a:ln w="9525">
            <a:noFill/>
            <a:miter lim="800000"/>
            <a:headEnd/>
            <a:tailEnd/>
          </a:ln>
        </p:spPr>
      </p:pic>
      <p:pic>
        <p:nvPicPr>
          <p:cNvPr id="64516" name="Picture 4"/>
          <p:cNvPicPr>
            <a:picLocks noChangeAspect="1" noChangeArrowheads="1"/>
          </p:cNvPicPr>
          <p:nvPr/>
        </p:nvPicPr>
        <p:blipFill>
          <a:blip r:embed="rId3" cstate="print"/>
          <a:srcRect/>
          <a:stretch>
            <a:fillRect/>
          </a:stretch>
        </p:blipFill>
        <p:spPr bwMode="auto">
          <a:xfrm>
            <a:off x="3048000" y="4876800"/>
            <a:ext cx="5738622" cy="1295400"/>
          </a:xfrm>
          <a:prstGeom prst="rect">
            <a:avLst/>
          </a:prstGeom>
          <a:noFill/>
          <a:ln w="9525">
            <a:noFill/>
            <a:miter lim="800000"/>
            <a:headEnd/>
            <a:tailEnd/>
          </a:ln>
        </p:spPr>
      </p:pic>
      <p:pic>
        <p:nvPicPr>
          <p:cNvPr id="64517" name="Picture 5"/>
          <p:cNvPicPr>
            <a:picLocks noChangeAspect="1" noChangeArrowheads="1"/>
          </p:cNvPicPr>
          <p:nvPr/>
        </p:nvPicPr>
        <p:blipFill>
          <a:blip r:embed="rId4" cstate="print"/>
          <a:srcRect/>
          <a:stretch>
            <a:fillRect/>
          </a:stretch>
        </p:blipFill>
        <p:spPr bwMode="auto">
          <a:xfrm>
            <a:off x="786947" y="1239609"/>
            <a:ext cx="3088367" cy="2964003"/>
          </a:xfrm>
          <a:prstGeom prst="rect">
            <a:avLst/>
          </a:prstGeom>
          <a:noFill/>
          <a:ln w="9525">
            <a:noFill/>
            <a:miter lim="800000"/>
            <a:headEnd/>
            <a:tailEnd/>
          </a:ln>
        </p:spPr>
      </p:pic>
      <p:pic>
        <p:nvPicPr>
          <p:cNvPr id="64518" name="Picture 6"/>
          <p:cNvPicPr>
            <a:picLocks noChangeAspect="1" noChangeArrowheads="1"/>
          </p:cNvPicPr>
          <p:nvPr/>
        </p:nvPicPr>
        <p:blipFill>
          <a:blip r:embed="rId5" cstate="print"/>
          <a:srcRect/>
          <a:stretch>
            <a:fillRect/>
          </a:stretch>
        </p:blipFill>
        <p:spPr bwMode="auto">
          <a:xfrm>
            <a:off x="4288738" y="1674813"/>
            <a:ext cx="3933825" cy="2238375"/>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B6F15528-21DE-4FAA-801E-634DDDAF4B2B}" type="slidenum">
              <a:rPr lang="en-US" smtClean="0"/>
              <a:pPr/>
              <a:t>106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86"/>
            <a:ext cx="8229600" cy="1143000"/>
          </a:xfrm>
        </p:spPr>
        <p:txBody>
          <a:bodyPr>
            <a:normAutofit/>
          </a:bodyPr>
          <a:lstStyle/>
          <a:p>
            <a:r>
              <a:rPr lang="en-US" sz="4000" dirty="0" smtClean="0"/>
              <a:t>Inversion (</a:t>
            </a:r>
            <a:r>
              <a:rPr lang="en-US" sz="4000" dirty="0" err="1" smtClean="0"/>
              <a:t>i</a:t>
            </a:r>
            <a:r>
              <a:rPr lang="en-US" sz="4000" dirty="0" smtClean="0"/>
              <a:t>)</a:t>
            </a:r>
            <a:endParaRPr lang="en-US" sz="4000" baseline="-25000" dirty="0">
              <a:latin typeface="+mn-lt"/>
            </a:endParaRPr>
          </a:p>
        </p:txBody>
      </p:sp>
      <p:grpSp>
        <p:nvGrpSpPr>
          <p:cNvPr id="26" name="Group 25"/>
          <p:cNvGrpSpPr/>
          <p:nvPr/>
        </p:nvGrpSpPr>
        <p:grpSpPr>
          <a:xfrm>
            <a:off x="507994" y="1106716"/>
            <a:ext cx="3573631" cy="3106057"/>
            <a:chOff x="595086" y="827315"/>
            <a:chExt cx="3573631" cy="3106057"/>
          </a:xfrm>
        </p:grpSpPr>
        <p:pic>
          <p:nvPicPr>
            <p:cNvPr id="66562" name="Picture 2"/>
            <p:cNvPicPr>
              <a:picLocks noChangeAspect="1" noChangeArrowheads="1"/>
            </p:cNvPicPr>
            <p:nvPr/>
          </p:nvPicPr>
          <p:blipFill>
            <a:blip r:embed="rId2" cstate="print"/>
            <a:srcRect/>
            <a:stretch>
              <a:fillRect/>
            </a:stretch>
          </p:blipFill>
          <p:spPr bwMode="auto">
            <a:xfrm>
              <a:off x="894755" y="827315"/>
              <a:ext cx="3273962" cy="2960914"/>
            </a:xfrm>
            <a:prstGeom prst="rect">
              <a:avLst/>
            </a:prstGeom>
            <a:noFill/>
            <a:ln w="9525">
              <a:noFill/>
              <a:miter lim="800000"/>
              <a:headEnd/>
              <a:tailEnd/>
            </a:ln>
          </p:spPr>
        </p:pic>
        <p:cxnSp>
          <p:nvCxnSpPr>
            <p:cNvPr id="9" name="Straight Arrow Connector 8"/>
            <p:cNvCxnSpPr/>
            <p:nvPr/>
          </p:nvCxnSpPr>
          <p:spPr>
            <a:xfrm flipH="1">
              <a:off x="1161143" y="2960914"/>
              <a:ext cx="783772" cy="972457"/>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1059540" y="2322287"/>
              <a:ext cx="1349830" cy="290285"/>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38630" y="2322285"/>
              <a:ext cx="464457" cy="290286"/>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1095829" y="2373085"/>
              <a:ext cx="21771" cy="156028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595086" y="2641601"/>
              <a:ext cx="3178628" cy="7081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7" name="Picture 3"/>
          <p:cNvPicPr>
            <a:picLocks noChangeAspect="1" noChangeArrowheads="1"/>
          </p:cNvPicPr>
          <p:nvPr/>
        </p:nvPicPr>
        <p:blipFill>
          <a:blip r:embed="rId3" cstate="print"/>
          <a:srcRect/>
          <a:stretch>
            <a:fillRect/>
          </a:stretch>
        </p:blipFill>
        <p:spPr bwMode="auto">
          <a:xfrm>
            <a:off x="2942149" y="4691436"/>
            <a:ext cx="3215252" cy="1504631"/>
          </a:xfrm>
          <a:prstGeom prst="rect">
            <a:avLst/>
          </a:prstGeom>
          <a:noFill/>
          <a:ln w="9525">
            <a:noFill/>
            <a:miter lim="800000"/>
            <a:headEnd/>
            <a:tailEnd/>
          </a:ln>
        </p:spPr>
      </p:pic>
      <p:pic>
        <p:nvPicPr>
          <p:cNvPr id="28" name="Picture 4"/>
          <p:cNvPicPr>
            <a:picLocks noChangeAspect="1" noChangeArrowheads="1"/>
          </p:cNvPicPr>
          <p:nvPr/>
        </p:nvPicPr>
        <p:blipFill>
          <a:blip r:embed="rId4" cstate="print"/>
          <a:srcRect/>
          <a:stretch>
            <a:fillRect/>
          </a:stretch>
        </p:blipFill>
        <p:spPr bwMode="auto">
          <a:xfrm>
            <a:off x="4702628" y="1825171"/>
            <a:ext cx="3497943" cy="1990355"/>
          </a:xfrm>
          <a:prstGeom prst="rect">
            <a:avLst/>
          </a:prstGeom>
          <a:noFill/>
          <a:ln w="9525">
            <a:noFill/>
            <a:miter lim="800000"/>
            <a:headEnd/>
            <a:tailEnd/>
          </a:ln>
        </p:spPr>
      </p:pic>
      <p:sp>
        <p:nvSpPr>
          <p:cNvPr id="14" name="Slide Number Placeholder 13"/>
          <p:cNvSpPr>
            <a:spLocks noGrp="1"/>
          </p:cNvSpPr>
          <p:nvPr>
            <p:ph type="sldNum" sz="quarter" idx="12"/>
          </p:nvPr>
        </p:nvSpPr>
        <p:spPr/>
        <p:txBody>
          <a:bodyPr/>
          <a:lstStyle/>
          <a:p>
            <a:fld id="{B6F15528-21DE-4FAA-801E-634DDDAF4B2B}" type="slidenum">
              <a:rPr lang="en-US" smtClean="0"/>
              <a:pPr/>
              <a:t>107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8"/>
            <a:ext cx="8229600" cy="1143000"/>
          </a:xfrm>
        </p:spPr>
        <p:txBody>
          <a:bodyPr>
            <a:normAutofit/>
          </a:bodyPr>
          <a:lstStyle/>
          <a:p>
            <a:r>
              <a:rPr lang="en-US" sz="4000" dirty="0" smtClean="0"/>
              <a:t>Rotation (</a:t>
            </a:r>
            <a:r>
              <a:rPr lang="en-US" sz="4000" dirty="0" err="1" smtClean="0"/>
              <a:t>C</a:t>
            </a:r>
            <a:r>
              <a:rPr lang="en-US" sz="4000" baseline="-25000" dirty="0" err="1" smtClean="0"/>
              <a:t>n</a:t>
            </a:r>
            <a:r>
              <a:rPr lang="en-US" sz="4000" dirty="0" smtClean="0"/>
              <a:t>)</a:t>
            </a:r>
            <a:endParaRPr lang="en-US" sz="4000" dirty="0"/>
          </a:p>
        </p:txBody>
      </p:sp>
      <p:pic>
        <p:nvPicPr>
          <p:cNvPr id="67587" name="Picture 3"/>
          <p:cNvPicPr>
            <a:picLocks noChangeAspect="1" noChangeArrowheads="1"/>
          </p:cNvPicPr>
          <p:nvPr/>
        </p:nvPicPr>
        <p:blipFill>
          <a:blip r:embed="rId2" cstate="print"/>
          <a:srcRect/>
          <a:stretch>
            <a:fillRect/>
          </a:stretch>
        </p:blipFill>
        <p:spPr bwMode="auto">
          <a:xfrm>
            <a:off x="5096551" y="2080776"/>
            <a:ext cx="3524931" cy="2667281"/>
          </a:xfrm>
          <a:prstGeom prst="rect">
            <a:avLst/>
          </a:prstGeom>
          <a:noFill/>
          <a:ln w="9525">
            <a:noFill/>
            <a:miter lim="800000"/>
            <a:headEnd/>
            <a:tailEnd/>
          </a:ln>
        </p:spPr>
      </p:pic>
      <p:sp>
        <p:nvSpPr>
          <p:cNvPr id="9" name="TextBox 8"/>
          <p:cNvSpPr txBox="1"/>
          <p:nvPr/>
        </p:nvSpPr>
        <p:spPr>
          <a:xfrm>
            <a:off x="5123527" y="1692797"/>
            <a:ext cx="3425370" cy="461665"/>
          </a:xfrm>
          <a:prstGeom prst="rect">
            <a:avLst/>
          </a:prstGeom>
          <a:noFill/>
        </p:spPr>
        <p:txBody>
          <a:bodyPr wrap="square" rtlCol="0">
            <a:spAutoFit/>
          </a:bodyPr>
          <a:lstStyle/>
          <a:p>
            <a:pPr algn="ctr"/>
            <a:r>
              <a:rPr lang="en-US" sz="2400" dirty="0" smtClean="0"/>
              <a:t>x and y are dependent</a:t>
            </a:r>
            <a:endParaRPr lang="en-US" sz="2400" dirty="0"/>
          </a:p>
        </p:txBody>
      </p:sp>
      <p:pic>
        <p:nvPicPr>
          <p:cNvPr id="67588" name="Picture 4"/>
          <p:cNvPicPr>
            <a:picLocks noChangeAspect="1" noChangeArrowheads="1"/>
          </p:cNvPicPr>
          <p:nvPr/>
        </p:nvPicPr>
        <p:blipFill>
          <a:blip r:embed="rId3" cstate="print"/>
          <a:srcRect/>
          <a:stretch>
            <a:fillRect/>
          </a:stretch>
        </p:blipFill>
        <p:spPr bwMode="auto">
          <a:xfrm>
            <a:off x="573077" y="4617578"/>
            <a:ext cx="3933825" cy="2238375"/>
          </a:xfrm>
          <a:prstGeom prst="rect">
            <a:avLst/>
          </a:prstGeom>
          <a:noFill/>
          <a:ln w="9525">
            <a:noFill/>
            <a:miter lim="800000"/>
            <a:headEnd/>
            <a:tailEnd/>
          </a:ln>
        </p:spPr>
      </p:pic>
      <p:sp>
        <p:nvSpPr>
          <p:cNvPr id="7" name="TextBox 6"/>
          <p:cNvSpPr txBox="1"/>
          <p:nvPr/>
        </p:nvSpPr>
        <p:spPr>
          <a:xfrm>
            <a:off x="3599538" y="6125024"/>
            <a:ext cx="348342" cy="369332"/>
          </a:xfrm>
          <a:prstGeom prst="rect">
            <a:avLst/>
          </a:prstGeom>
          <a:noFill/>
        </p:spPr>
        <p:txBody>
          <a:bodyPr wrap="square" rtlCol="0">
            <a:spAutoFit/>
          </a:bodyPr>
          <a:lstStyle/>
          <a:p>
            <a:pPr algn="ctr"/>
            <a:r>
              <a:rPr lang="en-US" dirty="0" smtClean="0"/>
              <a:t>1</a:t>
            </a:r>
            <a:endParaRPr lang="en-US" dirty="0"/>
          </a:p>
        </p:txBody>
      </p:sp>
      <p:sp>
        <p:nvSpPr>
          <p:cNvPr id="10" name="TextBox 9"/>
          <p:cNvSpPr txBox="1"/>
          <p:nvPr/>
        </p:nvSpPr>
        <p:spPr>
          <a:xfrm>
            <a:off x="3264671" y="6136429"/>
            <a:ext cx="348342" cy="369332"/>
          </a:xfrm>
          <a:prstGeom prst="rect">
            <a:avLst/>
          </a:prstGeom>
          <a:noFill/>
        </p:spPr>
        <p:txBody>
          <a:bodyPr wrap="square" rtlCol="0">
            <a:spAutoFit/>
          </a:bodyPr>
          <a:lstStyle/>
          <a:p>
            <a:pPr algn="ctr"/>
            <a:r>
              <a:rPr lang="en-US" dirty="0" smtClean="0"/>
              <a:t>0</a:t>
            </a:r>
            <a:endParaRPr lang="en-US" dirty="0"/>
          </a:p>
        </p:txBody>
      </p:sp>
      <p:sp>
        <p:nvSpPr>
          <p:cNvPr id="11" name="TextBox 10"/>
          <p:cNvSpPr txBox="1"/>
          <p:nvPr/>
        </p:nvSpPr>
        <p:spPr>
          <a:xfrm>
            <a:off x="2940173" y="6131311"/>
            <a:ext cx="348342" cy="369332"/>
          </a:xfrm>
          <a:prstGeom prst="rect">
            <a:avLst/>
          </a:prstGeom>
          <a:noFill/>
        </p:spPr>
        <p:txBody>
          <a:bodyPr wrap="square" rtlCol="0">
            <a:spAutoFit/>
          </a:bodyPr>
          <a:lstStyle/>
          <a:p>
            <a:pPr algn="ctr"/>
            <a:r>
              <a:rPr lang="en-US" dirty="0" smtClean="0"/>
              <a:t>0</a:t>
            </a:r>
            <a:endParaRPr lang="en-US" dirty="0"/>
          </a:p>
        </p:txBody>
      </p:sp>
      <p:sp>
        <p:nvSpPr>
          <p:cNvPr id="12" name="TextBox 11"/>
          <p:cNvSpPr txBox="1"/>
          <p:nvPr/>
        </p:nvSpPr>
        <p:spPr>
          <a:xfrm>
            <a:off x="3605438" y="5813811"/>
            <a:ext cx="348342" cy="369332"/>
          </a:xfrm>
          <a:prstGeom prst="rect">
            <a:avLst/>
          </a:prstGeom>
          <a:noFill/>
        </p:spPr>
        <p:txBody>
          <a:bodyPr wrap="square" rtlCol="0">
            <a:spAutoFit/>
          </a:bodyPr>
          <a:lstStyle/>
          <a:p>
            <a:pPr algn="ctr"/>
            <a:r>
              <a:rPr lang="en-US" dirty="0" smtClean="0"/>
              <a:t>0</a:t>
            </a:r>
            <a:endParaRPr lang="en-US" dirty="0"/>
          </a:p>
        </p:txBody>
      </p:sp>
      <p:sp>
        <p:nvSpPr>
          <p:cNvPr id="13" name="TextBox 12"/>
          <p:cNvSpPr txBox="1"/>
          <p:nvPr/>
        </p:nvSpPr>
        <p:spPr>
          <a:xfrm>
            <a:off x="3605438" y="5467736"/>
            <a:ext cx="348342" cy="369332"/>
          </a:xfrm>
          <a:prstGeom prst="rect">
            <a:avLst/>
          </a:prstGeom>
          <a:noFill/>
        </p:spPr>
        <p:txBody>
          <a:bodyPr wrap="square" rtlCol="0">
            <a:spAutoFit/>
          </a:bodyPr>
          <a:lstStyle/>
          <a:p>
            <a:pPr algn="ctr"/>
            <a:r>
              <a:rPr lang="en-US" dirty="0" smtClean="0"/>
              <a:t>0</a:t>
            </a:r>
            <a:endParaRPr lang="en-US" dirty="0"/>
          </a:p>
        </p:txBody>
      </p:sp>
      <p:pic>
        <p:nvPicPr>
          <p:cNvPr id="67589" name="Picture 5"/>
          <p:cNvPicPr>
            <a:picLocks noChangeAspect="1" noChangeArrowheads="1"/>
          </p:cNvPicPr>
          <p:nvPr/>
        </p:nvPicPr>
        <p:blipFill>
          <a:blip r:embed="rId4" cstate="print"/>
          <a:srcRect/>
          <a:stretch>
            <a:fillRect/>
          </a:stretch>
        </p:blipFill>
        <p:spPr bwMode="auto">
          <a:xfrm>
            <a:off x="1229856" y="1051376"/>
            <a:ext cx="2289888" cy="2682111"/>
          </a:xfrm>
          <a:prstGeom prst="rect">
            <a:avLst/>
          </a:prstGeom>
          <a:noFill/>
          <a:ln w="9525">
            <a:noFill/>
            <a:miter lim="800000"/>
            <a:headEnd/>
            <a:tailEnd/>
          </a:ln>
        </p:spPr>
      </p:pic>
      <p:sp>
        <p:nvSpPr>
          <p:cNvPr id="16" name="TextBox 15"/>
          <p:cNvSpPr txBox="1"/>
          <p:nvPr/>
        </p:nvSpPr>
        <p:spPr>
          <a:xfrm>
            <a:off x="834552" y="3606803"/>
            <a:ext cx="3425370" cy="523220"/>
          </a:xfrm>
          <a:prstGeom prst="rect">
            <a:avLst/>
          </a:prstGeom>
          <a:noFill/>
        </p:spPr>
        <p:txBody>
          <a:bodyPr wrap="square" rtlCol="0">
            <a:spAutoFit/>
          </a:bodyPr>
          <a:lstStyle/>
          <a:p>
            <a:pPr algn="ctr"/>
            <a:r>
              <a:rPr lang="en-US" sz="2800" dirty="0" smtClean="0"/>
              <a:t>z does not change</a:t>
            </a:r>
            <a:endParaRPr lang="en-US" sz="2800" dirty="0"/>
          </a:p>
        </p:txBody>
      </p:sp>
      <p:sp>
        <p:nvSpPr>
          <p:cNvPr id="17" name="TextBox 16"/>
          <p:cNvSpPr txBox="1"/>
          <p:nvPr/>
        </p:nvSpPr>
        <p:spPr>
          <a:xfrm>
            <a:off x="5210615" y="5312225"/>
            <a:ext cx="3425370" cy="707886"/>
          </a:xfrm>
          <a:prstGeom prst="rect">
            <a:avLst/>
          </a:prstGeom>
          <a:noFill/>
        </p:spPr>
        <p:txBody>
          <a:bodyPr wrap="square" rtlCol="0">
            <a:spAutoFit/>
          </a:bodyPr>
          <a:lstStyle/>
          <a:p>
            <a:pPr algn="ctr"/>
            <a:r>
              <a:rPr lang="en-US" sz="4000" dirty="0" smtClean="0">
                <a:solidFill>
                  <a:srgbClr val="FF0000"/>
                </a:solidFill>
              </a:rPr>
              <a:t>Trigonometry!</a:t>
            </a:r>
            <a:endParaRPr lang="en-US" sz="4000" dirty="0">
              <a:solidFill>
                <a:srgbClr val="FF0000"/>
              </a:solidFill>
            </a:endParaRPr>
          </a:p>
        </p:txBody>
      </p:sp>
      <p:sp>
        <p:nvSpPr>
          <p:cNvPr id="18" name="Slide Number Placeholder 17"/>
          <p:cNvSpPr>
            <a:spLocks noGrp="1"/>
          </p:cNvSpPr>
          <p:nvPr>
            <p:ph type="sldNum" sz="quarter" idx="12"/>
          </p:nvPr>
        </p:nvSpPr>
        <p:spPr/>
        <p:txBody>
          <a:bodyPr/>
          <a:lstStyle/>
          <a:p>
            <a:fld id="{B6F15528-21DE-4FAA-801E-634DDDAF4B2B}" type="slidenum">
              <a:rPr lang="en-US" smtClean="0"/>
              <a:pPr/>
              <a:t>108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58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10" grpId="0"/>
      <p:bldP spid="11" grpId="0"/>
      <p:bldP spid="12" grpId="0"/>
      <p:bldP spid="13" grpId="0"/>
      <p:bldP spid="17"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128"/>
            <a:ext cx="8229600" cy="1143000"/>
          </a:xfrm>
        </p:spPr>
        <p:txBody>
          <a:bodyPr>
            <a:normAutofit/>
          </a:bodyPr>
          <a:lstStyle/>
          <a:p>
            <a:r>
              <a:rPr lang="en-US" sz="4000" dirty="0" smtClean="0"/>
              <a:t>Rotation (</a:t>
            </a:r>
            <a:r>
              <a:rPr lang="en-US" sz="4000" dirty="0" err="1" smtClean="0"/>
              <a:t>C</a:t>
            </a:r>
            <a:r>
              <a:rPr lang="en-US" sz="4000" baseline="-25000" dirty="0" err="1" smtClean="0"/>
              <a:t>n</a:t>
            </a:r>
            <a:r>
              <a:rPr lang="en-US" sz="4000" dirty="0" smtClean="0"/>
              <a:t>)</a:t>
            </a:r>
            <a:endParaRPr lang="en-US" sz="4000" dirty="0"/>
          </a:p>
        </p:txBody>
      </p:sp>
      <p:pic>
        <p:nvPicPr>
          <p:cNvPr id="68610" name="Picture 2"/>
          <p:cNvPicPr>
            <a:picLocks noChangeAspect="1" noChangeArrowheads="1"/>
          </p:cNvPicPr>
          <p:nvPr/>
        </p:nvPicPr>
        <p:blipFill>
          <a:blip r:embed="rId2" cstate="print"/>
          <a:srcRect/>
          <a:stretch>
            <a:fillRect/>
          </a:stretch>
        </p:blipFill>
        <p:spPr bwMode="auto">
          <a:xfrm>
            <a:off x="3992130" y="1167724"/>
            <a:ext cx="1914525" cy="1247775"/>
          </a:xfrm>
          <a:prstGeom prst="rect">
            <a:avLst/>
          </a:prstGeom>
          <a:noFill/>
          <a:ln w="9525">
            <a:noFill/>
            <a:miter lim="800000"/>
            <a:headEnd/>
            <a:tailEnd/>
          </a:ln>
        </p:spPr>
      </p:pic>
      <p:sp>
        <p:nvSpPr>
          <p:cNvPr id="10" name="TextBox 9"/>
          <p:cNvSpPr txBox="1"/>
          <p:nvPr/>
        </p:nvSpPr>
        <p:spPr>
          <a:xfrm>
            <a:off x="5996695" y="1273241"/>
            <a:ext cx="1606530" cy="461665"/>
          </a:xfrm>
          <a:prstGeom prst="rect">
            <a:avLst/>
          </a:prstGeom>
          <a:noFill/>
        </p:spPr>
        <p:txBody>
          <a:bodyPr wrap="none" rtlCol="0">
            <a:spAutoFit/>
          </a:bodyPr>
          <a:lstStyle/>
          <a:p>
            <a:r>
              <a:rPr lang="en-US" sz="2400" dirty="0" smtClean="0"/>
              <a:t>sin </a:t>
            </a:r>
            <a:r>
              <a:rPr lang="en-US" sz="2400" dirty="0" smtClean="0">
                <a:latin typeface="Symbol" pitchFamily="18" charset="2"/>
              </a:rPr>
              <a:t>a</a:t>
            </a:r>
            <a:r>
              <a:rPr lang="en-US" sz="2400" dirty="0" smtClean="0"/>
              <a:t> = O/H</a:t>
            </a:r>
            <a:endParaRPr lang="en-US" sz="2400" dirty="0"/>
          </a:p>
        </p:txBody>
      </p:sp>
      <p:sp>
        <p:nvSpPr>
          <p:cNvPr id="11" name="TextBox 10"/>
          <p:cNvSpPr txBox="1"/>
          <p:nvPr/>
        </p:nvSpPr>
        <p:spPr>
          <a:xfrm>
            <a:off x="5953153" y="1679516"/>
            <a:ext cx="1637628" cy="461665"/>
          </a:xfrm>
          <a:prstGeom prst="rect">
            <a:avLst/>
          </a:prstGeom>
          <a:noFill/>
        </p:spPr>
        <p:txBody>
          <a:bodyPr wrap="none" rtlCol="0">
            <a:spAutoFit/>
          </a:bodyPr>
          <a:lstStyle/>
          <a:p>
            <a:r>
              <a:rPr lang="en-US" sz="2400" dirty="0" err="1" smtClean="0"/>
              <a:t>cos</a:t>
            </a:r>
            <a:r>
              <a:rPr lang="en-US" sz="2400" dirty="0" smtClean="0"/>
              <a:t> </a:t>
            </a:r>
            <a:r>
              <a:rPr lang="en-US" sz="2400" dirty="0" smtClean="0">
                <a:latin typeface="Symbol" pitchFamily="18" charset="2"/>
              </a:rPr>
              <a:t>a</a:t>
            </a:r>
            <a:r>
              <a:rPr lang="en-US" sz="2400" dirty="0" smtClean="0"/>
              <a:t> = A/H</a:t>
            </a:r>
            <a:endParaRPr lang="en-US" sz="2400" dirty="0"/>
          </a:p>
        </p:txBody>
      </p:sp>
      <p:sp>
        <p:nvSpPr>
          <p:cNvPr id="12" name="TextBox 11"/>
          <p:cNvSpPr txBox="1"/>
          <p:nvPr/>
        </p:nvSpPr>
        <p:spPr>
          <a:xfrm>
            <a:off x="7784719" y="1129534"/>
            <a:ext cx="813043" cy="1200329"/>
          </a:xfrm>
          <a:prstGeom prst="rect">
            <a:avLst/>
          </a:prstGeom>
          <a:noFill/>
        </p:spPr>
        <p:txBody>
          <a:bodyPr wrap="none" rtlCol="0">
            <a:spAutoFit/>
          </a:bodyPr>
          <a:lstStyle/>
          <a:p>
            <a:r>
              <a:rPr lang="en-US" sz="2400" dirty="0" smtClean="0"/>
              <a:t>x = O</a:t>
            </a:r>
          </a:p>
          <a:p>
            <a:r>
              <a:rPr lang="en-US" sz="2400" dirty="0" smtClean="0"/>
              <a:t>y = A</a:t>
            </a:r>
          </a:p>
          <a:p>
            <a:r>
              <a:rPr lang="en-US" sz="2400" dirty="0" smtClean="0">
                <a:latin typeface="Amienne" pitchFamily="82" charset="0"/>
              </a:rPr>
              <a:t>l</a:t>
            </a:r>
            <a:r>
              <a:rPr lang="en-US" sz="2400" dirty="0" smtClean="0"/>
              <a:t> = H</a:t>
            </a:r>
            <a:endParaRPr lang="en-US" sz="2400" dirty="0"/>
          </a:p>
        </p:txBody>
      </p:sp>
      <p:sp>
        <p:nvSpPr>
          <p:cNvPr id="14" name="TextBox 13"/>
          <p:cNvSpPr txBox="1"/>
          <p:nvPr/>
        </p:nvSpPr>
        <p:spPr>
          <a:xfrm>
            <a:off x="4233207" y="2580307"/>
            <a:ext cx="1525418" cy="461665"/>
          </a:xfrm>
          <a:prstGeom prst="rect">
            <a:avLst/>
          </a:prstGeom>
          <a:noFill/>
        </p:spPr>
        <p:txBody>
          <a:bodyPr wrap="none" rtlCol="0">
            <a:spAutoFit/>
          </a:bodyPr>
          <a:lstStyle/>
          <a:p>
            <a:r>
              <a:rPr lang="en-US" sz="2400" dirty="0" smtClean="0"/>
              <a:t>x</a:t>
            </a:r>
            <a:r>
              <a:rPr lang="en-US" sz="2400" baseline="-25000" dirty="0" smtClean="0"/>
              <a:t>1</a:t>
            </a:r>
            <a:r>
              <a:rPr lang="en-US" sz="2400" dirty="0" smtClean="0"/>
              <a:t> = </a:t>
            </a:r>
            <a:r>
              <a:rPr lang="en-US" sz="2400" dirty="0" smtClean="0">
                <a:latin typeface="Amienne" pitchFamily="82" charset="0"/>
              </a:rPr>
              <a:t>l</a:t>
            </a:r>
            <a:r>
              <a:rPr lang="en-US" sz="2400" dirty="0" smtClean="0"/>
              <a:t> </a:t>
            </a:r>
            <a:r>
              <a:rPr lang="en-US" sz="2400" dirty="0" err="1" smtClean="0"/>
              <a:t>cos</a:t>
            </a:r>
            <a:r>
              <a:rPr lang="en-US" sz="2400" dirty="0" smtClean="0"/>
              <a:t> </a:t>
            </a:r>
            <a:r>
              <a:rPr lang="en-US" sz="2400" dirty="0" smtClean="0">
                <a:latin typeface="Symbol" pitchFamily="18" charset="2"/>
              </a:rPr>
              <a:t>a</a:t>
            </a:r>
            <a:endParaRPr lang="en-US" sz="2400" dirty="0"/>
          </a:p>
        </p:txBody>
      </p:sp>
      <p:sp>
        <p:nvSpPr>
          <p:cNvPr id="15" name="TextBox 14"/>
          <p:cNvSpPr txBox="1"/>
          <p:nvPr/>
        </p:nvSpPr>
        <p:spPr>
          <a:xfrm>
            <a:off x="4254980" y="3022994"/>
            <a:ext cx="1475084" cy="461665"/>
          </a:xfrm>
          <a:prstGeom prst="rect">
            <a:avLst/>
          </a:prstGeom>
          <a:noFill/>
        </p:spPr>
        <p:txBody>
          <a:bodyPr wrap="none" rtlCol="0">
            <a:spAutoFit/>
          </a:bodyPr>
          <a:lstStyle/>
          <a:p>
            <a:r>
              <a:rPr lang="en-US" sz="2400" dirty="0" smtClean="0"/>
              <a:t>y</a:t>
            </a:r>
            <a:r>
              <a:rPr lang="en-US" sz="2400" baseline="-25000" dirty="0" smtClean="0"/>
              <a:t>1</a:t>
            </a:r>
            <a:r>
              <a:rPr lang="en-US" sz="2400" dirty="0" smtClean="0"/>
              <a:t> = </a:t>
            </a:r>
            <a:r>
              <a:rPr lang="en-US" sz="2400" dirty="0" smtClean="0">
                <a:latin typeface="Amienne" pitchFamily="82" charset="0"/>
              </a:rPr>
              <a:t>l</a:t>
            </a:r>
            <a:r>
              <a:rPr lang="en-US" sz="2400" dirty="0" smtClean="0"/>
              <a:t> sin </a:t>
            </a:r>
            <a:r>
              <a:rPr lang="en-US" sz="2400" dirty="0" smtClean="0">
                <a:latin typeface="Symbol" pitchFamily="18" charset="2"/>
              </a:rPr>
              <a:t>a</a:t>
            </a:r>
            <a:endParaRPr lang="en-US" sz="2400" dirty="0"/>
          </a:p>
        </p:txBody>
      </p:sp>
      <p:sp>
        <p:nvSpPr>
          <p:cNvPr id="16" name="TextBox 15"/>
          <p:cNvSpPr txBox="1"/>
          <p:nvPr/>
        </p:nvSpPr>
        <p:spPr>
          <a:xfrm>
            <a:off x="6101397" y="2616592"/>
            <a:ext cx="2214709" cy="461665"/>
          </a:xfrm>
          <a:prstGeom prst="rect">
            <a:avLst/>
          </a:prstGeom>
          <a:noFill/>
        </p:spPr>
        <p:txBody>
          <a:bodyPr wrap="none" rtlCol="0">
            <a:spAutoFit/>
          </a:bodyPr>
          <a:lstStyle/>
          <a:p>
            <a:r>
              <a:rPr lang="en-US" sz="2400" dirty="0" smtClean="0"/>
              <a:t>x</a:t>
            </a:r>
            <a:r>
              <a:rPr lang="en-US" sz="2400" baseline="-25000" dirty="0" smtClean="0"/>
              <a:t>2</a:t>
            </a:r>
            <a:r>
              <a:rPr lang="en-US" sz="2400" dirty="0" smtClean="0"/>
              <a:t> = </a:t>
            </a:r>
            <a:r>
              <a:rPr lang="en-US" sz="2400" dirty="0" smtClean="0">
                <a:latin typeface="Amienne" pitchFamily="82" charset="0"/>
              </a:rPr>
              <a:t>l  </a:t>
            </a:r>
            <a:r>
              <a:rPr lang="en-US" sz="2400" dirty="0" err="1" smtClean="0"/>
              <a:t>cos</a:t>
            </a:r>
            <a:r>
              <a:rPr lang="en-US" sz="2400" dirty="0" smtClean="0"/>
              <a:t> (</a:t>
            </a:r>
            <a:r>
              <a:rPr lang="en-US" sz="2400" dirty="0" smtClean="0">
                <a:latin typeface="Symbol" pitchFamily="18" charset="2"/>
              </a:rPr>
              <a:t>a + q</a:t>
            </a:r>
            <a:r>
              <a:rPr lang="en-US" sz="2400" dirty="0" smtClean="0"/>
              <a:t>)</a:t>
            </a:r>
            <a:endParaRPr lang="en-US" sz="2400" dirty="0"/>
          </a:p>
        </p:txBody>
      </p:sp>
      <p:sp>
        <p:nvSpPr>
          <p:cNvPr id="17" name="TextBox 16"/>
          <p:cNvSpPr txBox="1"/>
          <p:nvPr/>
        </p:nvSpPr>
        <p:spPr>
          <a:xfrm>
            <a:off x="6108657" y="3015730"/>
            <a:ext cx="2164375" cy="461665"/>
          </a:xfrm>
          <a:prstGeom prst="rect">
            <a:avLst/>
          </a:prstGeom>
          <a:noFill/>
        </p:spPr>
        <p:txBody>
          <a:bodyPr wrap="none" rtlCol="0">
            <a:spAutoFit/>
          </a:bodyPr>
          <a:lstStyle/>
          <a:p>
            <a:r>
              <a:rPr lang="en-US" sz="2400" dirty="0" smtClean="0"/>
              <a:t>y</a:t>
            </a:r>
            <a:r>
              <a:rPr lang="en-US" sz="2400" baseline="-25000" dirty="0" smtClean="0"/>
              <a:t>2</a:t>
            </a:r>
            <a:r>
              <a:rPr lang="en-US" sz="2400" dirty="0" smtClean="0"/>
              <a:t> = </a:t>
            </a:r>
            <a:r>
              <a:rPr lang="en-US" sz="2400" dirty="0" smtClean="0">
                <a:latin typeface="Amienne" pitchFamily="82" charset="0"/>
              </a:rPr>
              <a:t>l  </a:t>
            </a:r>
            <a:r>
              <a:rPr lang="en-US" sz="2400" dirty="0" smtClean="0"/>
              <a:t>sin (</a:t>
            </a:r>
            <a:r>
              <a:rPr lang="en-US" sz="2400" dirty="0" smtClean="0">
                <a:latin typeface="Symbol" pitchFamily="18" charset="2"/>
              </a:rPr>
              <a:t>a + q</a:t>
            </a:r>
            <a:r>
              <a:rPr lang="en-US" sz="2400" dirty="0" smtClean="0"/>
              <a:t>)</a:t>
            </a:r>
            <a:endParaRPr lang="en-US" sz="2400" dirty="0"/>
          </a:p>
        </p:txBody>
      </p:sp>
      <p:pic>
        <p:nvPicPr>
          <p:cNvPr id="68615" name="Picture 7"/>
          <p:cNvPicPr>
            <a:picLocks noChangeAspect="1" noChangeArrowheads="1"/>
          </p:cNvPicPr>
          <p:nvPr/>
        </p:nvPicPr>
        <p:blipFill>
          <a:blip r:embed="rId3" cstate="print"/>
          <a:srcRect/>
          <a:stretch>
            <a:fillRect/>
          </a:stretch>
        </p:blipFill>
        <p:spPr bwMode="auto">
          <a:xfrm>
            <a:off x="4072849" y="3606802"/>
            <a:ext cx="4185783" cy="1445390"/>
          </a:xfrm>
          <a:prstGeom prst="rect">
            <a:avLst/>
          </a:prstGeom>
          <a:noFill/>
          <a:ln w="9525">
            <a:noFill/>
            <a:miter lim="800000"/>
            <a:headEnd/>
            <a:tailEnd/>
          </a:ln>
        </p:spPr>
      </p:pic>
      <p:sp>
        <p:nvSpPr>
          <p:cNvPr id="19" name="Rectangle 18"/>
          <p:cNvSpPr/>
          <p:nvPr/>
        </p:nvSpPr>
        <p:spPr>
          <a:xfrm>
            <a:off x="3875312" y="1074057"/>
            <a:ext cx="5021943" cy="13643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464456" y="3348181"/>
            <a:ext cx="2852059" cy="839902"/>
            <a:chOff x="435428" y="3551377"/>
            <a:chExt cx="2852059" cy="839902"/>
          </a:xfrm>
        </p:grpSpPr>
        <p:sp>
          <p:nvSpPr>
            <p:cNvPr id="24" name="TextBox 23"/>
            <p:cNvSpPr txBox="1"/>
            <p:nvPr/>
          </p:nvSpPr>
          <p:spPr>
            <a:xfrm>
              <a:off x="435428" y="3860800"/>
              <a:ext cx="1088572" cy="523220"/>
            </a:xfrm>
            <a:prstGeom prst="rect">
              <a:avLst/>
            </a:prstGeom>
            <a:noFill/>
          </p:spPr>
          <p:txBody>
            <a:bodyPr wrap="square" rtlCol="0">
              <a:spAutoFit/>
            </a:bodyPr>
            <a:lstStyle/>
            <a:p>
              <a:pPr algn="ctr"/>
              <a:r>
                <a:rPr lang="en-US" sz="2800" dirty="0" smtClean="0"/>
                <a:t>x</a:t>
              </a:r>
              <a:r>
                <a:rPr lang="en-US" sz="2800" baseline="-25000" dirty="0" smtClean="0"/>
                <a:t>1</a:t>
              </a:r>
              <a:r>
                <a:rPr lang="en-US" sz="2800" dirty="0" smtClean="0"/>
                <a:t>, y</a:t>
              </a:r>
              <a:r>
                <a:rPr lang="en-US" sz="2800" baseline="-25000" dirty="0" smtClean="0"/>
                <a:t>1</a:t>
              </a:r>
              <a:endParaRPr lang="en-US" sz="2800" baseline="-25000" dirty="0"/>
            </a:p>
          </p:txBody>
        </p:sp>
        <p:sp>
          <p:nvSpPr>
            <p:cNvPr id="25" name="TextBox 24"/>
            <p:cNvSpPr txBox="1"/>
            <p:nvPr/>
          </p:nvSpPr>
          <p:spPr>
            <a:xfrm>
              <a:off x="2198915" y="3868059"/>
              <a:ext cx="1088572" cy="523220"/>
            </a:xfrm>
            <a:prstGeom prst="rect">
              <a:avLst/>
            </a:prstGeom>
            <a:noFill/>
          </p:spPr>
          <p:txBody>
            <a:bodyPr wrap="square" rtlCol="0">
              <a:spAutoFit/>
            </a:bodyPr>
            <a:lstStyle/>
            <a:p>
              <a:pPr algn="ctr"/>
              <a:r>
                <a:rPr lang="en-US" sz="2800" dirty="0" smtClean="0"/>
                <a:t>x</a:t>
              </a:r>
              <a:r>
                <a:rPr lang="en-US" sz="2800" baseline="-25000" dirty="0" smtClean="0"/>
                <a:t>2</a:t>
              </a:r>
              <a:r>
                <a:rPr lang="en-US" sz="2800" dirty="0" smtClean="0"/>
                <a:t>, y</a:t>
              </a:r>
              <a:r>
                <a:rPr lang="en-US" sz="2800" baseline="-25000" dirty="0" smtClean="0"/>
                <a:t>2</a:t>
              </a:r>
              <a:endParaRPr lang="en-US" sz="2800" baseline="-25000" dirty="0"/>
            </a:p>
          </p:txBody>
        </p:sp>
        <p:cxnSp>
          <p:nvCxnSpPr>
            <p:cNvPr id="27" name="Straight Arrow Connector 26"/>
            <p:cNvCxnSpPr/>
            <p:nvPr/>
          </p:nvCxnSpPr>
          <p:spPr>
            <a:xfrm>
              <a:off x="1553025" y="4215721"/>
              <a:ext cx="6096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1596573" y="3551377"/>
              <a:ext cx="478970" cy="707886"/>
            </a:xfrm>
            <a:prstGeom prst="rect">
              <a:avLst/>
            </a:prstGeom>
          </p:spPr>
          <p:txBody>
            <a:bodyPr wrap="square">
              <a:spAutoFit/>
            </a:bodyPr>
            <a:lstStyle/>
            <a:p>
              <a:r>
                <a:rPr lang="en-US" sz="4000" dirty="0" smtClean="0">
                  <a:solidFill>
                    <a:srgbClr val="FF0000"/>
                  </a:solidFill>
                </a:rPr>
                <a:t>?</a:t>
              </a:r>
              <a:endParaRPr lang="en-US" sz="4000" dirty="0">
                <a:solidFill>
                  <a:srgbClr val="FF0000"/>
                </a:solidFill>
              </a:endParaRPr>
            </a:p>
          </p:txBody>
        </p:sp>
      </p:grpSp>
      <p:pic>
        <p:nvPicPr>
          <p:cNvPr id="68618" name="Picture 10"/>
          <p:cNvPicPr>
            <a:picLocks noChangeAspect="1" noChangeArrowheads="1"/>
          </p:cNvPicPr>
          <p:nvPr/>
        </p:nvPicPr>
        <p:blipFill>
          <a:blip r:embed="rId4" cstate="print"/>
          <a:srcRect/>
          <a:stretch>
            <a:fillRect/>
          </a:stretch>
        </p:blipFill>
        <p:spPr bwMode="auto">
          <a:xfrm>
            <a:off x="246743" y="1084940"/>
            <a:ext cx="3302907" cy="2354548"/>
          </a:xfrm>
          <a:prstGeom prst="rect">
            <a:avLst/>
          </a:prstGeom>
          <a:noFill/>
          <a:ln w="9525">
            <a:noFill/>
            <a:miter lim="800000"/>
            <a:headEnd/>
            <a:tailEnd/>
          </a:ln>
        </p:spPr>
      </p:pic>
      <p:pic>
        <p:nvPicPr>
          <p:cNvPr id="68619" name="Picture 11"/>
          <p:cNvPicPr>
            <a:picLocks noChangeAspect="1" noChangeArrowheads="1"/>
          </p:cNvPicPr>
          <p:nvPr/>
        </p:nvPicPr>
        <p:blipFill>
          <a:blip r:embed="rId5" cstate="print"/>
          <a:srcRect/>
          <a:stretch>
            <a:fillRect/>
          </a:stretch>
        </p:blipFill>
        <p:spPr bwMode="auto">
          <a:xfrm>
            <a:off x="3888010" y="5178425"/>
            <a:ext cx="5257800" cy="971550"/>
          </a:xfrm>
          <a:prstGeom prst="rect">
            <a:avLst/>
          </a:prstGeom>
          <a:noFill/>
          <a:ln w="9525">
            <a:noFill/>
            <a:miter lim="800000"/>
            <a:headEnd/>
            <a:tailEnd/>
          </a:ln>
        </p:spPr>
      </p:pic>
      <p:pic>
        <p:nvPicPr>
          <p:cNvPr id="68620" name="Picture 12"/>
          <p:cNvPicPr>
            <a:picLocks noChangeAspect="1" noChangeArrowheads="1"/>
          </p:cNvPicPr>
          <p:nvPr/>
        </p:nvPicPr>
        <p:blipFill>
          <a:blip r:embed="rId6" cstate="print"/>
          <a:srcRect/>
          <a:stretch>
            <a:fillRect/>
          </a:stretch>
        </p:blipFill>
        <p:spPr bwMode="auto">
          <a:xfrm>
            <a:off x="258765" y="5288642"/>
            <a:ext cx="2733675" cy="838200"/>
          </a:xfrm>
          <a:prstGeom prst="rect">
            <a:avLst/>
          </a:prstGeom>
          <a:noFill/>
          <a:ln w="9525">
            <a:noFill/>
            <a:miter lim="800000"/>
            <a:headEnd/>
            <a:tailEnd/>
          </a:ln>
        </p:spPr>
      </p:pic>
      <p:cxnSp>
        <p:nvCxnSpPr>
          <p:cNvPr id="33" name="Straight Arrow Connector 32"/>
          <p:cNvCxnSpPr/>
          <p:nvPr/>
        </p:nvCxnSpPr>
        <p:spPr>
          <a:xfrm flipH="1">
            <a:off x="3251201" y="5624291"/>
            <a:ext cx="63136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Slide Number Placeholder 21"/>
          <p:cNvSpPr>
            <a:spLocks noGrp="1"/>
          </p:cNvSpPr>
          <p:nvPr>
            <p:ph type="sldNum" sz="quarter" idx="12"/>
          </p:nvPr>
        </p:nvSpPr>
        <p:spPr/>
        <p:txBody>
          <a:bodyPr/>
          <a:lstStyle/>
          <a:p>
            <a:fld id="{B6F15528-21DE-4FAA-801E-634DDDAF4B2B}" type="slidenum">
              <a:rPr lang="en-US" smtClean="0"/>
              <a:pPr/>
              <a:t>109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86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86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86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P spid="15" grpId="0"/>
      <p:bldP spid="16" grpId="0"/>
      <p:bldP spid="17" grpId="0"/>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srcRect/>
          <a:stretch>
            <a:fillRect/>
          </a:stretch>
        </p:blipFill>
        <p:spPr bwMode="auto">
          <a:xfrm>
            <a:off x="4920966" y="3424913"/>
            <a:ext cx="2396320" cy="2290755"/>
          </a:xfrm>
          <a:prstGeom prst="rect">
            <a:avLst/>
          </a:prstGeom>
          <a:noFill/>
          <a:ln w="9525">
            <a:noFill/>
            <a:miter lim="800000"/>
            <a:headEnd/>
            <a:tailEnd/>
          </a:ln>
        </p:spPr>
      </p:pic>
      <p:sp>
        <p:nvSpPr>
          <p:cNvPr id="6" name="Rectangle 5"/>
          <p:cNvSpPr/>
          <p:nvPr/>
        </p:nvSpPr>
        <p:spPr>
          <a:xfrm>
            <a:off x="759460" y="1077332"/>
            <a:ext cx="7484678" cy="1938992"/>
          </a:xfrm>
          <a:prstGeom prst="rect">
            <a:avLst/>
          </a:prstGeom>
        </p:spPr>
        <p:txBody>
          <a:bodyPr wrap="none">
            <a:spAutoFit/>
          </a:bodyPr>
          <a:lstStyle/>
          <a:p>
            <a:pPr>
              <a:buFont typeface="Arial" pitchFamily="34" charset="0"/>
              <a:buChar char="•"/>
            </a:pPr>
            <a:r>
              <a:rPr lang="en-US" sz="2400" dirty="0" smtClean="0"/>
              <a:t> Leaves the entire molecule unchanged.</a:t>
            </a:r>
          </a:p>
          <a:p>
            <a:pPr>
              <a:buFont typeface="Arial" pitchFamily="34" charset="0"/>
              <a:buChar char="•"/>
            </a:pPr>
            <a:endParaRPr lang="en-US" sz="2400" dirty="0" smtClean="0"/>
          </a:p>
          <a:p>
            <a:pPr>
              <a:buFont typeface="Arial" pitchFamily="34" charset="0"/>
              <a:buChar char="•"/>
            </a:pPr>
            <a:r>
              <a:rPr lang="en-US" sz="2400" dirty="0" smtClean="0"/>
              <a:t> All objects have identity. </a:t>
            </a:r>
          </a:p>
          <a:p>
            <a:pPr>
              <a:buFont typeface="Arial" pitchFamily="34" charset="0"/>
              <a:buChar char="•"/>
            </a:pPr>
            <a:endParaRPr lang="en-US" sz="2400" dirty="0" smtClean="0"/>
          </a:p>
          <a:p>
            <a:pPr>
              <a:buFont typeface="Arial" pitchFamily="34" charset="0"/>
              <a:buChar char="•"/>
            </a:pPr>
            <a:r>
              <a:rPr lang="en-US" sz="2400" dirty="0" smtClean="0"/>
              <a:t> Abbreviated E, from the German '</a:t>
            </a:r>
            <a:r>
              <a:rPr lang="en-US" sz="2400" dirty="0" err="1" smtClean="0"/>
              <a:t>Einheit</a:t>
            </a:r>
            <a:r>
              <a:rPr lang="en-US" sz="2400" dirty="0" smtClean="0"/>
              <a:t>' meaning unity.</a:t>
            </a:r>
            <a:endParaRPr lang="en-US" sz="2400" dirty="0"/>
          </a:p>
        </p:txBody>
      </p:sp>
      <p:pic>
        <p:nvPicPr>
          <p:cNvPr id="109569" name="Picture 1"/>
          <p:cNvPicPr>
            <a:picLocks noChangeAspect="1" noChangeArrowheads="1"/>
          </p:cNvPicPr>
          <p:nvPr/>
        </p:nvPicPr>
        <p:blipFill>
          <a:blip r:embed="rId2" cstate="print"/>
          <a:srcRect/>
          <a:stretch>
            <a:fillRect/>
          </a:stretch>
        </p:blipFill>
        <p:spPr bwMode="auto">
          <a:xfrm>
            <a:off x="1662112" y="3422825"/>
            <a:ext cx="2396320" cy="2290755"/>
          </a:xfrm>
          <a:prstGeom prst="rect">
            <a:avLst/>
          </a:prstGeom>
          <a:noFill/>
          <a:ln w="9525">
            <a:noFill/>
            <a:miter lim="800000"/>
            <a:headEnd/>
            <a:tailEnd/>
          </a:ln>
        </p:spPr>
      </p:pic>
      <p:cxnSp>
        <p:nvCxnSpPr>
          <p:cNvPr id="8" name="Straight Arrow Connector 7"/>
          <p:cNvCxnSpPr/>
          <p:nvPr/>
        </p:nvCxnSpPr>
        <p:spPr>
          <a:xfrm>
            <a:off x="4048125" y="4600837"/>
            <a:ext cx="87460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256417" y="4020949"/>
            <a:ext cx="385042" cy="584775"/>
          </a:xfrm>
          <a:prstGeom prst="rect">
            <a:avLst/>
          </a:prstGeom>
        </p:spPr>
        <p:txBody>
          <a:bodyPr wrap="none">
            <a:spAutoFit/>
          </a:bodyPr>
          <a:lstStyle/>
          <a:p>
            <a:r>
              <a:rPr lang="en-US" sz="3200" b="1" dirty="0" smtClean="0"/>
              <a:t>E</a:t>
            </a:r>
            <a:endParaRPr lang="en-US" sz="3200" b="1" dirty="0"/>
          </a:p>
        </p:txBody>
      </p:sp>
      <p:sp>
        <p:nvSpPr>
          <p:cNvPr id="14" name="TextBox 13"/>
          <p:cNvSpPr txBox="1"/>
          <p:nvPr/>
        </p:nvSpPr>
        <p:spPr>
          <a:xfrm>
            <a:off x="1054842" y="254000"/>
            <a:ext cx="6984258" cy="707886"/>
          </a:xfrm>
          <a:prstGeom prst="rect">
            <a:avLst/>
          </a:prstGeom>
          <a:noFill/>
        </p:spPr>
        <p:txBody>
          <a:bodyPr wrap="square" rtlCol="0">
            <a:spAutoFit/>
          </a:bodyPr>
          <a:lstStyle/>
          <a:p>
            <a:pPr marL="342900" indent="-342900" algn="ctr"/>
            <a:r>
              <a:rPr lang="en-US" sz="4000" u="sng" dirty="0" smtClean="0"/>
              <a:t>Identity (E)</a:t>
            </a:r>
          </a:p>
        </p:txBody>
      </p:sp>
      <p:sp>
        <p:nvSpPr>
          <p:cNvPr id="15" name="TextBox 14"/>
          <p:cNvSpPr txBox="1"/>
          <p:nvPr/>
        </p:nvSpPr>
        <p:spPr>
          <a:xfrm>
            <a:off x="2918565" y="6084260"/>
            <a:ext cx="3594970" cy="523220"/>
          </a:xfrm>
          <a:prstGeom prst="rect">
            <a:avLst/>
          </a:prstGeom>
          <a:noFill/>
        </p:spPr>
        <p:txBody>
          <a:bodyPr wrap="square" rtlCol="0">
            <a:spAutoFit/>
          </a:bodyPr>
          <a:lstStyle/>
          <a:p>
            <a:pPr algn="ctr"/>
            <a:r>
              <a:rPr lang="en-US" sz="2800" dirty="0" smtClean="0"/>
              <a:t>~ doing nothing!</a:t>
            </a:r>
            <a:endParaRPr lang="en-US" sz="2800" dirty="0"/>
          </a:p>
        </p:txBody>
      </p:sp>
      <p:sp>
        <p:nvSpPr>
          <p:cNvPr id="16" name="Slide Number Placeholder 15"/>
          <p:cNvSpPr>
            <a:spLocks noGrp="1"/>
          </p:cNvSpPr>
          <p:nvPr>
            <p:ph type="sldNum" sz="quarter" idx="12"/>
          </p:nvPr>
        </p:nvSpPr>
        <p:spPr/>
        <p:txBody>
          <a:bodyPr/>
          <a:lstStyle/>
          <a:p>
            <a:fld id="{B6F15528-21DE-4FAA-801E-634DDDAF4B2B}" type="slidenum">
              <a:rPr lang="en-US" smtClean="0"/>
              <a:pPr/>
              <a:t>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956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885877" y="1828792"/>
            <a:ext cx="3701100" cy="1295400"/>
            <a:chOff x="464911" y="4414157"/>
            <a:chExt cx="3701100" cy="1295400"/>
          </a:xfrm>
        </p:grpSpPr>
        <p:pic>
          <p:nvPicPr>
            <p:cNvPr id="8" name="Picture 8"/>
            <p:cNvPicPr>
              <a:picLocks noChangeAspect="1" noChangeArrowheads="1"/>
            </p:cNvPicPr>
            <p:nvPr/>
          </p:nvPicPr>
          <p:blipFill>
            <a:blip r:embed="rId2" cstate="print"/>
            <a:srcRect/>
            <a:stretch>
              <a:fillRect/>
            </a:stretch>
          </p:blipFill>
          <p:spPr bwMode="auto">
            <a:xfrm>
              <a:off x="464911" y="4485595"/>
              <a:ext cx="1885950" cy="1152525"/>
            </a:xfrm>
            <a:prstGeom prst="rect">
              <a:avLst/>
            </a:prstGeom>
            <a:noFill/>
            <a:ln w="9525">
              <a:noFill/>
              <a:miter lim="800000"/>
              <a:headEnd/>
              <a:tailEnd/>
            </a:ln>
          </p:spPr>
        </p:pic>
        <p:pic>
          <p:nvPicPr>
            <p:cNvPr id="9" name="Picture 9"/>
            <p:cNvPicPr>
              <a:picLocks noChangeAspect="1" noChangeArrowheads="1"/>
            </p:cNvPicPr>
            <p:nvPr/>
          </p:nvPicPr>
          <p:blipFill>
            <a:blip r:embed="rId3" cstate="print"/>
            <a:srcRect/>
            <a:stretch>
              <a:fillRect/>
            </a:stretch>
          </p:blipFill>
          <p:spPr bwMode="auto">
            <a:xfrm>
              <a:off x="2394361" y="4414157"/>
              <a:ext cx="1771650" cy="1295400"/>
            </a:xfrm>
            <a:prstGeom prst="rect">
              <a:avLst/>
            </a:prstGeom>
            <a:noFill/>
            <a:ln w="9525">
              <a:noFill/>
              <a:miter lim="800000"/>
              <a:headEnd/>
              <a:tailEnd/>
            </a:ln>
          </p:spPr>
        </p:pic>
      </p:grpSp>
      <p:sp>
        <p:nvSpPr>
          <p:cNvPr id="10" name="Title 1"/>
          <p:cNvSpPr>
            <a:spLocks noGrp="1"/>
          </p:cNvSpPr>
          <p:nvPr>
            <p:ph type="title"/>
          </p:nvPr>
        </p:nvSpPr>
        <p:spPr>
          <a:xfrm>
            <a:off x="457200" y="-1128"/>
            <a:ext cx="8229600" cy="1143000"/>
          </a:xfrm>
        </p:spPr>
        <p:txBody>
          <a:bodyPr>
            <a:normAutofit/>
          </a:bodyPr>
          <a:lstStyle/>
          <a:p>
            <a:r>
              <a:rPr lang="en-US" sz="4000" dirty="0" smtClean="0"/>
              <a:t>Rotation (</a:t>
            </a:r>
            <a:r>
              <a:rPr lang="en-US" sz="4000" dirty="0" err="1" smtClean="0"/>
              <a:t>C</a:t>
            </a:r>
            <a:r>
              <a:rPr lang="en-US" sz="4000" baseline="-25000" dirty="0" err="1" smtClean="0"/>
              <a:t>n</a:t>
            </a:r>
            <a:r>
              <a:rPr lang="en-US" sz="4000" dirty="0" smtClean="0"/>
              <a:t>)</a:t>
            </a:r>
            <a:endParaRPr lang="en-US" sz="4000" dirty="0"/>
          </a:p>
        </p:txBody>
      </p:sp>
      <p:pic>
        <p:nvPicPr>
          <p:cNvPr id="11" name="Picture 10"/>
          <p:cNvPicPr>
            <a:picLocks noChangeAspect="1" noChangeArrowheads="1"/>
          </p:cNvPicPr>
          <p:nvPr/>
        </p:nvPicPr>
        <p:blipFill>
          <a:blip r:embed="rId4" cstate="print"/>
          <a:srcRect/>
          <a:stretch>
            <a:fillRect/>
          </a:stretch>
        </p:blipFill>
        <p:spPr bwMode="auto">
          <a:xfrm>
            <a:off x="1030515" y="1230083"/>
            <a:ext cx="3302907" cy="2354548"/>
          </a:xfrm>
          <a:prstGeom prst="rect">
            <a:avLst/>
          </a:prstGeom>
          <a:noFill/>
          <a:ln w="9525">
            <a:noFill/>
            <a:miter lim="800000"/>
            <a:headEnd/>
            <a:tailEnd/>
          </a:ln>
        </p:spPr>
      </p:pic>
      <p:sp>
        <p:nvSpPr>
          <p:cNvPr id="12" name="TextBox 11"/>
          <p:cNvSpPr txBox="1"/>
          <p:nvPr/>
        </p:nvSpPr>
        <p:spPr>
          <a:xfrm>
            <a:off x="5216520" y="1132116"/>
            <a:ext cx="2989943" cy="461665"/>
          </a:xfrm>
          <a:prstGeom prst="rect">
            <a:avLst/>
          </a:prstGeom>
          <a:noFill/>
        </p:spPr>
        <p:txBody>
          <a:bodyPr wrap="square" rtlCol="0">
            <a:spAutoFit/>
          </a:bodyPr>
          <a:lstStyle/>
          <a:p>
            <a:pPr algn="ctr"/>
            <a:r>
              <a:rPr lang="en-US" sz="2400" u="sng" dirty="0" smtClean="0"/>
              <a:t>General Matrix for </a:t>
            </a:r>
            <a:r>
              <a:rPr lang="en-US" sz="2400" u="sng" dirty="0" err="1" smtClean="0"/>
              <a:t>C</a:t>
            </a:r>
            <a:r>
              <a:rPr lang="en-US" sz="2400" u="sng" baseline="-25000" dirty="0" err="1" smtClean="0"/>
              <a:t>n</a:t>
            </a:r>
            <a:endParaRPr lang="en-US" sz="2400" u="sng" baseline="-25000" dirty="0"/>
          </a:p>
        </p:txBody>
      </p:sp>
      <p:sp>
        <p:nvSpPr>
          <p:cNvPr id="13" name="Rectangle 12"/>
          <p:cNvSpPr/>
          <p:nvPr/>
        </p:nvSpPr>
        <p:spPr>
          <a:xfrm>
            <a:off x="1968498" y="3788333"/>
            <a:ext cx="497252" cy="523220"/>
          </a:xfrm>
          <a:prstGeom prst="rect">
            <a:avLst/>
          </a:prstGeom>
        </p:spPr>
        <p:txBody>
          <a:bodyPr wrap="none">
            <a:spAutoFit/>
          </a:bodyPr>
          <a:lstStyle/>
          <a:p>
            <a:r>
              <a:rPr lang="en-US" sz="2800" dirty="0" smtClean="0"/>
              <a:t>C</a:t>
            </a:r>
            <a:r>
              <a:rPr lang="en-US" sz="2800" baseline="-25000" dirty="0" smtClean="0"/>
              <a:t>2</a:t>
            </a:r>
            <a:endParaRPr lang="en-US" sz="2800" dirty="0"/>
          </a:p>
        </p:txBody>
      </p:sp>
      <p:pic>
        <p:nvPicPr>
          <p:cNvPr id="69635" name="Picture 3"/>
          <p:cNvPicPr>
            <a:picLocks noChangeAspect="1" noChangeArrowheads="1"/>
          </p:cNvPicPr>
          <p:nvPr/>
        </p:nvPicPr>
        <p:blipFill>
          <a:blip r:embed="rId5" cstate="print"/>
          <a:srcRect/>
          <a:stretch>
            <a:fillRect/>
          </a:stretch>
        </p:blipFill>
        <p:spPr bwMode="auto">
          <a:xfrm>
            <a:off x="748620" y="5257119"/>
            <a:ext cx="2657475" cy="1133475"/>
          </a:xfrm>
          <a:prstGeom prst="rect">
            <a:avLst/>
          </a:prstGeom>
          <a:noFill/>
          <a:ln w="9525">
            <a:noFill/>
            <a:miter lim="800000"/>
            <a:headEnd/>
            <a:tailEnd/>
          </a:ln>
        </p:spPr>
      </p:pic>
      <p:sp>
        <p:nvSpPr>
          <p:cNvPr id="17" name="Rectangle 16"/>
          <p:cNvSpPr/>
          <p:nvPr/>
        </p:nvSpPr>
        <p:spPr>
          <a:xfrm>
            <a:off x="6678383" y="3802847"/>
            <a:ext cx="497252" cy="523220"/>
          </a:xfrm>
          <a:prstGeom prst="rect">
            <a:avLst/>
          </a:prstGeom>
        </p:spPr>
        <p:txBody>
          <a:bodyPr wrap="none">
            <a:spAutoFit/>
          </a:bodyPr>
          <a:lstStyle/>
          <a:p>
            <a:r>
              <a:rPr lang="en-US" sz="2800" dirty="0" smtClean="0"/>
              <a:t>C</a:t>
            </a:r>
            <a:r>
              <a:rPr lang="en-US" sz="2800" baseline="-25000" dirty="0" smtClean="0"/>
              <a:t>3</a:t>
            </a:r>
            <a:endParaRPr lang="en-US" sz="2800" dirty="0"/>
          </a:p>
        </p:txBody>
      </p:sp>
      <p:pic>
        <p:nvPicPr>
          <p:cNvPr id="69638" name="Picture 6"/>
          <p:cNvPicPr>
            <a:picLocks noChangeAspect="1" noChangeArrowheads="1"/>
          </p:cNvPicPr>
          <p:nvPr/>
        </p:nvPicPr>
        <p:blipFill>
          <a:blip r:embed="rId6" cstate="print"/>
          <a:srcRect/>
          <a:stretch>
            <a:fillRect/>
          </a:stretch>
        </p:blipFill>
        <p:spPr bwMode="auto">
          <a:xfrm>
            <a:off x="4928235" y="5301933"/>
            <a:ext cx="3676650" cy="1095375"/>
          </a:xfrm>
          <a:prstGeom prst="rect">
            <a:avLst/>
          </a:prstGeom>
          <a:noFill/>
          <a:ln w="9525">
            <a:noFill/>
            <a:miter lim="800000"/>
            <a:headEnd/>
            <a:tailEnd/>
          </a:ln>
        </p:spPr>
      </p:pic>
      <p:sp>
        <p:nvSpPr>
          <p:cNvPr id="20" name="TextBox 19"/>
          <p:cNvSpPr txBox="1"/>
          <p:nvPr/>
        </p:nvSpPr>
        <p:spPr>
          <a:xfrm>
            <a:off x="4905375" y="4330700"/>
            <a:ext cx="4568825" cy="646331"/>
          </a:xfrm>
          <a:prstGeom prst="rect">
            <a:avLst/>
          </a:prstGeom>
          <a:noFill/>
        </p:spPr>
        <p:txBody>
          <a:bodyPr wrap="square" rtlCol="0">
            <a:spAutoFit/>
          </a:bodyPr>
          <a:lstStyle/>
          <a:p>
            <a:r>
              <a:rPr lang="en-US" dirty="0" smtClean="0">
                <a:solidFill>
                  <a:srgbClr val="FF0000"/>
                </a:solidFill>
              </a:rPr>
              <a:t>For C</a:t>
            </a:r>
            <a:r>
              <a:rPr lang="en-US" baseline="-25000" dirty="0" smtClean="0">
                <a:solidFill>
                  <a:srgbClr val="FF0000"/>
                </a:solidFill>
              </a:rPr>
              <a:t>3</a:t>
            </a:r>
            <a:r>
              <a:rPr lang="en-US" dirty="0" smtClean="0">
                <a:solidFill>
                  <a:srgbClr val="FF0000"/>
                </a:solidFill>
              </a:rPr>
              <a:t> </a:t>
            </a:r>
            <a:r>
              <a:rPr lang="el-GR" dirty="0" smtClean="0">
                <a:solidFill>
                  <a:srgbClr val="FF0000"/>
                </a:solidFill>
              </a:rPr>
              <a:t>θ</a:t>
            </a:r>
            <a:r>
              <a:rPr lang="en-US" dirty="0" smtClean="0">
                <a:solidFill>
                  <a:srgbClr val="FF0000"/>
                </a:solidFill>
              </a:rPr>
              <a:t> = 120° </a:t>
            </a:r>
            <a:r>
              <a:rPr lang="en-US" dirty="0" smtClean="0">
                <a:solidFill>
                  <a:srgbClr val="FF0000"/>
                </a:solidFill>
                <a:sym typeface="Wingdings"/>
              </a:rPr>
              <a:t> </a:t>
            </a:r>
          </a:p>
          <a:p>
            <a:r>
              <a:rPr lang="en-US" dirty="0" smtClean="0">
                <a:solidFill>
                  <a:srgbClr val="FF0000"/>
                </a:solidFill>
                <a:sym typeface="Wingdings"/>
              </a:rPr>
              <a:t>	 </a:t>
            </a:r>
            <a:r>
              <a:rPr lang="en-US" dirty="0" err="1" smtClean="0">
                <a:solidFill>
                  <a:srgbClr val="FF0000"/>
                </a:solidFill>
                <a:sym typeface="Wingdings"/>
              </a:rPr>
              <a:t>cos</a:t>
            </a:r>
            <a:r>
              <a:rPr lang="en-US" dirty="0" smtClean="0">
                <a:solidFill>
                  <a:srgbClr val="FF0000"/>
                </a:solidFill>
                <a:sym typeface="Wingdings"/>
              </a:rPr>
              <a:t> </a:t>
            </a:r>
            <a:r>
              <a:rPr lang="el-GR" dirty="0" smtClean="0">
                <a:solidFill>
                  <a:srgbClr val="FF0000"/>
                </a:solidFill>
              </a:rPr>
              <a:t>θ</a:t>
            </a:r>
            <a:r>
              <a:rPr lang="en-US" dirty="0" smtClean="0">
                <a:solidFill>
                  <a:srgbClr val="FF0000"/>
                </a:solidFill>
                <a:sym typeface="Wingdings"/>
              </a:rPr>
              <a:t> = -1/2   and sin </a:t>
            </a:r>
            <a:r>
              <a:rPr lang="el-GR" dirty="0" smtClean="0">
                <a:solidFill>
                  <a:srgbClr val="FF0000"/>
                </a:solidFill>
              </a:rPr>
              <a:t>θ</a:t>
            </a:r>
            <a:r>
              <a:rPr lang="en-US" dirty="0" smtClean="0">
                <a:solidFill>
                  <a:srgbClr val="FF0000"/>
                </a:solidFill>
                <a:sym typeface="Wingdings"/>
              </a:rPr>
              <a:t> = </a:t>
            </a:r>
            <a:r>
              <a:rPr lang="en-US" dirty="0" smtClean="0">
                <a:solidFill>
                  <a:srgbClr val="FF0000"/>
                </a:solidFill>
              </a:rPr>
              <a:t>√</a:t>
            </a:r>
            <a:r>
              <a:rPr lang="en-US" dirty="0" smtClean="0">
                <a:solidFill>
                  <a:srgbClr val="FF0000"/>
                </a:solidFill>
                <a:sym typeface="Wingdings"/>
              </a:rPr>
              <a:t>3/2  </a:t>
            </a:r>
            <a:r>
              <a:rPr lang="en-US" dirty="0" smtClean="0">
                <a:solidFill>
                  <a:srgbClr val="FF0000"/>
                </a:solidFill>
              </a:rPr>
              <a:t> </a:t>
            </a:r>
            <a:endParaRPr lang="en-US" dirty="0">
              <a:solidFill>
                <a:srgbClr val="FF0000"/>
              </a:solidFill>
            </a:endParaRPr>
          </a:p>
        </p:txBody>
      </p:sp>
      <p:sp>
        <p:nvSpPr>
          <p:cNvPr id="21" name="TextBox 20"/>
          <p:cNvSpPr txBox="1"/>
          <p:nvPr/>
        </p:nvSpPr>
        <p:spPr>
          <a:xfrm>
            <a:off x="333375" y="4330700"/>
            <a:ext cx="4568825" cy="646331"/>
          </a:xfrm>
          <a:prstGeom prst="rect">
            <a:avLst/>
          </a:prstGeom>
          <a:noFill/>
        </p:spPr>
        <p:txBody>
          <a:bodyPr wrap="square" rtlCol="0">
            <a:spAutoFit/>
          </a:bodyPr>
          <a:lstStyle/>
          <a:p>
            <a:r>
              <a:rPr lang="en-US" dirty="0" smtClean="0">
                <a:solidFill>
                  <a:srgbClr val="FF0000"/>
                </a:solidFill>
              </a:rPr>
              <a:t>For C</a:t>
            </a:r>
            <a:r>
              <a:rPr lang="en-US" baseline="-25000" dirty="0" smtClean="0">
                <a:solidFill>
                  <a:srgbClr val="FF0000"/>
                </a:solidFill>
              </a:rPr>
              <a:t>2</a:t>
            </a:r>
            <a:r>
              <a:rPr lang="en-US" dirty="0" smtClean="0">
                <a:solidFill>
                  <a:srgbClr val="FF0000"/>
                </a:solidFill>
              </a:rPr>
              <a:t> </a:t>
            </a:r>
            <a:r>
              <a:rPr lang="el-GR" dirty="0" smtClean="0">
                <a:solidFill>
                  <a:srgbClr val="FF0000"/>
                </a:solidFill>
              </a:rPr>
              <a:t>θ</a:t>
            </a:r>
            <a:r>
              <a:rPr lang="en-US" dirty="0" smtClean="0">
                <a:solidFill>
                  <a:srgbClr val="FF0000"/>
                </a:solidFill>
              </a:rPr>
              <a:t> = 180° </a:t>
            </a:r>
            <a:r>
              <a:rPr lang="en-US" dirty="0" smtClean="0">
                <a:solidFill>
                  <a:srgbClr val="FF0000"/>
                </a:solidFill>
                <a:sym typeface="Wingdings"/>
              </a:rPr>
              <a:t> </a:t>
            </a:r>
          </a:p>
          <a:p>
            <a:r>
              <a:rPr lang="en-US" dirty="0" smtClean="0">
                <a:solidFill>
                  <a:srgbClr val="FF0000"/>
                </a:solidFill>
                <a:sym typeface="Wingdings"/>
              </a:rPr>
              <a:t>	 </a:t>
            </a:r>
            <a:r>
              <a:rPr lang="en-US" dirty="0" err="1" smtClean="0">
                <a:solidFill>
                  <a:srgbClr val="FF0000"/>
                </a:solidFill>
                <a:sym typeface="Wingdings"/>
              </a:rPr>
              <a:t>cos</a:t>
            </a:r>
            <a:r>
              <a:rPr lang="en-US" dirty="0" smtClean="0">
                <a:solidFill>
                  <a:srgbClr val="FF0000"/>
                </a:solidFill>
                <a:sym typeface="Wingdings"/>
              </a:rPr>
              <a:t> </a:t>
            </a:r>
            <a:r>
              <a:rPr lang="el-GR" dirty="0" smtClean="0">
                <a:solidFill>
                  <a:srgbClr val="FF0000"/>
                </a:solidFill>
              </a:rPr>
              <a:t>θ</a:t>
            </a:r>
            <a:r>
              <a:rPr lang="en-US" dirty="0" smtClean="0">
                <a:solidFill>
                  <a:srgbClr val="FF0000"/>
                </a:solidFill>
                <a:sym typeface="Wingdings"/>
              </a:rPr>
              <a:t> = -1   and sin </a:t>
            </a:r>
            <a:r>
              <a:rPr lang="el-GR" dirty="0" smtClean="0">
                <a:solidFill>
                  <a:srgbClr val="FF0000"/>
                </a:solidFill>
              </a:rPr>
              <a:t>θ</a:t>
            </a:r>
            <a:r>
              <a:rPr lang="en-US" dirty="0" smtClean="0">
                <a:solidFill>
                  <a:srgbClr val="FF0000"/>
                </a:solidFill>
                <a:sym typeface="Wingdings"/>
              </a:rPr>
              <a:t> = </a:t>
            </a:r>
            <a:r>
              <a:rPr lang="en-US" dirty="0" smtClean="0">
                <a:solidFill>
                  <a:srgbClr val="FF0000"/>
                </a:solidFill>
              </a:rPr>
              <a:t>0</a:t>
            </a:r>
            <a:r>
              <a:rPr lang="en-US" dirty="0" smtClean="0">
                <a:solidFill>
                  <a:srgbClr val="FF0000"/>
                </a:solidFill>
                <a:sym typeface="Wingdings"/>
              </a:rPr>
              <a:t>  </a:t>
            </a:r>
            <a:r>
              <a:rPr lang="en-US" dirty="0" smtClean="0">
                <a:solidFill>
                  <a:srgbClr val="FF0000"/>
                </a:solidFill>
              </a:rPr>
              <a:t> </a:t>
            </a:r>
            <a:endParaRPr lang="en-US" dirty="0">
              <a:solidFill>
                <a:srgbClr val="FF0000"/>
              </a:solidFill>
            </a:endParaRPr>
          </a:p>
        </p:txBody>
      </p:sp>
      <p:sp>
        <p:nvSpPr>
          <p:cNvPr id="14" name="Slide Number Placeholder 13"/>
          <p:cNvSpPr>
            <a:spLocks noGrp="1"/>
          </p:cNvSpPr>
          <p:nvPr>
            <p:ph type="sldNum" sz="quarter" idx="12"/>
          </p:nvPr>
        </p:nvSpPr>
        <p:spPr/>
        <p:txBody>
          <a:bodyPr/>
          <a:lstStyle/>
          <a:p>
            <a:fld id="{B6F15528-21DE-4FAA-801E-634DDDAF4B2B}" type="slidenum">
              <a:rPr lang="en-US" smtClean="0"/>
              <a:pPr/>
              <a:t>110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96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20" grpId="0"/>
      <p:bldP spid="21"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4885877" y="1828792"/>
            <a:ext cx="3701100" cy="1295400"/>
            <a:chOff x="464911" y="4414157"/>
            <a:chExt cx="3701100" cy="1295400"/>
          </a:xfrm>
        </p:grpSpPr>
        <p:pic>
          <p:nvPicPr>
            <p:cNvPr id="8" name="Picture 8"/>
            <p:cNvPicPr>
              <a:picLocks noChangeAspect="1" noChangeArrowheads="1"/>
            </p:cNvPicPr>
            <p:nvPr/>
          </p:nvPicPr>
          <p:blipFill>
            <a:blip r:embed="rId2" cstate="print"/>
            <a:srcRect/>
            <a:stretch>
              <a:fillRect/>
            </a:stretch>
          </p:blipFill>
          <p:spPr bwMode="auto">
            <a:xfrm>
              <a:off x="464911" y="4485595"/>
              <a:ext cx="1885950" cy="1152525"/>
            </a:xfrm>
            <a:prstGeom prst="rect">
              <a:avLst/>
            </a:prstGeom>
            <a:noFill/>
            <a:ln w="9525">
              <a:noFill/>
              <a:miter lim="800000"/>
              <a:headEnd/>
              <a:tailEnd/>
            </a:ln>
          </p:spPr>
        </p:pic>
        <p:pic>
          <p:nvPicPr>
            <p:cNvPr id="9" name="Picture 9"/>
            <p:cNvPicPr>
              <a:picLocks noChangeAspect="1" noChangeArrowheads="1"/>
            </p:cNvPicPr>
            <p:nvPr/>
          </p:nvPicPr>
          <p:blipFill>
            <a:blip r:embed="rId3" cstate="print"/>
            <a:srcRect/>
            <a:stretch>
              <a:fillRect/>
            </a:stretch>
          </p:blipFill>
          <p:spPr bwMode="auto">
            <a:xfrm>
              <a:off x="2394361" y="4414157"/>
              <a:ext cx="1771650" cy="1295400"/>
            </a:xfrm>
            <a:prstGeom prst="rect">
              <a:avLst/>
            </a:prstGeom>
            <a:noFill/>
            <a:ln w="9525">
              <a:noFill/>
              <a:miter lim="800000"/>
              <a:headEnd/>
              <a:tailEnd/>
            </a:ln>
          </p:spPr>
        </p:pic>
      </p:grpSp>
      <p:sp>
        <p:nvSpPr>
          <p:cNvPr id="10" name="Title 1"/>
          <p:cNvSpPr>
            <a:spLocks noGrp="1"/>
          </p:cNvSpPr>
          <p:nvPr>
            <p:ph type="title"/>
          </p:nvPr>
        </p:nvSpPr>
        <p:spPr>
          <a:xfrm>
            <a:off x="457200" y="-1128"/>
            <a:ext cx="8229600" cy="1143000"/>
          </a:xfrm>
        </p:spPr>
        <p:txBody>
          <a:bodyPr>
            <a:normAutofit/>
          </a:bodyPr>
          <a:lstStyle/>
          <a:p>
            <a:r>
              <a:rPr lang="en-US" sz="4000" dirty="0" smtClean="0"/>
              <a:t>Rotation (</a:t>
            </a:r>
            <a:r>
              <a:rPr lang="en-US" sz="4000" dirty="0" err="1" smtClean="0"/>
              <a:t>C</a:t>
            </a:r>
            <a:r>
              <a:rPr lang="en-US" sz="4000" baseline="-25000" dirty="0" err="1" smtClean="0"/>
              <a:t>n</a:t>
            </a:r>
            <a:r>
              <a:rPr lang="en-US" sz="4000" dirty="0" smtClean="0"/>
              <a:t>)</a:t>
            </a:r>
            <a:endParaRPr lang="en-US" sz="4000" dirty="0"/>
          </a:p>
        </p:txBody>
      </p:sp>
      <p:pic>
        <p:nvPicPr>
          <p:cNvPr id="11" name="Picture 10"/>
          <p:cNvPicPr>
            <a:picLocks noChangeAspect="1" noChangeArrowheads="1"/>
          </p:cNvPicPr>
          <p:nvPr/>
        </p:nvPicPr>
        <p:blipFill>
          <a:blip r:embed="rId4" cstate="print"/>
          <a:srcRect/>
          <a:stretch>
            <a:fillRect/>
          </a:stretch>
        </p:blipFill>
        <p:spPr bwMode="auto">
          <a:xfrm>
            <a:off x="1030515" y="1230083"/>
            <a:ext cx="3302907" cy="2354548"/>
          </a:xfrm>
          <a:prstGeom prst="rect">
            <a:avLst/>
          </a:prstGeom>
          <a:noFill/>
          <a:ln w="9525">
            <a:noFill/>
            <a:miter lim="800000"/>
            <a:headEnd/>
            <a:tailEnd/>
          </a:ln>
        </p:spPr>
      </p:pic>
      <p:sp>
        <p:nvSpPr>
          <p:cNvPr id="12" name="TextBox 11"/>
          <p:cNvSpPr txBox="1"/>
          <p:nvPr/>
        </p:nvSpPr>
        <p:spPr>
          <a:xfrm>
            <a:off x="5216520" y="1132116"/>
            <a:ext cx="2989943" cy="461665"/>
          </a:xfrm>
          <a:prstGeom prst="rect">
            <a:avLst/>
          </a:prstGeom>
          <a:noFill/>
        </p:spPr>
        <p:txBody>
          <a:bodyPr wrap="square" rtlCol="0">
            <a:spAutoFit/>
          </a:bodyPr>
          <a:lstStyle/>
          <a:p>
            <a:pPr algn="ctr"/>
            <a:r>
              <a:rPr lang="en-US" sz="2400" u="sng" dirty="0" smtClean="0"/>
              <a:t>General Matrix for </a:t>
            </a:r>
            <a:r>
              <a:rPr lang="en-US" sz="2400" u="sng" dirty="0" err="1" smtClean="0"/>
              <a:t>C</a:t>
            </a:r>
            <a:r>
              <a:rPr lang="en-US" sz="2400" u="sng" baseline="-25000" dirty="0" err="1" smtClean="0"/>
              <a:t>n</a:t>
            </a:r>
            <a:endParaRPr lang="en-US" sz="2400" u="sng" baseline="-25000" dirty="0"/>
          </a:p>
        </p:txBody>
      </p:sp>
      <p:sp>
        <p:nvSpPr>
          <p:cNvPr id="14" name="Slide Number Placeholder 13"/>
          <p:cNvSpPr>
            <a:spLocks noGrp="1"/>
          </p:cNvSpPr>
          <p:nvPr>
            <p:ph type="sldNum" sz="quarter" idx="12"/>
          </p:nvPr>
        </p:nvSpPr>
        <p:spPr/>
        <p:txBody>
          <a:bodyPr/>
          <a:lstStyle/>
          <a:p>
            <a:fld id="{B6F15528-21DE-4FAA-801E-634DDDAF4B2B}" type="slidenum">
              <a:rPr lang="en-US" smtClean="0"/>
              <a:pPr/>
              <a:t>111</a:t>
            </a:fld>
            <a:endParaRPr lang="en-US"/>
          </a:p>
        </p:txBody>
      </p:sp>
      <p:sp>
        <p:nvSpPr>
          <p:cNvPr id="309250" name="AutoShape 2" descr="Inline image 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9252" name="AutoShape 4" descr="Inline image 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9254" name="AutoShape 6" descr="Inline image 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9256" name="AutoShape 8" descr="Inline image 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9257" name="Picture 9"/>
          <p:cNvPicPr>
            <a:picLocks noChangeAspect="1" noChangeArrowheads="1"/>
          </p:cNvPicPr>
          <p:nvPr/>
        </p:nvPicPr>
        <p:blipFill>
          <a:blip r:embed="rId5" cstate="print"/>
          <a:srcRect/>
          <a:stretch>
            <a:fillRect/>
          </a:stretch>
        </p:blipFill>
        <p:spPr bwMode="auto">
          <a:xfrm>
            <a:off x="249169" y="3780517"/>
            <a:ext cx="8611189" cy="11978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12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Improper Rotation (</a:t>
            </a:r>
            <a:r>
              <a:rPr kumimoji="0" lang="en-US" sz="4000" b="0" i="0" u="none" strike="noStrike" kern="1200" cap="none" spc="0" normalizeH="0" baseline="0" noProof="0" dirty="0" err="1" smtClean="0">
                <a:ln>
                  <a:noFill/>
                </a:ln>
                <a:solidFill>
                  <a:schemeClr val="tx1"/>
                </a:solidFill>
                <a:effectLst/>
                <a:uLnTx/>
                <a:uFillTx/>
                <a:latin typeface="+mj-lt"/>
                <a:ea typeface="+mj-ea"/>
                <a:cs typeface="+mj-cs"/>
              </a:rPr>
              <a:t>S</a:t>
            </a:r>
            <a:r>
              <a:rPr kumimoji="0" lang="en-US" sz="4000" b="0" i="0" u="none" strike="noStrike" kern="1200" cap="none" spc="0" normalizeH="0" baseline="-25000" noProof="0" dirty="0" err="1" smtClean="0">
                <a:ln>
                  <a:noFill/>
                </a:ln>
                <a:solidFill>
                  <a:schemeClr val="tx1"/>
                </a:solidFill>
                <a:effectLst/>
                <a:uLnTx/>
                <a:uFillTx/>
                <a:latin typeface="+mj-lt"/>
                <a:ea typeface="+mj-ea"/>
                <a:cs typeface="+mj-cs"/>
              </a:rPr>
              <a:t>n</a:t>
            </a:r>
            <a:r>
              <a:rPr kumimoji="0" lang="en-US" sz="4000" b="0" i="0" u="none" strike="noStrike" kern="1200" cap="none" spc="0" normalizeH="0" baseline="0" noProof="0" dirty="0" smtClean="0">
                <a:ln>
                  <a:noFill/>
                </a:ln>
                <a:solidFill>
                  <a:schemeClr val="tx1"/>
                </a:solidFill>
                <a:effectLst/>
                <a:uLnTx/>
                <a:uFillTx/>
                <a:latin typeface="+mj-lt"/>
                <a:ea typeface="+mj-ea"/>
                <a:cs typeface="+mj-cs"/>
              </a:rPr>
              <a:t>)</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pic>
        <p:nvPicPr>
          <p:cNvPr id="70659" name="Picture 3"/>
          <p:cNvPicPr>
            <a:picLocks noChangeAspect="1" noChangeArrowheads="1"/>
          </p:cNvPicPr>
          <p:nvPr/>
        </p:nvPicPr>
        <p:blipFill>
          <a:blip r:embed="rId2" cstate="print"/>
          <a:srcRect/>
          <a:stretch>
            <a:fillRect/>
          </a:stretch>
        </p:blipFill>
        <p:spPr bwMode="auto">
          <a:xfrm>
            <a:off x="2198687" y="938214"/>
            <a:ext cx="4608513" cy="1940619"/>
          </a:xfrm>
          <a:prstGeom prst="rect">
            <a:avLst/>
          </a:prstGeom>
          <a:noFill/>
          <a:ln w="9525">
            <a:noFill/>
            <a:miter lim="800000"/>
            <a:headEnd/>
            <a:tailEnd/>
          </a:ln>
        </p:spPr>
      </p:pic>
      <p:sp>
        <p:nvSpPr>
          <p:cNvPr id="7" name="TextBox 6"/>
          <p:cNvSpPr txBox="1"/>
          <p:nvPr/>
        </p:nvSpPr>
        <p:spPr>
          <a:xfrm>
            <a:off x="3378200" y="2746375"/>
            <a:ext cx="2298700" cy="584775"/>
          </a:xfrm>
          <a:prstGeom prst="rect">
            <a:avLst/>
          </a:prstGeom>
          <a:noFill/>
        </p:spPr>
        <p:txBody>
          <a:bodyPr wrap="square" rtlCol="0">
            <a:spAutoFit/>
          </a:bodyPr>
          <a:lstStyle/>
          <a:p>
            <a:r>
              <a:rPr lang="en-US" sz="3200" dirty="0" err="1" smtClean="0">
                <a:latin typeface="Symbol" pitchFamily="18" charset="2"/>
              </a:rPr>
              <a:t>s</a:t>
            </a:r>
            <a:r>
              <a:rPr lang="en-US" sz="3200" baseline="-25000" dirty="0" err="1" smtClean="0"/>
              <a:t>h</a:t>
            </a:r>
            <a:r>
              <a:rPr lang="en-US" sz="3200" dirty="0" smtClean="0"/>
              <a:t> • </a:t>
            </a:r>
            <a:r>
              <a:rPr lang="en-US" sz="3200" dirty="0" err="1" smtClean="0"/>
              <a:t>C</a:t>
            </a:r>
            <a:r>
              <a:rPr lang="en-US" sz="3200" baseline="-25000" dirty="0" err="1" smtClean="0"/>
              <a:t>n</a:t>
            </a:r>
            <a:r>
              <a:rPr lang="en-US" sz="3200" dirty="0" smtClean="0"/>
              <a:t> = </a:t>
            </a:r>
            <a:r>
              <a:rPr lang="en-US" sz="3200" dirty="0" err="1" smtClean="0"/>
              <a:t>S</a:t>
            </a:r>
            <a:r>
              <a:rPr lang="en-US" sz="3200" baseline="-25000" dirty="0" err="1" smtClean="0"/>
              <a:t>n</a:t>
            </a:r>
            <a:endParaRPr lang="en-US" sz="3200" baseline="-25000" dirty="0"/>
          </a:p>
        </p:txBody>
      </p:sp>
      <p:pic>
        <p:nvPicPr>
          <p:cNvPr id="8" name="Picture 8"/>
          <p:cNvPicPr>
            <a:picLocks noChangeAspect="1" noChangeArrowheads="1"/>
          </p:cNvPicPr>
          <p:nvPr/>
        </p:nvPicPr>
        <p:blipFill>
          <a:blip r:embed="rId3" cstate="print"/>
          <a:srcRect/>
          <a:stretch>
            <a:fillRect/>
          </a:stretch>
        </p:blipFill>
        <p:spPr bwMode="auto">
          <a:xfrm>
            <a:off x="3425377" y="3802062"/>
            <a:ext cx="1885950" cy="1152525"/>
          </a:xfrm>
          <a:prstGeom prst="rect">
            <a:avLst/>
          </a:prstGeom>
          <a:noFill/>
          <a:ln w="9525">
            <a:noFill/>
            <a:miter lim="800000"/>
            <a:headEnd/>
            <a:tailEnd/>
          </a:ln>
        </p:spPr>
      </p:pic>
      <p:sp>
        <p:nvSpPr>
          <p:cNvPr id="9" name="TextBox 8"/>
          <p:cNvSpPr txBox="1"/>
          <p:nvPr/>
        </p:nvSpPr>
        <p:spPr>
          <a:xfrm>
            <a:off x="3111500" y="4085937"/>
            <a:ext cx="406400" cy="584775"/>
          </a:xfrm>
          <a:prstGeom prst="rect">
            <a:avLst/>
          </a:prstGeom>
          <a:noFill/>
        </p:spPr>
        <p:txBody>
          <a:bodyPr wrap="square" rtlCol="0">
            <a:spAutoFit/>
          </a:bodyPr>
          <a:lstStyle/>
          <a:p>
            <a:r>
              <a:rPr lang="en-US" sz="3200" dirty="0" smtClean="0"/>
              <a:t>•</a:t>
            </a:r>
            <a:endParaRPr lang="en-US" sz="3200" baseline="-25000" dirty="0"/>
          </a:p>
        </p:txBody>
      </p:sp>
      <p:sp>
        <p:nvSpPr>
          <p:cNvPr id="10" name="TextBox 9"/>
          <p:cNvSpPr txBox="1"/>
          <p:nvPr/>
        </p:nvSpPr>
        <p:spPr>
          <a:xfrm>
            <a:off x="5245100" y="4073237"/>
            <a:ext cx="431800" cy="584775"/>
          </a:xfrm>
          <a:prstGeom prst="rect">
            <a:avLst/>
          </a:prstGeom>
          <a:noFill/>
        </p:spPr>
        <p:txBody>
          <a:bodyPr wrap="square" rtlCol="0">
            <a:spAutoFit/>
          </a:bodyPr>
          <a:lstStyle/>
          <a:p>
            <a:r>
              <a:rPr lang="en-US" sz="3200" dirty="0" smtClean="0"/>
              <a:t>=</a:t>
            </a:r>
            <a:endParaRPr lang="en-US" sz="3200" baseline="-25000" dirty="0"/>
          </a:p>
        </p:txBody>
      </p:sp>
      <p:pic>
        <p:nvPicPr>
          <p:cNvPr id="70660" name="Picture 4"/>
          <p:cNvPicPr>
            <a:picLocks noChangeAspect="1" noChangeArrowheads="1"/>
          </p:cNvPicPr>
          <p:nvPr/>
        </p:nvPicPr>
        <p:blipFill>
          <a:blip r:embed="rId4" cstate="print"/>
          <a:srcRect/>
          <a:stretch>
            <a:fillRect/>
          </a:stretch>
        </p:blipFill>
        <p:spPr bwMode="auto">
          <a:xfrm>
            <a:off x="1538289" y="3816571"/>
            <a:ext cx="1547811" cy="1092111"/>
          </a:xfrm>
          <a:prstGeom prst="rect">
            <a:avLst/>
          </a:prstGeom>
          <a:noFill/>
          <a:ln w="9525">
            <a:noFill/>
            <a:miter lim="800000"/>
            <a:headEnd/>
            <a:tailEnd/>
          </a:ln>
        </p:spPr>
      </p:pic>
      <p:pic>
        <p:nvPicPr>
          <p:cNvPr id="70661" name="Picture 5"/>
          <p:cNvPicPr>
            <a:picLocks noChangeAspect="1" noChangeArrowheads="1"/>
          </p:cNvPicPr>
          <p:nvPr/>
        </p:nvPicPr>
        <p:blipFill>
          <a:blip r:embed="rId5" cstate="print"/>
          <a:srcRect/>
          <a:stretch>
            <a:fillRect/>
          </a:stretch>
        </p:blipFill>
        <p:spPr bwMode="auto">
          <a:xfrm>
            <a:off x="5683250" y="3862387"/>
            <a:ext cx="1790700" cy="1057275"/>
          </a:xfrm>
          <a:prstGeom prst="rect">
            <a:avLst/>
          </a:prstGeom>
          <a:noFill/>
          <a:ln w="9525">
            <a:noFill/>
            <a:miter lim="800000"/>
            <a:headEnd/>
            <a:tailEnd/>
          </a:ln>
        </p:spPr>
      </p:pic>
      <p:pic>
        <p:nvPicPr>
          <p:cNvPr id="13" name="Picture 5"/>
          <p:cNvPicPr>
            <a:picLocks noChangeAspect="1" noChangeArrowheads="1"/>
          </p:cNvPicPr>
          <p:nvPr/>
        </p:nvPicPr>
        <p:blipFill>
          <a:blip r:embed="rId5" cstate="print"/>
          <a:srcRect/>
          <a:stretch>
            <a:fillRect/>
          </a:stretch>
        </p:blipFill>
        <p:spPr bwMode="auto">
          <a:xfrm>
            <a:off x="2571750" y="5449887"/>
            <a:ext cx="1790700" cy="1057275"/>
          </a:xfrm>
          <a:prstGeom prst="rect">
            <a:avLst/>
          </a:prstGeom>
          <a:noFill/>
          <a:ln w="9525">
            <a:noFill/>
            <a:miter lim="800000"/>
            <a:headEnd/>
            <a:tailEnd/>
          </a:ln>
        </p:spPr>
      </p:pic>
      <p:sp>
        <p:nvSpPr>
          <p:cNvPr id="14" name="TextBox 13"/>
          <p:cNvSpPr txBox="1"/>
          <p:nvPr/>
        </p:nvSpPr>
        <p:spPr>
          <a:xfrm>
            <a:off x="4343400" y="5635337"/>
            <a:ext cx="406400" cy="584775"/>
          </a:xfrm>
          <a:prstGeom prst="rect">
            <a:avLst/>
          </a:prstGeom>
          <a:noFill/>
        </p:spPr>
        <p:txBody>
          <a:bodyPr wrap="square" rtlCol="0">
            <a:spAutoFit/>
          </a:bodyPr>
          <a:lstStyle/>
          <a:p>
            <a:r>
              <a:rPr lang="en-US" sz="3200" dirty="0" smtClean="0"/>
              <a:t>•</a:t>
            </a:r>
            <a:endParaRPr lang="en-US" sz="3200" baseline="-25000" dirty="0"/>
          </a:p>
        </p:txBody>
      </p:sp>
      <p:pic>
        <p:nvPicPr>
          <p:cNvPr id="70662" name="Picture 6"/>
          <p:cNvPicPr>
            <a:picLocks noChangeAspect="1" noChangeArrowheads="1"/>
          </p:cNvPicPr>
          <p:nvPr/>
        </p:nvPicPr>
        <p:blipFill>
          <a:blip r:embed="rId6" cstate="print"/>
          <a:srcRect/>
          <a:stretch>
            <a:fillRect/>
          </a:stretch>
        </p:blipFill>
        <p:spPr bwMode="auto">
          <a:xfrm>
            <a:off x="4664075" y="5254625"/>
            <a:ext cx="552450" cy="1428750"/>
          </a:xfrm>
          <a:prstGeom prst="rect">
            <a:avLst/>
          </a:prstGeom>
          <a:noFill/>
          <a:ln w="9525">
            <a:noFill/>
            <a:miter lim="800000"/>
            <a:headEnd/>
            <a:tailEnd/>
          </a:ln>
        </p:spPr>
      </p:pic>
      <p:sp>
        <p:nvSpPr>
          <p:cNvPr id="16" name="TextBox 15"/>
          <p:cNvSpPr txBox="1"/>
          <p:nvPr/>
        </p:nvSpPr>
        <p:spPr>
          <a:xfrm>
            <a:off x="5270500" y="5648037"/>
            <a:ext cx="431800" cy="584775"/>
          </a:xfrm>
          <a:prstGeom prst="rect">
            <a:avLst/>
          </a:prstGeom>
          <a:noFill/>
        </p:spPr>
        <p:txBody>
          <a:bodyPr wrap="square" rtlCol="0">
            <a:spAutoFit/>
          </a:bodyPr>
          <a:lstStyle/>
          <a:p>
            <a:r>
              <a:rPr lang="en-US" sz="3200" dirty="0" smtClean="0"/>
              <a:t>=</a:t>
            </a:r>
            <a:endParaRPr lang="en-US" sz="3200" baseline="-25000" dirty="0"/>
          </a:p>
        </p:txBody>
      </p:sp>
      <p:pic>
        <p:nvPicPr>
          <p:cNvPr id="70663" name="Picture 7"/>
          <p:cNvPicPr>
            <a:picLocks noChangeAspect="1" noChangeArrowheads="1"/>
          </p:cNvPicPr>
          <p:nvPr/>
        </p:nvPicPr>
        <p:blipFill>
          <a:blip r:embed="rId7" cstate="print"/>
          <a:srcRect/>
          <a:stretch>
            <a:fillRect/>
          </a:stretch>
        </p:blipFill>
        <p:spPr bwMode="auto">
          <a:xfrm>
            <a:off x="5702300" y="5397500"/>
            <a:ext cx="533400" cy="1143000"/>
          </a:xfrm>
          <a:prstGeom prst="rect">
            <a:avLst/>
          </a:prstGeom>
          <a:noFill/>
          <a:ln w="9525">
            <a:noFill/>
            <a:miter lim="800000"/>
            <a:headEnd/>
            <a:tailEnd/>
          </a:ln>
        </p:spPr>
      </p:pic>
      <p:sp>
        <p:nvSpPr>
          <p:cNvPr id="15" name="Slide Number Placeholder 14"/>
          <p:cNvSpPr>
            <a:spLocks noGrp="1"/>
          </p:cNvSpPr>
          <p:nvPr>
            <p:ph type="sldNum" sz="quarter" idx="12"/>
          </p:nvPr>
        </p:nvSpPr>
        <p:spPr/>
        <p:txBody>
          <a:bodyPr/>
          <a:lstStyle/>
          <a:p>
            <a:fld id="{B6F15528-21DE-4FAA-801E-634DDDAF4B2B}" type="slidenum">
              <a:rPr lang="en-US" smtClean="0"/>
              <a:pPr/>
              <a:t>112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066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066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06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4" grpId="0"/>
      <p:bldP spid="16"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12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C</a:t>
            </a:r>
            <a:r>
              <a:rPr kumimoji="0" lang="en-US" sz="4000" b="0" i="0" u="none" strike="noStrike" kern="1200" cap="none" spc="0" normalizeH="0" baseline="-25000" noProof="0" dirty="0" smtClean="0">
                <a:ln>
                  <a:noFill/>
                </a:ln>
                <a:solidFill>
                  <a:schemeClr val="tx1"/>
                </a:solidFill>
                <a:effectLst/>
                <a:uLnTx/>
                <a:uFillTx/>
                <a:latin typeface="+mj-lt"/>
                <a:ea typeface="+mj-ea"/>
                <a:cs typeface="+mj-cs"/>
              </a:rPr>
              <a:t>2h</a:t>
            </a:r>
            <a:r>
              <a:rPr kumimoji="0" lang="en-US" sz="4000" b="0" i="0" u="none" strike="noStrike" kern="1200" cap="none" spc="0" normalizeH="0" baseline="0" noProof="0" dirty="0" smtClean="0">
                <a:ln>
                  <a:noFill/>
                </a:ln>
                <a:solidFill>
                  <a:schemeClr val="tx1"/>
                </a:solidFill>
                <a:effectLst/>
                <a:uLnTx/>
                <a:uFillTx/>
                <a:latin typeface="+mj-lt"/>
                <a:ea typeface="+mj-ea"/>
                <a:cs typeface="+mj-cs"/>
              </a:rPr>
              <a:t> Matrix Math</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15" name="TextBox 14"/>
          <p:cNvSpPr txBox="1"/>
          <p:nvPr/>
        </p:nvSpPr>
        <p:spPr>
          <a:xfrm>
            <a:off x="1485900" y="1003300"/>
            <a:ext cx="6121400" cy="523220"/>
          </a:xfrm>
          <a:prstGeom prst="rect">
            <a:avLst/>
          </a:prstGeom>
          <a:noFill/>
        </p:spPr>
        <p:txBody>
          <a:bodyPr wrap="square" rtlCol="0">
            <a:spAutoFit/>
          </a:bodyPr>
          <a:lstStyle/>
          <a:p>
            <a:pPr algn="ctr"/>
            <a:r>
              <a:rPr lang="en-US" sz="2800" dirty="0" smtClean="0"/>
              <a:t>Symmetry Operations: E, C</a:t>
            </a:r>
            <a:r>
              <a:rPr lang="en-US" sz="2800" baseline="-25000" dirty="0" smtClean="0"/>
              <a:t>2(z)</a:t>
            </a:r>
            <a:r>
              <a:rPr lang="en-US" sz="2800" dirty="0" smtClean="0"/>
              <a:t>, </a:t>
            </a:r>
            <a:r>
              <a:rPr lang="en-US" sz="2800" dirty="0" err="1" smtClean="0"/>
              <a:t>i</a:t>
            </a:r>
            <a:r>
              <a:rPr lang="en-US" sz="2800" dirty="0" smtClean="0"/>
              <a:t>, </a:t>
            </a:r>
            <a:r>
              <a:rPr lang="en-US" sz="2800" dirty="0" err="1" smtClean="0">
                <a:latin typeface="Symbol" pitchFamily="18" charset="2"/>
              </a:rPr>
              <a:t>s</a:t>
            </a:r>
            <a:r>
              <a:rPr lang="en-US" sz="2800" baseline="-25000" dirty="0" err="1" smtClean="0"/>
              <a:t>h</a:t>
            </a:r>
            <a:endParaRPr lang="en-US" sz="2800" baseline="-25000" dirty="0"/>
          </a:p>
        </p:txBody>
      </p:sp>
      <p:pic>
        <p:nvPicPr>
          <p:cNvPr id="71682" name="Picture 2"/>
          <p:cNvPicPr>
            <a:picLocks noChangeAspect="1" noChangeArrowheads="1"/>
          </p:cNvPicPr>
          <p:nvPr/>
        </p:nvPicPr>
        <p:blipFill>
          <a:blip r:embed="rId2" cstate="print"/>
          <a:srcRect/>
          <a:stretch>
            <a:fillRect/>
          </a:stretch>
        </p:blipFill>
        <p:spPr bwMode="auto">
          <a:xfrm>
            <a:off x="1127125" y="2176463"/>
            <a:ext cx="2571750" cy="1133475"/>
          </a:xfrm>
          <a:prstGeom prst="rect">
            <a:avLst/>
          </a:prstGeom>
          <a:noFill/>
          <a:ln w="9525">
            <a:noFill/>
            <a:miter lim="800000"/>
            <a:headEnd/>
            <a:tailEnd/>
          </a:ln>
        </p:spPr>
      </p:pic>
      <p:sp>
        <p:nvSpPr>
          <p:cNvPr id="18" name="TextBox 17"/>
          <p:cNvSpPr txBox="1"/>
          <p:nvPr/>
        </p:nvSpPr>
        <p:spPr>
          <a:xfrm>
            <a:off x="393700" y="2438400"/>
            <a:ext cx="460375" cy="523220"/>
          </a:xfrm>
          <a:prstGeom prst="rect">
            <a:avLst/>
          </a:prstGeom>
          <a:noFill/>
        </p:spPr>
        <p:txBody>
          <a:bodyPr wrap="square" rtlCol="0">
            <a:spAutoFit/>
          </a:bodyPr>
          <a:lstStyle/>
          <a:p>
            <a:pPr algn="ctr"/>
            <a:r>
              <a:rPr lang="en-US" sz="2800" dirty="0" smtClean="0"/>
              <a:t>E</a:t>
            </a:r>
            <a:endParaRPr lang="en-US" sz="2800" baseline="-25000" dirty="0"/>
          </a:p>
        </p:txBody>
      </p:sp>
      <p:pic>
        <p:nvPicPr>
          <p:cNvPr id="71683" name="Picture 3"/>
          <p:cNvPicPr>
            <a:picLocks noChangeAspect="1" noChangeArrowheads="1"/>
          </p:cNvPicPr>
          <p:nvPr/>
        </p:nvPicPr>
        <p:blipFill>
          <a:blip r:embed="rId3" cstate="print"/>
          <a:srcRect/>
          <a:stretch>
            <a:fillRect/>
          </a:stretch>
        </p:blipFill>
        <p:spPr bwMode="auto">
          <a:xfrm>
            <a:off x="1252538" y="3848100"/>
            <a:ext cx="3286125" cy="1085850"/>
          </a:xfrm>
          <a:prstGeom prst="rect">
            <a:avLst/>
          </a:prstGeom>
          <a:noFill/>
          <a:ln w="9525">
            <a:noFill/>
            <a:miter lim="800000"/>
            <a:headEnd/>
            <a:tailEnd/>
          </a:ln>
        </p:spPr>
      </p:pic>
      <p:sp>
        <p:nvSpPr>
          <p:cNvPr id="20" name="TextBox 19"/>
          <p:cNvSpPr txBox="1"/>
          <p:nvPr/>
        </p:nvSpPr>
        <p:spPr>
          <a:xfrm>
            <a:off x="457200" y="4091315"/>
            <a:ext cx="736600" cy="523220"/>
          </a:xfrm>
          <a:prstGeom prst="rect">
            <a:avLst/>
          </a:prstGeom>
          <a:noFill/>
        </p:spPr>
        <p:txBody>
          <a:bodyPr wrap="square" rtlCol="0">
            <a:spAutoFit/>
          </a:bodyPr>
          <a:lstStyle/>
          <a:p>
            <a:pPr algn="ctr"/>
            <a:r>
              <a:rPr lang="en-US" sz="2800" dirty="0" smtClean="0"/>
              <a:t>C</a:t>
            </a:r>
            <a:r>
              <a:rPr lang="en-US" sz="2800" baseline="-25000" dirty="0" smtClean="0"/>
              <a:t>2(z)</a:t>
            </a:r>
            <a:endParaRPr lang="en-US" sz="2800" baseline="-25000" dirty="0"/>
          </a:p>
        </p:txBody>
      </p:sp>
      <p:pic>
        <p:nvPicPr>
          <p:cNvPr id="71684" name="Picture 4"/>
          <p:cNvPicPr>
            <a:picLocks noChangeAspect="1" noChangeArrowheads="1"/>
          </p:cNvPicPr>
          <p:nvPr/>
        </p:nvPicPr>
        <p:blipFill>
          <a:blip r:embed="rId4" cstate="print"/>
          <a:srcRect/>
          <a:stretch>
            <a:fillRect/>
          </a:stretch>
        </p:blipFill>
        <p:spPr bwMode="auto">
          <a:xfrm>
            <a:off x="5919788" y="2239963"/>
            <a:ext cx="2466975" cy="1057275"/>
          </a:xfrm>
          <a:prstGeom prst="rect">
            <a:avLst/>
          </a:prstGeom>
          <a:noFill/>
          <a:ln w="9525">
            <a:noFill/>
            <a:miter lim="800000"/>
            <a:headEnd/>
            <a:tailEnd/>
          </a:ln>
        </p:spPr>
      </p:pic>
      <p:sp>
        <p:nvSpPr>
          <p:cNvPr id="22" name="TextBox 21"/>
          <p:cNvSpPr txBox="1"/>
          <p:nvPr/>
        </p:nvSpPr>
        <p:spPr>
          <a:xfrm>
            <a:off x="5080000" y="2440315"/>
            <a:ext cx="609600" cy="523220"/>
          </a:xfrm>
          <a:prstGeom prst="rect">
            <a:avLst/>
          </a:prstGeom>
          <a:noFill/>
        </p:spPr>
        <p:txBody>
          <a:bodyPr wrap="square" rtlCol="0">
            <a:spAutoFit/>
          </a:bodyPr>
          <a:lstStyle/>
          <a:p>
            <a:pPr algn="ctr"/>
            <a:r>
              <a:rPr lang="en-US" sz="2800" dirty="0" err="1" smtClean="0">
                <a:latin typeface="Symbol" pitchFamily="18" charset="2"/>
              </a:rPr>
              <a:t>s</a:t>
            </a:r>
            <a:r>
              <a:rPr lang="en-US" sz="2800" baseline="-25000" dirty="0" err="1" smtClean="0"/>
              <a:t>h</a:t>
            </a:r>
            <a:endParaRPr lang="en-US" sz="2800" baseline="-25000" dirty="0"/>
          </a:p>
        </p:txBody>
      </p:sp>
      <p:pic>
        <p:nvPicPr>
          <p:cNvPr id="71685" name="Picture 5"/>
          <p:cNvPicPr>
            <a:picLocks noChangeAspect="1" noChangeArrowheads="1"/>
          </p:cNvPicPr>
          <p:nvPr/>
        </p:nvPicPr>
        <p:blipFill>
          <a:blip r:embed="rId5" cstate="print"/>
          <a:srcRect/>
          <a:stretch>
            <a:fillRect/>
          </a:stretch>
        </p:blipFill>
        <p:spPr bwMode="auto">
          <a:xfrm>
            <a:off x="5930900" y="3892550"/>
            <a:ext cx="2743200" cy="1123950"/>
          </a:xfrm>
          <a:prstGeom prst="rect">
            <a:avLst/>
          </a:prstGeom>
          <a:noFill/>
          <a:ln w="9525">
            <a:noFill/>
            <a:miter lim="800000"/>
            <a:headEnd/>
            <a:tailEnd/>
          </a:ln>
        </p:spPr>
      </p:pic>
      <p:sp>
        <p:nvSpPr>
          <p:cNvPr id="24" name="TextBox 23"/>
          <p:cNvSpPr txBox="1"/>
          <p:nvPr/>
        </p:nvSpPr>
        <p:spPr>
          <a:xfrm>
            <a:off x="5130800" y="4167515"/>
            <a:ext cx="460375" cy="523220"/>
          </a:xfrm>
          <a:prstGeom prst="rect">
            <a:avLst/>
          </a:prstGeom>
          <a:noFill/>
        </p:spPr>
        <p:txBody>
          <a:bodyPr wrap="square" rtlCol="0">
            <a:spAutoFit/>
          </a:bodyPr>
          <a:lstStyle/>
          <a:p>
            <a:pPr algn="ctr"/>
            <a:r>
              <a:rPr lang="en-US" sz="2800" dirty="0" err="1" smtClean="0"/>
              <a:t>i</a:t>
            </a:r>
            <a:endParaRPr lang="en-US" sz="2800" baseline="-25000" dirty="0"/>
          </a:p>
        </p:txBody>
      </p:sp>
      <p:sp>
        <p:nvSpPr>
          <p:cNvPr id="12" name="Slide Number Placeholder 11"/>
          <p:cNvSpPr>
            <a:spLocks noGrp="1"/>
          </p:cNvSpPr>
          <p:nvPr>
            <p:ph type="sldNum" sz="quarter" idx="12"/>
          </p:nvPr>
        </p:nvSpPr>
        <p:spPr/>
        <p:txBody>
          <a:bodyPr/>
          <a:lstStyle/>
          <a:p>
            <a:fld id="{B6F15528-21DE-4FAA-801E-634DDDAF4B2B}" type="slidenum">
              <a:rPr lang="en-US" smtClean="0"/>
              <a:pPr/>
              <a:t>113</a:t>
            </a:fld>
            <a:endParaRPr lang="en-US"/>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11"/>
          <p:cNvPicPr>
            <a:picLocks noChangeAspect="1" noChangeArrowheads="1"/>
          </p:cNvPicPr>
          <p:nvPr/>
        </p:nvPicPr>
        <p:blipFill>
          <a:blip r:embed="rId2" cstate="print"/>
          <a:srcRect/>
          <a:stretch>
            <a:fillRect/>
          </a:stretch>
        </p:blipFill>
        <p:spPr bwMode="auto">
          <a:xfrm>
            <a:off x="2152650" y="2176463"/>
            <a:ext cx="990600" cy="657225"/>
          </a:xfrm>
          <a:prstGeom prst="rect">
            <a:avLst/>
          </a:prstGeom>
          <a:noFill/>
          <a:ln w="9525">
            <a:noFill/>
            <a:miter lim="800000"/>
            <a:headEnd/>
            <a:tailEnd/>
          </a:ln>
        </p:spPr>
      </p:pic>
      <p:sp>
        <p:nvSpPr>
          <p:cNvPr id="4" name="Title 1"/>
          <p:cNvSpPr txBox="1">
            <a:spLocks/>
          </p:cNvSpPr>
          <p:nvPr/>
        </p:nvSpPr>
        <p:spPr>
          <a:xfrm>
            <a:off x="457200" y="-112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C</a:t>
            </a:r>
            <a:r>
              <a:rPr kumimoji="0" lang="en-US" sz="4000" b="0" i="0" u="none" strike="noStrike" kern="1200" cap="none" spc="0" normalizeH="0" baseline="-25000" noProof="0" dirty="0" smtClean="0">
                <a:ln>
                  <a:noFill/>
                </a:ln>
                <a:solidFill>
                  <a:schemeClr val="tx1"/>
                </a:solidFill>
                <a:effectLst/>
                <a:uLnTx/>
                <a:uFillTx/>
                <a:latin typeface="+mj-lt"/>
                <a:ea typeface="+mj-ea"/>
                <a:cs typeface="+mj-cs"/>
              </a:rPr>
              <a:t>3v</a:t>
            </a:r>
            <a:r>
              <a:rPr kumimoji="0" lang="en-US" sz="4000" b="0" i="0" u="none" strike="noStrike" kern="1200" cap="none" spc="0" normalizeH="0" baseline="0" noProof="0" dirty="0" smtClean="0">
                <a:ln>
                  <a:noFill/>
                </a:ln>
                <a:solidFill>
                  <a:schemeClr val="tx1"/>
                </a:solidFill>
                <a:effectLst/>
                <a:uLnTx/>
                <a:uFillTx/>
                <a:latin typeface="+mj-lt"/>
                <a:ea typeface="+mj-ea"/>
                <a:cs typeface="+mj-cs"/>
              </a:rPr>
              <a:t> Matrix Math</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15" name="TextBox 14"/>
          <p:cNvSpPr txBox="1"/>
          <p:nvPr/>
        </p:nvSpPr>
        <p:spPr>
          <a:xfrm>
            <a:off x="1485900" y="1003300"/>
            <a:ext cx="6121400" cy="523220"/>
          </a:xfrm>
          <a:prstGeom prst="rect">
            <a:avLst/>
          </a:prstGeom>
          <a:noFill/>
        </p:spPr>
        <p:txBody>
          <a:bodyPr wrap="square" rtlCol="0">
            <a:spAutoFit/>
          </a:bodyPr>
          <a:lstStyle/>
          <a:p>
            <a:pPr algn="ctr"/>
            <a:r>
              <a:rPr lang="en-US" sz="2800" dirty="0" smtClean="0"/>
              <a:t>Symmetry Operations: E, </a:t>
            </a:r>
            <a:r>
              <a:rPr lang="en-US" sz="2800" dirty="0" smtClean="0"/>
              <a:t>C</a:t>
            </a:r>
            <a:r>
              <a:rPr lang="en-US" sz="2800" baseline="-25000" dirty="0" smtClean="0"/>
              <a:t>3</a:t>
            </a:r>
            <a:r>
              <a:rPr lang="en-US" sz="2800" dirty="0" smtClean="0"/>
              <a:t>, </a:t>
            </a:r>
            <a:r>
              <a:rPr lang="en-US" sz="2800" dirty="0" smtClean="0"/>
              <a:t>C</a:t>
            </a:r>
            <a:r>
              <a:rPr lang="en-US" sz="2800" baseline="-25000" dirty="0" smtClean="0"/>
              <a:t>3</a:t>
            </a:r>
            <a:r>
              <a:rPr lang="en-US" sz="2800" baseline="30000" dirty="0" smtClean="0"/>
              <a:t>2</a:t>
            </a:r>
            <a:r>
              <a:rPr lang="en-US" sz="2800" dirty="0" smtClean="0"/>
              <a:t>, </a:t>
            </a:r>
            <a:r>
              <a:rPr lang="en-US" sz="2800" dirty="0" err="1" smtClean="0">
                <a:latin typeface="Symbol" pitchFamily="18" charset="2"/>
              </a:rPr>
              <a:t>s</a:t>
            </a:r>
            <a:r>
              <a:rPr lang="en-US" sz="2800" baseline="-25000" dirty="0" err="1" smtClean="0"/>
              <a:t>v’,v”,v</a:t>
            </a:r>
            <a:r>
              <a:rPr lang="en-US" sz="2800" baseline="-25000" dirty="0" smtClean="0"/>
              <a:t>’’’</a:t>
            </a:r>
            <a:endParaRPr lang="en-US" sz="2800" baseline="-25000" dirty="0"/>
          </a:p>
        </p:txBody>
      </p:sp>
      <p:sp>
        <p:nvSpPr>
          <p:cNvPr id="18" name="TextBox 17"/>
          <p:cNvSpPr txBox="1"/>
          <p:nvPr/>
        </p:nvSpPr>
        <p:spPr>
          <a:xfrm>
            <a:off x="47625" y="2152650"/>
            <a:ext cx="460375" cy="523220"/>
          </a:xfrm>
          <a:prstGeom prst="rect">
            <a:avLst/>
          </a:prstGeom>
          <a:noFill/>
        </p:spPr>
        <p:txBody>
          <a:bodyPr wrap="square" rtlCol="0">
            <a:spAutoFit/>
          </a:bodyPr>
          <a:lstStyle/>
          <a:p>
            <a:pPr algn="ctr"/>
            <a:r>
              <a:rPr lang="en-US" sz="2800" dirty="0" smtClean="0"/>
              <a:t>E</a:t>
            </a:r>
            <a:endParaRPr lang="en-US" sz="2800" baseline="-25000" dirty="0"/>
          </a:p>
        </p:txBody>
      </p:sp>
      <p:sp>
        <p:nvSpPr>
          <p:cNvPr id="20" name="TextBox 19"/>
          <p:cNvSpPr txBox="1"/>
          <p:nvPr/>
        </p:nvSpPr>
        <p:spPr>
          <a:xfrm>
            <a:off x="47625" y="3805565"/>
            <a:ext cx="736600" cy="523220"/>
          </a:xfrm>
          <a:prstGeom prst="rect">
            <a:avLst/>
          </a:prstGeom>
          <a:noFill/>
        </p:spPr>
        <p:txBody>
          <a:bodyPr wrap="square" rtlCol="0">
            <a:spAutoFit/>
          </a:bodyPr>
          <a:lstStyle/>
          <a:p>
            <a:pPr algn="ctr"/>
            <a:r>
              <a:rPr lang="en-US" sz="2800" dirty="0" smtClean="0"/>
              <a:t>C</a:t>
            </a:r>
            <a:r>
              <a:rPr lang="en-US" sz="2800" baseline="-25000" dirty="0" smtClean="0"/>
              <a:t>3</a:t>
            </a:r>
            <a:r>
              <a:rPr lang="en-US" sz="2800" baseline="30000" dirty="0" smtClean="0"/>
              <a:t>1</a:t>
            </a:r>
            <a:endParaRPr lang="en-US" sz="2800" baseline="30000" dirty="0"/>
          </a:p>
        </p:txBody>
      </p:sp>
      <p:sp>
        <p:nvSpPr>
          <p:cNvPr id="22" name="TextBox 21"/>
          <p:cNvSpPr txBox="1"/>
          <p:nvPr/>
        </p:nvSpPr>
        <p:spPr>
          <a:xfrm>
            <a:off x="4956175" y="2065665"/>
            <a:ext cx="609600" cy="523220"/>
          </a:xfrm>
          <a:prstGeom prst="rect">
            <a:avLst/>
          </a:prstGeom>
          <a:noFill/>
        </p:spPr>
        <p:txBody>
          <a:bodyPr wrap="square" rtlCol="0">
            <a:spAutoFit/>
          </a:bodyPr>
          <a:lstStyle/>
          <a:p>
            <a:pPr algn="ctr"/>
            <a:r>
              <a:rPr lang="en-US" sz="2800" dirty="0" err="1" smtClean="0">
                <a:latin typeface="Symbol" pitchFamily="18" charset="2"/>
              </a:rPr>
              <a:t>s</a:t>
            </a:r>
            <a:r>
              <a:rPr lang="en-US" sz="2800" baseline="-25000" dirty="0" err="1" smtClean="0"/>
              <a:t>v</a:t>
            </a:r>
            <a:r>
              <a:rPr lang="en-US" sz="2800" baseline="30000" dirty="0" smtClean="0"/>
              <a:t>’</a:t>
            </a:r>
            <a:endParaRPr lang="en-US" sz="2800" baseline="30000" dirty="0"/>
          </a:p>
        </p:txBody>
      </p:sp>
      <p:pic>
        <p:nvPicPr>
          <p:cNvPr id="73730" name="Picture 2"/>
          <p:cNvPicPr>
            <a:picLocks noChangeAspect="1" noChangeArrowheads="1"/>
          </p:cNvPicPr>
          <p:nvPr/>
        </p:nvPicPr>
        <p:blipFill>
          <a:blip r:embed="rId3" cstate="print"/>
          <a:srcRect/>
          <a:stretch>
            <a:fillRect/>
          </a:stretch>
        </p:blipFill>
        <p:spPr bwMode="auto">
          <a:xfrm>
            <a:off x="725488" y="1979613"/>
            <a:ext cx="904875" cy="904875"/>
          </a:xfrm>
          <a:prstGeom prst="rect">
            <a:avLst/>
          </a:prstGeom>
          <a:noFill/>
          <a:ln w="9525">
            <a:noFill/>
            <a:miter lim="800000"/>
            <a:headEnd/>
            <a:tailEnd/>
          </a:ln>
        </p:spPr>
      </p:pic>
      <p:pic>
        <p:nvPicPr>
          <p:cNvPr id="73731" name="Picture 3"/>
          <p:cNvPicPr>
            <a:picLocks noChangeAspect="1" noChangeArrowheads="1"/>
          </p:cNvPicPr>
          <p:nvPr/>
        </p:nvPicPr>
        <p:blipFill>
          <a:blip r:embed="rId4" cstate="print"/>
          <a:srcRect/>
          <a:stretch>
            <a:fillRect/>
          </a:stretch>
        </p:blipFill>
        <p:spPr bwMode="auto">
          <a:xfrm>
            <a:off x="736600" y="3559175"/>
            <a:ext cx="1314450" cy="981075"/>
          </a:xfrm>
          <a:prstGeom prst="rect">
            <a:avLst/>
          </a:prstGeom>
          <a:noFill/>
          <a:ln w="9525">
            <a:noFill/>
            <a:miter lim="800000"/>
            <a:headEnd/>
            <a:tailEnd/>
          </a:ln>
        </p:spPr>
      </p:pic>
      <p:sp>
        <p:nvSpPr>
          <p:cNvPr id="14" name="TextBox 13"/>
          <p:cNvSpPr txBox="1"/>
          <p:nvPr/>
        </p:nvSpPr>
        <p:spPr>
          <a:xfrm>
            <a:off x="60325" y="5354965"/>
            <a:ext cx="736600" cy="523220"/>
          </a:xfrm>
          <a:prstGeom prst="rect">
            <a:avLst/>
          </a:prstGeom>
          <a:noFill/>
        </p:spPr>
        <p:txBody>
          <a:bodyPr wrap="square" rtlCol="0">
            <a:spAutoFit/>
          </a:bodyPr>
          <a:lstStyle/>
          <a:p>
            <a:pPr algn="ctr"/>
            <a:r>
              <a:rPr lang="en-US" sz="2800" dirty="0" smtClean="0"/>
              <a:t>C</a:t>
            </a:r>
            <a:r>
              <a:rPr lang="en-US" sz="2800" baseline="-25000" dirty="0" smtClean="0"/>
              <a:t>3</a:t>
            </a:r>
            <a:r>
              <a:rPr lang="en-US" sz="2800" baseline="30000" dirty="0" smtClean="0"/>
              <a:t>2</a:t>
            </a:r>
            <a:endParaRPr lang="en-US" sz="2800" baseline="30000" dirty="0"/>
          </a:p>
        </p:txBody>
      </p:sp>
      <p:pic>
        <p:nvPicPr>
          <p:cNvPr id="73732" name="Picture 4"/>
          <p:cNvPicPr>
            <a:picLocks noChangeAspect="1" noChangeArrowheads="1"/>
          </p:cNvPicPr>
          <p:nvPr/>
        </p:nvPicPr>
        <p:blipFill>
          <a:blip r:embed="rId5" cstate="print"/>
          <a:srcRect/>
          <a:stretch>
            <a:fillRect/>
          </a:stretch>
        </p:blipFill>
        <p:spPr bwMode="auto">
          <a:xfrm>
            <a:off x="768350" y="5165725"/>
            <a:ext cx="1276350" cy="1009650"/>
          </a:xfrm>
          <a:prstGeom prst="rect">
            <a:avLst/>
          </a:prstGeom>
          <a:noFill/>
          <a:ln w="9525">
            <a:noFill/>
            <a:miter lim="800000"/>
            <a:headEnd/>
            <a:tailEnd/>
          </a:ln>
        </p:spPr>
      </p:pic>
      <p:sp>
        <p:nvSpPr>
          <p:cNvPr id="16" name="TextBox 15"/>
          <p:cNvSpPr txBox="1"/>
          <p:nvPr/>
        </p:nvSpPr>
        <p:spPr>
          <a:xfrm>
            <a:off x="4864099" y="3709055"/>
            <a:ext cx="854075" cy="523220"/>
          </a:xfrm>
          <a:prstGeom prst="rect">
            <a:avLst/>
          </a:prstGeom>
          <a:noFill/>
        </p:spPr>
        <p:txBody>
          <a:bodyPr wrap="square" rtlCol="0">
            <a:spAutoFit/>
          </a:bodyPr>
          <a:lstStyle/>
          <a:p>
            <a:pPr algn="ctr"/>
            <a:r>
              <a:rPr lang="en-US" sz="2800" dirty="0" err="1" smtClean="0">
                <a:latin typeface="Symbol" pitchFamily="18" charset="2"/>
              </a:rPr>
              <a:t>s</a:t>
            </a:r>
            <a:r>
              <a:rPr lang="en-US" sz="2800" baseline="-25000" dirty="0" err="1" smtClean="0"/>
              <a:t>v</a:t>
            </a:r>
            <a:r>
              <a:rPr lang="en-US" sz="2800" baseline="30000" dirty="0" smtClean="0"/>
              <a:t>’’</a:t>
            </a:r>
            <a:endParaRPr lang="en-US" sz="2800" baseline="30000" dirty="0"/>
          </a:p>
        </p:txBody>
      </p:sp>
      <p:sp>
        <p:nvSpPr>
          <p:cNvPr id="17" name="TextBox 16"/>
          <p:cNvSpPr txBox="1"/>
          <p:nvPr/>
        </p:nvSpPr>
        <p:spPr>
          <a:xfrm>
            <a:off x="4889499" y="5283855"/>
            <a:ext cx="854075" cy="523220"/>
          </a:xfrm>
          <a:prstGeom prst="rect">
            <a:avLst/>
          </a:prstGeom>
          <a:noFill/>
        </p:spPr>
        <p:txBody>
          <a:bodyPr wrap="square" rtlCol="0">
            <a:spAutoFit/>
          </a:bodyPr>
          <a:lstStyle/>
          <a:p>
            <a:pPr algn="ctr"/>
            <a:r>
              <a:rPr lang="en-US" sz="2800" dirty="0" err="1" smtClean="0">
                <a:latin typeface="Symbol" pitchFamily="18" charset="2"/>
              </a:rPr>
              <a:t>s</a:t>
            </a:r>
            <a:r>
              <a:rPr lang="en-US" sz="2800" baseline="-25000" dirty="0" err="1" smtClean="0"/>
              <a:t>v</a:t>
            </a:r>
            <a:r>
              <a:rPr lang="en-US" sz="2800" baseline="30000" dirty="0" smtClean="0"/>
              <a:t>’’’</a:t>
            </a:r>
            <a:endParaRPr lang="en-US" sz="2800" baseline="30000" dirty="0"/>
          </a:p>
        </p:txBody>
      </p:sp>
      <p:pic>
        <p:nvPicPr>
          <p:cNvPr id="73733" name="Picture 5"/>
          <p:cNvPicPr>
            <a:picLocks noChangeAspect="1" noChangeArrowheads="1"/>
          </p:cNvPicPr>
          <p:nvPr/>
        </p:nvPicPr>
        <p:blipFill>
          <a:blip r:embed="rId6" cstate="print"/>
          <a:srcRect/>
          <a:stretch>
            <a:fillRect/>
          </a:stretch>
        </p:blipFill>
        <p:spPr bwMode="auto">
          <a:xfrm>
            <a:off x="5665788" y="1992313"/>
            <a:ext cx="866775" cy="828675"/>
          </a:xfrm>
          <a:prstGeom prst="rect">
            <a:avLst/>
          </a:prstGeom>
          <a:noFill/>
          <a:ln w="9525">
            <a:noFill/>
            <a:miter lim="800000"/>
            <a:headEnd/>
            <a:tailEnd/>
          </a:ln>
        </p:spPr>
      </p:pic>
      <p:pic>
        <p:nvPicPr>
          <p:cNvPr id="73735" name="Picture 7"/>
          <p:cNvPicPr>
            <a:picLocks noChangeAspect="1" noChangeArrowheads="1"/>
          </p:cNvPicPr>
          <p:nvPr/>
        </p:nvPicPr>
        <p:blipFill>
          <a:blip r:embed="rId7" cstate="print"/>
          <a:srcRect/>
          <a:stretch>
            <a:fillRect/>
          </a:stretch>
        </p:blipFill>
        <p:spPr bwMode="auto">
          <a:xfrm>
            <a:off x="5683250" y="5176838"/>
            <a:ext cx="1238250" cy="1038225"/>
          </a:xfrm>
          <a:prstGeom prst="rect">
            <a:avLst/>
          </a:prstGeom>
          <a:noFill/>
          <a:ln w="9525">
            <a:noFill/>
            <a:miter lim="800000"/>
            <a:headEnd/>
            <a:tailEnd/>
          </a:ln>
        </p:spPr>
      </p:pic>
      <p:grpSp>
        <p:nvGrpSpPr>
          <p:cNvPr id="34" name="Group 33"/>
          <p:cNvGrpSpPr/>
          <p:nvPr/>
        </p:nvGrpSpPr>
        <p:grpSpPr>
          <a:xfrm rot="21387029">
            <a:off x="6656472" y="2749034"/>
            <a:ext cx="2478003" cy="2181740"/>
            <a:chOff x="6751722" y="1386959"/>
            <a:chExt cx="2478003" cy="2181740"/>
          </a:xfrm>
        </p:grpSpPr>
        <p:pic>
          <p:nvPicPr>
            <p:cNvPr id="73737" name="Picture 9" descr="http://chemwiki.ucdavis.edu/@api/deki/files/9905/Figure_1.2_A_mirror_plane_of_NH3..bmp?size=bestfit&amp;width=201&amp;height=159&amp;revision=1"/>
            <p:cNvPicPr>
              <a:picLocks noChangeAspect="1" noChangeArrowheads="1"/>
            </p:cNvPicPr>
            <p:nvPr/>
          </p:nvPicPr>
          <p:blipFill>
            <a:blip r:embed="rId8" cstate="print"/>
            <a:srcRect/>
            <a:stretch>
              <a:fillRect/>
            </a:stretch>
          </p:blipFill>
          <p:spPr bwMode="auto">
            <a:xfrm>
              <a:off x="6751722" y="1674812"/>
              <a:ext cx="2392278" cy="1893887"/>
            </a:xfrm>
            <a:prstGeom prst="rect">
              <a:avLst/>
            </a:prstGeom>
            <a:noFill/>
          </p:spPr>
        </p:pic>
        <p:sp>
          <p:nvSpPr>
            <p:cNvPr id="23" name="TextBox 22"/>
            <p:cNvSpPr txBox="1"/>
            <p:nvPr/>
          </p:nvSpPr>
          <p:spPr>
            <a:xfrm>
              <a:off x="7966075" y="1684665"/>
              <a:ext cx="609600" cy="400110"/>
            </a:xfrm>
            <a:prstGeom prst="rect">
              <a:avLst/>
            </a:prstGeom>
            <a:noFill/>
          </p:spPr>
          <p:txBody>
            <a:bodyPr wrap="square" rtlCol="0">
              <a:spAutoFit/>
            </a:bodyPr>
            <a:lstStyle/>
            <a:p>
              <a:pPr algn="ctr"/>
              <a:r>
                <a:rPr lang="en-US" sz="2000" dirty="0" err="1" smtClean="0">
                  <a:latin typeface="Symbol" pitchFamily="18" charset="2"/>
                </a:rPr>
                <a:t>s</a:t>
              </a:r>
              <a:r>
                <a:rPr lang="en-US" sz="2000" baseline="-25000" dirty="0" err="1" smtClean="0"/>
                <a:t>v</a:t>
              </a:r>
              <a:r>
                <a:rPr lang="en-US" sz="2000" baseline="30000" dirty="0" smtClean="0"/>
                <a:t>’</a:t>
              </a:r>
              <a:endParaRPr lang="en-US" sz="2000" baseline="30000" dirty="0"/>
            </a:p>
          </p:txBody>
        </p:sp>
        <p:sp>
          <p:nvSpPr>
            <p:cNvPr id="25" name="TextBox 24"/>
            <p:cNvSpPr txBox="1"/>
            <p:nvPr/>
          </p:nvSpPr>
          <p:spPr>
            <a:xfrm>
              <a:off x="7070725" y="1880255"/>
              <a:ext cx="854075" cy="400110"/>
            </a:xfrm>
            <a:prstGeom prst="rect">
              <a:avLst/>
            </a:prstGeom>
            <a:noFill/>
          </p:spPr>
          <p:txBody>
            <a:bodyPr wrap="square" rtlCol="0">
              <a:spAutoFit/>
            </a:bodyPr>
            <a:lstStyle/>
            <a:p>
              <a:pPr algn="ctr"/>
              <a:r>
                <a:rPr lang="en-US" sz="2000" dirty="0" err="1" smtClean="0">
                  <a:latin typeface="Symbol" pitchFamily="18" charset="2"/>
                </a:rPr>
                <a:t>s</a:t>
              </a:r>
              <a:r>
                <a:rPr lang="en-US" sz="2000" baseline="-25000" dirty="0" err="1" smtClean="0"/>
                <a:t>v</a:t>
              </a:r>
              <a:r>
                <a:rPr lang="en-US" sz="2000" baseline="30000" dirty="0" smtClean="0"/>
                <a:t>’’’</a:t>
              </a:r>
              <a:endParaRPr lang="en-US" sz="2000" baseline="30000" dirty="0"/>
            </a:p>
          </p:txBody>
        </p:sp>
        <p:sp>
          <p:nvSpPr>
            <p:cNvPr id="26" name="TextBox 25"/>
            <p:cNvSpPr txBox="1"/>
            <p:nvPr/>
          </p:nvSpPr>
          <p:spPr>
            <a:xfrm>
              <a:off x="8375650" y="2299355"/>
              <a:ext cx="854075" cy="400110"/>
            </a:xfrm>
            <a:prstGeom prst="rect">
              <a:avLst/>
            </a:prstGeom>
            <a:noFill/>
          </p:spPr>
          <p:txBody>
            <a:bodyPr wrap="square" rtlCol="0">
              <a:spAutoFit/>
            </a:bodyPr>
            <a:lstStyle/>
            <a:p>
              <a:pPr algn="ctr"/>
              <a:r>
                <a:rPr lang="en-US" sz="2000" dirty="0" err="1" smtClean="0">
                  <a:latin typeface="Symbol" pitchFamily="18" charset="2"/>
                </a:rPr>
                <a:t>s</a:t>
              </a:r>
              <a:r>
                <a:rPr lang="en-US" sz="2000" baseline="-25000" dirty="0" err="1" smtClean="0"/>
                <a:t>v</a:t>
              </a:r>
              <a:r>
                <a:rPr lang="en-US" sz="2000" baseline="30000" dirty="0" smtClean="0"/>
                <a:t>’’</a:t>
              </a:r>
              <a:endParaRPr lang="en-US" sz="2000" baseline="30000" dirty="0"/>
            </a:p>
          </p:txBody>
        </p:sp>
        <p:cxnSp>
          <p:nvCxnSpPr>
            <p:cNvPr id="28" name="Straight Arrow Connector 27"/>
            <p:cNvCxnSpPr/>
            <p:nvPr/>
          </p:nvCxnSpPr>
          <p:spPr>
            <a:xfrm flipV="1">
              <a:off x="7962900" y="1447800"/>
              <a:ext cx="85725" cy="1219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212971">
              <a:off x="7980947" y="2708872"/>
              <a:ext cx="1044957"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8722611" y="2678215"/>
              <a:ext cx="263214" cy="307777"/>
            </a:xfrm>
            <a:prstGeom prst="rect">
              <a:avLst/>
            </a:prstGeom>
          </p:spPr>
          <p:txBody>
            <a:bodyPr wrap="none">
              <a:spAutoFit/>
            </a:bodyPr>
            <a:lstStyle/>
            <a:p>
              <a:r>
                <a:rPr lang="en-US" sz="1400" dirty="0" smtClean="0"/>
                <a:t>x</a:t>
              </a:r>
              <a:endParaRPr lang="en-US" sz="1400" dirty="0"/>
            </a:p>
          </p:txBody>
        </p:sp>
        <p:sp>
          <p:nvSpPr>
            <p:cNvPr id="33" name="Rectangle 32"/>
            <p:cNvSpPr/>
            <p:nvPr/>
          </p:nvSpPr>
          <p:spPr>
            <a:xfrm>
              <a:off x="7767917" y="1386959"/>
              <a:ext cx="266420" cy="307777"/>
            </a:xfrm>
            <a:prstGeom prst="rect">
              <a:avLst/>
            </a:prstGeom>
          </p:spPr>
          <p:txBody>
            <a:bodyPr wrap="none">
              <a:spAutoFit/>
            </a:bodyPr>
            <a:lstStyle/>
            <a:p>
              <a:r>
                <a:rPr lang="en-US" sz="1400" dirty="0" smtClean="0"/>
                <a:t>y</a:t>
              </a:r>
              <a:endParaRPr lang="en-US" sz="1400" dirty="0"/>
            </a:p>
          </p:txBody>
        </p:sp>
      </p:grpSp>
      <p:pic>
        <p:nvPicPr>
          <p:cNvPr id="73734" name="Picture 6"/>
          <p:cNvPicPr>
            <a:picLocks noChangeAspect="1" noChangeArrowheads="1"/>
          </p:cNvPicPr>
          <p:nvPr/>
        </p:nvPicPr>
        <p:blipFill>
          <a:blip r:embed="rId9" cstate="print"/>
          <a:srcRect/>
          <a:stretch>
            <a:fillRect/>
          </a:stretch>
        </p:blipFill>
        <p:spPr bwMode="auto">
          <a:xfrm>
            <a:off x="5684838" y="3552825"/>
            <a:ext cx="1362075" cy="1009650"/>
          </a:xfrm>
          <a:prstGeom prst="rect">
            <a:avLst/>
          </a:prstGeom>
          <a:noFill/>
          <a:ln w="9525">
            <a:noFill/>
            <a:miter lim="800000"/>
            <a:headEnd/>
            <a:tailEnd/>
          </a:ln>
        </p:spPr>
      </p:pic>
      <p:cxnSp>
        <p:nvCxnSpPr>
          <p:cNvPr id="38" name="Straight Arrow Connector 37"/>
          <p:cNvCxnSpPr/>
          <p:nvPr/>
        </p:nvCxnSpPr>
        <p:spPr>
          <a:xfrm>
            <a:off x="3133725" y="2333625"/>
            <a:ext cx="40005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73739" name="Picture 11"/>
          <p:cNvPicPr>
            <a:picLocks noChangeAspect="1" noChangeArrowheads="1"/>
          </p:cNvPicPr>
          <p:nvPr/>
        </p:nvPicPr>
        <p:blipFill>
          <a:blip r:embed="rId2" cstate="print"/>
          <a:srcRect/>
          <a:stretch>
            <a:fillRect/>
          </a:stretch>
        </p:blipFill>
        <p:spPr bwMode="auto">
          <a:xfrm>
            <a:off x="3571875" y="2176463"/>
            <a:ext cx="990600" cy="657225"/>
          </a:xfrm>
          <a:prstGeom prst="rect">
            <a:avLst/>
          </a:prstGeom>
          <a:noFill/>
          <a:ln w="9525">
            <a:noFill/>
            <a:miter lim="800000"/>
            <a:headEnd/>
            <a:tailEnd/>
          </a:ln>
        </p:spPr>
      </p:pic>
      <p:pic>
        <p:nvPicPr>
          <p:cNvPr id="40" name="Picture 11"/>
          <p:cNvPicPr>
            <a:picLocks noChangeAspect="1" noChangeArrowheads="1"/>
          </p:cNvPicPr>
          <p:nvPr/>
        </p:nvPicPr>
        <p:blipFill>
          <a:blip r:embed="rId2" cstate="print"/>
          <a:srcRect/>
          <a:stretch>
            <a:fillRect/>
          </a:stretch>
        </p:blipFill>
        <p:spPr bwMode="auto">
          <a:xfrm>
            <a:off x="2133600" y="3830637"/>
            <a:ext cx="990600" cy="657225"/>
          </a:xfrm>
          <a:prstGeom prst="rect">
            <a:avLst/>
          </a:prstGeom>
          <a:noFill/>
          <a:ln w="9525">
            <a:noFill/>
            <a:miter lim="800000"/>
            <a:headEnd/>
            <a:tailEnd/>
          </a:ln>
        </p:spPr>
      </p:pic>
      <p:cxnSp>
        <p:nvCxnSpPr>
          <p:cNvPr id="41" name="Straight Arrow Connector 40"/>
          <p:cNvCxnSpPr/>
          <p:nvPr/>
        </p:nvCxnSpPr>
        <p:spPr>
          <a:xfrm>
            <a:off x="3114675" y="3987799"/>
            <a:ext cx="40005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4" name="Picture 11"/>
          <p:cNvPicPr>
            <a:picLocks noChangeAspect="1" noChangeArrowheads="1"/>
          </p:cNvPicPr>
          <p:nvPr/>
        </p:nvPicPr>
        <p:blipFill>
          <a:blip r:embed="rId2" cstate="print"/>
          <a:srcRect/>
          <a:stretch>
            <a:fillRect/>
          </a:stretch>
        </p:blipFill>
        <p:spPr bwMode="auto">
          <a:xfrm>
            <a:off x="2152650" y="5392737"/>
            <a:ext cx="990600" cy="657225"/>
          </a:xfrm>
          <a:prstGeom prst="rect">
            <a:avLst/>
          </a:prstGeom>
          <a:noFill/>
          <a:ln w="9525">
            <a:noFill/>
            <a:miter lim="800000"/>
            <a:headEnd/>
            <a:tailEnd/>
          </a:ln>
        </p:spPr>
      </p:pic>
      <p:cxnSp>
        <p:nvCxnSpPr>
          <p:cNvPr id="45" name="Straight Arrow Connector 44"/>
          <p:cNvCxnSpPr/>
          <p:nvPr/>
        </p:nvCxnSpPr>
        <p:spPr>
          <a:xfrm>
            <a:off x="3133725" y="5549899"/>
            <a:ext cx="40005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73740" name="Picture 12"/>
          <p:cNvPicPr>
            <a:picLocks noChangeAspect="1" noChangeArrowheads="1"/>
          </p:cNvPicPr>
          <p:nvPr/>
        </p:nvPicPr>
        <p:blipFill>
          <a:blip r:embed="rId10" cstate="print"/>
          <a:srcRect/>
          <a:stretch>
            <a:fillRect/>
          </a:stretch>
        </p:blipFill>
        <p:spPr bwMode="auto">
          <a:xfrm>
            <a:off x="3524250" y="3857625"/>
            <a:ext cx="1076325" cy="628650"/>
          </a:xfrm>
          <a:prstGeom prst="rect">
            <a:avLst/>
          </a:prstGeom>
          <a:noFill/>
          <a:ln w="9525">
            <a:noFill/>
            <a:miter lim="800000"/>
            <a:headEnd/>
            <a:tailEnd/>
          </a:ln>
        </p:spPr>
      </p:pic>
      <p:pic>
        <p:nvPicPr>
          <p:cNvPr id="73741" name="Picture 13"/>
          <p:cNvPicPr>
            <a:picLocks noChangeAspect="1" noChangeArrowheads="1"/>
          </p:cNvPicPr>
          <p:nvPr/>
        </p:nvPicPr>
        <p:blipFill>
          <a:blip r:embed="rId11" cstate="print"/>
          <a:srcRect/>
          <a:stretch>
            <a:fillRect/>
          </a:stretch>
        </p:blipFill>
        <p:spPr bwMode="auto">
          <a:xfrm>
            <a:off x="3567113" y="5419725"/>
            <a:ext cx="1038225" cy="723900"/>
          </a:xfrm>
          <a:prstGeom prst="rect">
            <a:avLst/>
          </a:prstGeom>
          <a:noFill/>
          <a:ln w="9525">
            <a:noFill/>
            <a:miter lim="800000"/>
            <a:headEnd/>
            <a:tailEnd/>
          </a:ln>
        </p:spPr>
      </p:pic>
      <p:sp>
        <p:nvSpPr>
          <p:cNvPr id="35" name="Slide Number Placeholder 34"/>
          <p:cNvSpPr>
            <a:spLocks noGrp="1"/>
          </p:cNvSpPr>
          <p:nvPr>
            <p:ph type="sldNum" sz="quarter" idx="12"/>
          </p:nvPr>
        </p:nvSpPr>
        <p:spPr/>
        <p:txBody>
          <a:bodyPr/>
          <a:lstStyle/>
          <a:p>
            <a:fld id="{B6F15528-21DE-4FAA-801E-634DDDAF4B2B}" type="slidenum">
              <a:rPr lang="en-US" smtClean="0"/>
              <a:pPr/>
              <a:t>114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7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37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37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37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37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37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37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14" grpId="0"/>
      <p:bldP spid="16" grpId="0"/>
      <p:bldP spid="17"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675" y="7938"/>
            <a:ext cx="8229600" cy="1143000"/>
          </a:xfrm>
        </p:spPr>
        <p:txBody>
          <a:bodyPr>
            <a:normAutofit/>
          </a:bodyPr>
          <a:lstStyle/>
          <a:p>
            <a:r>
              <a:rPr lang="en-US" sz="4000" dirty="0" smtClean="0"/>
              <a:t>Summary</a:t>
            </a:r>
            <a:endParaRPr lang="en-US" sz="4000" dirty="0"/>
          </a:p>
        </p:txBody>
      </p:sp>
      <p:pic>
        <p:nvPicPr>
          <p:cNvPr id="86018" name="Picture 2"/>
          <p:cNvPicPr>
            <a:picLocks noGrp="1" noChangeAspect="1" noChangeArrowheads="1"/>
          </p:cNvPicPr>
          <p:nvPr>
            <p:ph idx="1"/>
          </p:nvPr>
        </p:nvPicPr>
        <p:blipFill>
          <a:blip r:embed="rId2" cstate="print"/>
          <a:srcRect/>
          <a:stretch>
            <a:fillRect/>
          </a:stretch>
        </p:blipFill>
        <p:spPr bwMode="auto">
          <a:xfrm>
            <a:off x="209550" y="1066799"/>
            <a:ext cx="8705478" cy="5534025"/>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B6F15528-21DE-4FAA-801E-634DDDAF4B2B}" type="slidenum">
              <a:rPr lang="en-US" smtClean="0"/>
              <a:pPr/>
              <a:t>115</a:t>
            </a:fld>
            <a:endParaRPr lang="en-US"/>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http://3.bp.blogspot.com/-9_rNJVdj0CQ/T1FDz_32aiI/AAAAAAAAA6M/DolNIQc2i2A/s1600/Symmetry.png"/>
          <p:cNvPicPr>
            <a:picLocks noChangeAspect="1" noChangeArrowheads="1"/>
          </p:cNvPicPr>
          <p:nvPr/>
        </p:nvPicPr>
        <p:blipFill>
          <a:blip r:embed="rId2" cstate="print"/>
          <a:srcRect/>
          <a:stretch>
            <a:fillRect/>
          </a:stretch>
        </p:blipFill>
        <p:spPr bwMode="auto">
          <a:xfrm>
            <a:off x="5222875" y="1212720"/>
            <a:ext cx="3133725" cy="2330709"/>
          </a:xfrm>
          <a:prstGeom prst="rect">
            <a:avLst/>
          </a:prstGeom>
          <a:noFill/>
        </p:spPr>
      </p:pic>
      <p:sp>
        <p:nvSpPr>
          <p:cNvPr id="3" name="Content Placeholder 2"/>
          <p:cNvSpPr>
            <a:spLocks noGrp="1"/>
          </p:cNvSpPr>
          <p:nvPr>
            <p:ph idx="1"/>
          </p:nvPr>
        </p:nvSpPr>
        <p:spPr>
          <a:xfrm>
            <a:off x="304800" y="1168400"/>
            <a:ext cx="5105400" cy="4525963"/>
          </a:xfrm>
        </p:spPr>
        <p:txBody>
          <a:bodyPr/>
          <a:lstStyle/>
          <a:p>
            <a:r>
              <a:rPr lang="en-US" dirty="0" smtClean="0"/>
              <a:t>VSEPR</a:t>
            </a:r>
          </a:p>
          <a:p>
            <a:r>
              <a:rPr lang="en-US" dirty="0" smtClean="0"/>
              <a:t>Define Symmetry</a:t>
            </a:r>
          </a:p>
          <a:p>
            <a:r>
              <a:rPr lang="en-US" dirty="0" smtClean="0"/>
              <a:t>Symmetry elements</a:t>
            </a:r>
          </a:p>
          <a:p>
            <a:r>
              <a:rPr lang="en-US" dirty="0" smtClean="0"/>
              <a:t>Symmetry operations</a:t>
            </a:r>
          </a:p>
          <a:p>
            <a:r>
              <a:rPr lang="en-US" dirty="0" smtClean="0"/>
              <a:t>Point groups</a:t>
            </a:r>
          </a:p>
          <a:p>
            <a:r>
              <a:rPr lang="en-US" dirty="0" smtClean="0"/>
              <a:t>Assigning point groups</a:t>
            </a:r>
          </a:p>
          <a:p>
            <a:r>
              <a:rPr lang="en-US" dirty="0" smtClean="0"/>
              <a:t>Matrix math</a:t>
            </a:r>
          </a:p>
          <a:p>
            <a:endParaRPr lang="en-US" dirty="0"/>
          </a:p>
        </p:txBody>
      </p:sp>
      <p:pic>
        <p:nvPicPr>
          <p:cNvPr id="120836" name="Picture 4" descr="http://images.fineartamerica.com/images-medium-large/cat-kiss-symmetry-judy-via-wolff.jpg"/>
          <p:cNvPicPr>
            <a:picLocks noChangeAspect="1" noChangeArrowheads="1"/>
          </p:cNvPicPr>
          <p:nvPr/>
        </p:nvPicPr>
        <p:blipFill>
          <a:blip r:embed="rId3" cstate="print"/>
          <a:srcRect/>
          <a:stretch>
            <a:fillRect/>
          </a:stretch>
        </p:blipFill>
        <p:spPr bwMode="auto">
          <a:xfrm>
            <a:off x="5178425" y="3771900"/>
            <a:ext cx="3330932" cy="2501900"/>
          </a:xfrm>
          <a:prstGeom prst="rect">
            <a:avLst/>
          </a:prstGeom>
          <a:noFill/>
        </p:spPr>
      </p:pic>
      <p:sp>
        <p:nvSpPr>
          <p:cNvPr id="7" name="TextBox 6"/>
          <p:cNvSpPr txBox="1"/>
          <p:nvPr/>
        </p:nvSpPr>
        <p:spPr>
          <a:xfrm>
            <a:off x="1054842" y="254000"/>
            <a:ext cx="6984258" cy="707886"/>
          </a:xfrm>
          <a:prstGeom prst="rect">
            <a:avLst/>
          </a:prstGeom>
          <a:noFill/>
        </p:spPr>
        <p:txBody>
          <a:bodyPr wrap="square" rtlCol="0">
            <a:spAutoFit/>
          </a:bodyPr>
          <a:lstStyle/>
          <a:p>
            <a:pPr marL="342900" indent="-342900" algn="ctr"/>
            <a:r>
              <a:rPr lang="en-US" sz="4000" u="sng" dirty="0" smtClean="0"/>
              <a:t>Review</a:t>
            </a:r>
          </a:p>
        </p:txBody>
      </p:sp>
      <p:sp>
        <p:nvSpPr>
          <p:cNvPr id="8" name="Slide Number Placeholder 7"/>
          <p:cNvSpPr>
            <a:spLocks noGrp="1"/>
          </p:cNvSpPr>
          <p:nvPr>
            <p:ph type="sldNum" sz="quarter" idx="12"/>
          </p:nvPr>
        </p:nvSpPr>
        <p:spPr/>
        <p:txBody>
          <a:bodyPr/>
          <a:lstStyle/>
          <a:p>
            <a:fld id="{B6F15528-21DE-4FAA-801E-634DDDAF4B2B}" type="slidenum">
              <a:rPr lang="en-US" smtClean="0"/>
              <a:pPr/>
              <a:t>116</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4"/>
            <a:ext cx="8229600" cy="1143000"/>
          </a:xfrm>
        </p:spPr>
        <p:txBody>
          <a:bodyPr/>
          <a:lstStyle/>
          <a:p>
            <a:r>
              <a:rPr lang="en-US" sz="4000" u="sng" dirty="0" smtClean="0"/>
              <a:t>Proper Rotation</a:t>
            </a:r>
            <a:r>
              <a:rPr lang="en-US" u="sng" dirty="0" smtClean="0"/>
              <a:t> (</a:t>
            </a:r>
            <a:r>
              <a:rPr lang="en-US" u="sng" dirty="0" err="1" smtClean="0"/>
              <a:t>C</a:t>
            </a:r>
            <a:r>
              <a:rPr lang="en-US" u="sng" baseline="-25000" dirty="0" err="1" smtClean="0"/>
              <a:t>n</a:t>
            </a:r>
            <a:r>
              <a:rPr lang="en-US" u="sng" dirty="0" smtClean="0"/>
              <a:t>)</a:t>
            </a:r>
            <a:endParaRPr lang="en-US" u="sng" dirty="0"/>
          </a:p>
        </p:txBody>
      </p:sp>
      <p:sp>
        <p:nvSpPr>
          <p:cNvPr id="8" name="Rectangle 7"/>
          <p:cNvSpPr/>
          <p:nvPr/>
        </p:nvSpPr>
        <p:spPr>
          <a:xfrm>
            <a:off x="321050" y="1077332"/>
            <a:ext cx="7533344" cy="1938992"/>
          </a:xfrm>
          <a:prstGeom prst="rect">
            <a:avLst/>
          </a:prstGeom>
        </p:spPr>
        <p:txBody>
          <a:bodyPr wrap="none">
            <a:spAutoFit/>
          </a:bodyPr>
          <a:lstStyle/>
          <a:p>
            <a:pPr>
              <a:buFont typeface="Arial" pitchFamily="34" charset="0"/>
              <a:buChar char="•"/>
            </a:pPr>
            <a:r>
              <a:rPr lang="en-US" sz="2400" dirty="0" smtClean="0"/>
              <a:t> Rotation about an axis by 360°/n</a:t>
            </a:r>
          </a:p>
          <a:p>
            <a:pPr>
              <a:buFont typeface="Arial" pitchFamily="34" charset="0"/>
              <a:buChar char="•"/>
            </a:pPr>
            <a:endParaRPr lang="en-US" sz="2400" dirty="0" smtClean="0"/>
          </a:p>
          <a:p>
            <a:pPr>
              <a:buFont typeface="Arial" pitchFamily="34" charset="0"/>
              <a:buChar char="•"/>
            </a:pPr>
            <a:r>
              <a:rPr lang="en-US" sz="2400" dirty="0" smtClean="0"/>
              <a:t> C</a:t>
            </a:r>
            <a:r>
              <a:rPr lang="en-US" sz="2400" baseline="-25000" dirty="0" smtClean="0"/>
              <a:t>2</a:t>
            </a:r>
            <a:r>
              <a:rPr lang="en-US" sz="2400" dirty="0" smtClean="0"/>
              <a:t> rotates 180°, C6 rotates 60°.</a:t>
            </a:r>
          </a:p>
          <a:p>
            <a:pPr>
              <a:buFont typeface="Arial" pitchFamily="34" charset="0"/>
              <a:buChar char="•"/>
            </a:pPr>
            <a:endParaRPr lang="en-US" sz="2400" dirty="0" smtClean="0"/>
          </a:p>
          <a:p>
            <a:pPr>
              <a:buFont typeface="Arial" pitchFamily="34" charset="0"/>
              <a:buChar char="•"/>
            </a:pPr>
            <a:r>
              <a:rPr lang="en-US" sz="2400" dirty="0" smtClean="0"/>
              <a:t> Each rotation brings is indistinguishable from the original.</a:t>
            </a:r>
          </a:p>
        </p:txBody>
      </p:sp>
      <p:pic>
        <p:nvPicPr>
          <p:cNvPr id="108546" name="Picture 2" descr="http://www.l4labs.soton.ac.uk/tutorials/gt/images/ferrocene%20xy.gif"/>
          <p:cNvPicPr>
            <a:picLocks noChangeAspect="1" noChangeArrowheads="1"/>
          </p:cNvPicPr>
          <p:nvPr/>
        </p:nvPicPr>
        <p:blipFill>
          <a:blip r:embed="rId2" cstate="print"/>
          <a:srcRect/>
          <a:stretch>
            <a:fillRect/>
          </a:stretch>
        </p:blipFill>
        <p:spPr bwMode="auto">
          <a:xfrm>
            <a:off x="1731811" y="3460402"/>
            <a:ext cx="2639774" cy="2639774"/>
          </a:xfrm>
          <a:prstGeom prst="rect">
            <a:avLst/>
          </a:prstGeom>
          <a:noFill/>
        </p:spPr>
      </p:pic>
      <p:sp>
        <p:nvSpPr>
          <p:cNvPr id="11" name="TextBox 10"/>
          <p:cNvSpPr txBox="1"/>
          <p:nvPr/>
        </p:nvSpPr>
        <p:spPr>
          <a:xfrm>
            <a:off x="1818364" y="3435350"/>
            <a:ext cx="461374" cy="461665"/>
          </a:xfrm>
          <a:prstGeom prst="rect">
            <a:avLst/>
          </a:prstGeom>
          <a:noFill/>
        </p:spPr>
        <p:txBody>
          <a:bodyPr wrap="square" rtlCol="0">
            <a:spAutoFit/>
          </a:bodyPr>
          <a:lstStyle/>
          <a:p>
            <a:pPr algn="ctr"/>
            <a:r>
              <a:rPr lang="en-US" sz="2400" dirty="0" smtClean="0"/>
              <a:t>C</a:t>
            </a:r>
            <a:r>
              <a:rPr lang="en-US" sz="2400" baseline="-25000" dirty="0" smtClean="0"/>
              <a:t>5</a:t>
            </a:r>
            <a:endParaRPr lang="en-US" sz="2400" dirty="0"/>
          </a:p>
        </p:txBody>
      </p:sp>
      <p:pic>
        <p:nvPicPr>
          <p:cNvPr id="108549" name="Picture 5"/>
          <p:cNvPicPr>
            <a:picLocks noChangeAspect="1" noChangeArrowheads="1"/>
          </p:cNvPicPr>
          <p:nvPr/>
        </p:nvPicPr>
        <p:blipFill>
          <a:blip r:embed="rId3" cstate="print"/>
          <a:srcRect/>
          <a:stretch>
            <a:fillRect/>
          </a:stretch>
        </p:blipFill>
        <p:spPr bwMode="auto">
          <a:xfrm>
            <a:off x="4904007" y="3804076"/>
            <a:ext cx="2298460" cy="1946328"/>
          </a:xfrm>
          <a:prstGeom prst="rect">
            <a:avLst/>
          </a:prstGeom>
          <a:noFill/>
          <a:ln w="9525">
            <a:noFill/>
            <a:miter lim="800000"/>
            <a:headEnd/>
            <a:tailEnd/>
          </a:ln>
        </p:spPr>
      </p:pic>
      <p:sp>
        <p:nvSpPr>
          <p:cNvPr id="16" name="TextBox 15"/>
          <p:cNvSpPr txBox="1"/>
          <p:nvPr/>
        </p:nvSpPr>
        <p:spPr>
          <a:xfrm>
            <a:off x="5014589" y="3435350"/>
            <a:ext cx="461374" cy="461665"/>
          </a:xfrm>
          <a:prstGeom prst="rect">
            <a:avLst/>
          </a:prstGeom>
          <a:noFill/>
        </p:spPr>
        <p:txBody>
          <a:bodyPr wrap="square" rtlCol="0">
            <a:spAutoFit/>
          </a:bodyPr>
          <a:lstStyle/>
          <a:p>
            <a:pPr algn="ctr"/>
            <a:r>
              <a:rPr lang="en-US" sz="2400" dirty="0" smtClean="0"/>
              <a:t>C</a:t>
            </a:r>
            <a:r>
              <a:rPr lang="en-US" sz="2400" baseline="-25000" dirty="0" smtClean="0"/>
              <a:t>2</a:t>
            </a:r>
            <a:endParaRPr lang="en-US" sz="2400" dirty="0"/>
          </a:p>
        </p:txBody>
      </p:sp>
      <p:sp>
        <p:nvSpPr>
          <p:cNvPr id="17" name="TextBox 16"/>
          <p:cNvSpPr txBox="1"/>
          <p:nvPr/>
        </p:nvSpPr>
        <p:spPr>
          <a:xfrm>
            <a:off x="2004166" y="6338170"/>
            <a:ext cx="5348613" cy="461665"/>
          </a:xfrm>
          <a:prstGeom prst="rect">
            <a:avLst/>
          </a:prstGeom>
          <a:noFill/>
        </p:spPr>
        <p:txBody>
          <a:bodyPr wrap="square" rtlCol="0">
            <a:spAutoFit/>
          </a:bodyPr>
          <a:lstStyle/>
          <a:p>
            <a:pPr algn="ctr"/>
            <a:r>
              <a:rPr lang="en-US" sz="2400" dirty="0" err="1" smtClean="0"/>
              <a:t>C</a:t>
            </a:r>
            <a:r>
              <a:rPr lang="en-US" sz="2400" baseline="-25000" dirty="0" err="1" smtClean="0"/>
              <a:t>n</a:t>
            </a:r>
            <a:r>
              <a:rPr lang="en-US" sz="2400" baseline="30000" dirty="0" err="1" smtClean="0"/>
              <a:t>m</a:t>
            </a:r>
            <a:r>
              <a:rPr lang="en-US" sz="2400" dirty="0" smtClean="0"/>
              <a:t> : apply a </a:t>
            </a:r>
            <a:r>
              <a:rPr lang="en-US" sz="2400" dirty="0" err="1" smtClean="0"/>
              <a:t>C</a:t>
            </a:r>
            <a:r>
              <a:rPr lang="en-US" sz="2400" baseline="-25000" dirty="0" err="1" smtClean="0"/>
              <a:t>n</a:t>
            </a:r>
            <a:r>
              <a:rPr lang="en-US" sz="2400" dirty="0" smtClean="0"/>
              <a:t> rotation m times</a:t>
            </a:r>
            <a:endParaRPr lang="en-US" sz="2400" dirty="0"/>
          </a:p>
        </p:txBody>
      </p:sp>
      <p:sp>
        <p:nvSpPr>
          <p:cNvPr id="18" name="Slide Number Placeholder 17"/>
          <p:cNvSpPr>
            <a:spLocks noGrp="1"/>
          </p:cNvSpPr>
          <p:nvPr>
            <p:ph type="sldNum" sz="quarter" idx="12"/>
          </p:nvPr>
        </p:nvSpPr>
        <p:spPr/>
        <p:txBody>
          <a:bodyPr/>
          <a:lstStyle/>
          <a:p>
            <a:fld id="{B6F15528-21DE-4FAA-801E-634DDDAF4B2B}" type="slidenum">
              <a:rPr lang="en-US" smtClean="0"/>
              <a:pPr/>
              <a:t>12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5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85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4"/>
            <a:ext cx="8229600" cy="1143000"/>
          </a:xfrm>
        </p:spPr>
        <p:txBody>
          <a:bodyPr/>
          <a:lstStyle/>
          <a:p>
            <a:r>
              <a:rPr lang="en-US" sz="4000" u="sng" dirty="0" smtClean="0"/>
              <a:t>Rotations</a:t>
            </a:r>
            <a:r>
              <a:rPr lang="en-US" u="sng" dirty="0" smtClean="0"/>
              <a:t> (</a:t>
            </a:r>
            <a:r>
              <a:rPr lang="en-US" u="sng" dirty="0" err="1" smtClean="0"/>
              <a:t>C</a:t>
            </a:r>
            <a:r>
              <a:rPr lang="en-US" u="sng" baseline="-25000" dirty="0" err="1" smtClean="0"/>
              <a:t>n</a:t>
            </a:r>
            <a:r>
              <a:rPr lang="en-US" u="sng" dirty="0" smtClean="0"/>
              <a:t>)</a:t>
            </a:r>
            <a:endParaRPr lang="en-US" u="sng" dirty="0"/>
          </a:p>
        </p:txBody>
      </p:sp>
      <p:pic>
        <p:nvPicPr>
          <p:cNvPr id="18434" name="Picture 2"/>
          <p:cNvPicPr>
            <a:picLocks noChangeAspect="1" noChangeArrowheads="1"/>
          </p:cNvPicPr>
          <p:nvPr/>
        </p:nvPicPr>
        <p:blipFill>
          <a:blip r:embed="rId2" cstate="print"/>
          <a:srcRect/>
          <a:stretch>
            <a:fillRect/>
          </a:stretch>
        </p:blipFill>
        <p:spPr bwMode="auto">
          <a:xfrm>
            <a:off x="3949743" y="2415845"/>
            <a:ext cx="4992194" cy="2331519"/>
          </a:xfrm>
          <a:prstGeom prst="rect">
            <a:avLst/>
          </a:prstGeom>
          <a:noFill/>
          <a:ln w="9525">
            <a:noFill/>
            <a:miter lim="800000"/>
            <a:headEnd/>
            <a:tailEnd/>
          </a:ln>
        </p:spPr>
      </p:pic>
      <p:pic>
        <p:nvPicPr>
          <p:cNvPr id="215041" name="Picture 1"/>
          <p:cNvPicPr>
            <a:picLocks noChangeAspect="1" noChangeArrowheads="1"/>
          </p:cNvPicPr>
          <p:nvPr/>
        </p:nvPicPr>
        <p:blipFill>
          <a:blip r:embed="rId3" cstate="print"/>
          <a:srcRect/>
          <a:stretch>
            <a:fillRect/>
          </a:stretch>
        </p:blipFill>
        <p:spPr bwMode="auto">
          <a:xfrm>
            <a:off x="266352" y="1841978"/>
            <a:ext cx="3151013" cy="3171255"/>
          </a:xfrm>
          <a:prstGeom prst="rect">
            <a:avLst/>
          </a:prstGeom>
          <a:noFill/>
          <a:ln w="9525">
            <a:noFill/>
            <a:miter lim="800000"/>
            <a:headEnd/>
            <a:tailEnd/>
          </a:ln>
        </p:spPr>
      </p:pic>
      <p:sp>
        <p:nvSpPr>
          <p:cNvPr id="8" name="TextBox 7"/>
          <p:cNvSpPr txBox="1"/>
          <p:nvPr/>
        </p:nvSpPr>
        <p:spPr>
          <a:xfrm>
            <a:off x="1991640" y="1052186"/>
            <a:ext cx="5348613" cy="461665"/>
          </a:xfrm>
          <a:prstGeom prst="rect">
            <a:avLst/>
          </a:prstGeom>
          <a:noFill/>
        </p:spPr>
        <p:txBody>
          <a:bodyPr wrap="square" rtlCol="0">
            <a:spAutoFit/>
          </a:bodyPr>
          <a:lstStyle/>
          <a:p>
            <a:pPr algn="ctr"/>
            <a:r>
              <a:rPr lang="en-US" sz="2400" dirty="0" err="1" smtClean="0"/>
              <a:t>C</a:t>
            </a:r>
            <a:r>
              <a:rPr lang="en-US" sz="2400" baseline="-25000" dirty="0" err="1" smtClean="0"/>
              <a:t>n</a:t>
            </a:r>
            <a:r>
              <a:rPr lang="en-US" sz="2400" baseline="30000" dirty="0" err="1" smtClean="0"/>
              <a:t>m</a:t>
            </a:r>
            <a:r>
              <a:rPr lang="en-US" sz="2400" dirty="0" smtClean="0"/>
              <a:t> : apply a </a:t>
            </a:r>
            <a:r>
              <a:rPr lang="en-US" sz="2400" dirty="0" err="1" smtClean="0"/>
              <a:t>C</a:t>
            </a:r>
            <a:r>
              <a:rPr lang="en-US" sz="2400" baseline="-25000" dirty="0" err="1" smtClean="0"/>
              <a:t>n</a:t>
            </a:r>
            <a:r>
              <a:rPr lang="en-US" sz="2400" dirty="0" smtClean="0"/>
              <a:t> rotation m times</a:t>
            </a:r>
            <a:endParaRPr lang="en-US" sz="2400"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13</a:t>
            </a:fld>
            <a:endParaRPr lang="en-US" dirty="0"/>
          </a:p>
        </p:txBody>
      </p:sp>
      <p:sp>
        <p:nvSpPr>
          <p:cNvPr id="7" name="Rectangle 6"/>
          <p:cNvSpPr/>
          <p:nvPr/>
        </p:nvSpPr>
        <p:spPr>
          <a:xfrm>
            <a:off x="5740216" y="2082284"/>
            <a:ext cx="1354858" cy="369332"/>
          </a:xfrm>
          <a:prstGeom prst="rect">
            <a:avLst/>
          </a:prstGeom>
        </p:spPr>
        <p:txBody>
          <a:bodyPr wrap="none">
            <a:spAutoFit/>
          </a:bodyPr>
          <a:lstStyle/>
          <a:p>
            <a:r>
              <a:rPr lang="en-US" dirty="0" smtClean="0"/>
              <a:t>360</a:t>
            </a:r>
            <a:r>
              <a:rPr lang="en-US" dirty="0" smtClean="0"/>
              <a:t>°/6 = 60°</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8" name="Picture 4"/>
          <p:cNvPicPr>
            <a:picLocks noChangeAspect="1" noChangeArrowheads="1"/>
          </p:cNvPicPr>
          <p:nvPr/>
        </p:nvPicPr>
        <p:blipFill>
          <a:blip r:embed="rId2" cstate="print"/>
          <a:srcRect/>
          <a:stretch>
            <a:fillRect/>
          </a:stretch>
        </p:blipFill>
        <p:spPr bwMode="auto">
          <a:xfrm>
            <a:off x="5292965" y="2726238"/>
            <a:ext cx="2854169" cy="1783132"/>
          </a:xfrm>
          <a:prstGeom prst="rect">
            <a:avLst/>
          </a:prstGeom>
          <a:noFill/>
          <a:ln w="9525">
            <a:noFill/>
            <a:miter lim="800000"/>
            <a:headEnd/>
            <a:tailEnd/>
          </a:ln>
        </p:spPr>
      </p:pic>
      <p:pic>
        <p:nvPicPr>
          <p:cNvPr id="216066" name="Picture 2"/>
          <p:cNvPicPr>
            <a:picLocks noChangeAspect="1" noChangeArrowheads="1"/>
          </p:cNvPicPr>
          <p:nvPr/>
        </p:nvPicPr>
        <p:blipFill>
          <a:blip r:embed="rId3" cstate="print"/>
          <a:srcRect/>
          <a:stretch>
            <a:fillRect/>
          </a:stretch>
        </p:blipFill>
        <p:spPr bwMode="auto">
          <a:xfrm>
            <a:off x="963786" y="3172803"/>
            <a:ext cx="2794022" cy="1626709"/>
          </a:xfrm>
          <a:prstGeom prst="rect">
            <a:avLst/>
          </a:prstGeom>
          <a:noFill/>
          <a:ln w="9525">
            <a:noFill/>
            <a:miter lim="800000"/>
            <a:headEnd/>
            <a:tailEnd/>
          </a:ln>
        </p:spPr>
      </p:pic>
      <p:pic>
        <p:nvPicPr>
          <p:cNvPr id="4" name="Picture 4" descr="http://www.l4labs.soton.ac.uk/tutorials/gt/images/bh3%20all.gif"/>
          <p:cNvPicPr>
            <a:picLocks noChangeAspect="1" noChangeArrowheads="1"/>
          </p:cNvPicPr>
          <p:nvPr/>
        </p:nvPicPr>
        <p:blipFill>
          <a:blip r:embed="rId4" cstate="print"/>
          <a:srcRect/>
          <a:stretch>
            <a:fillRect/>
          </a:stretch>
        </p:blipFill>
        <p:spPr bwMode="auto">
          <a:xfrm>
            <a:off x="331462" y="2019582"/>
            <a:ext cx="4015591" cy="4015591"/>
          </a:xfrm>
          <a:prstGeom prst="rect">
            <a:avLst/>
          </a:prstGeom>
          <a:noFill/>
        </p:spPr>
      </p:pic>
      <p:sp>
        <p:nvSpPr>
          <p:cNvPr id="7" name="Title 1"/>
          <p:cNvSpPr txBox="1">
            <a:spLocks/>
          </p:cNvSpPr>
          <p:nvPr/>
        </p:nvSpPr>
        <p:spPr>
          <a:xfrm>
            <a:off x="457200" y="-934"/>
            <a:ext cx="8229600" cy="1143000"/>
          </a:xfrm>
          <a:prstGeom prst="rect">
            <a:avLst/>
          </a:prstGeom>
        </p:spPr>
        <p:txBody>
          <a:bodyPr vert="horz" lIns="91440" tIns="45720" rIns="91440" bIns="45720" rtlCol="0" anchor="ctr">
            <a:normAutofit/>
          </a:bodyPr>
          <a:lstStyle/>
          <a:p>
            <a:pPr lvl="0" algn="ctr">
              <a:spcBef>
                <a:spcPct val="0"/>
              </a:spcBef>
            </a:pPr>
            <a:r>
              <a:rPr lang="en-US" sz="4000" u="sng" dirty="0" smtClean="0">
                <a:latin typeface="+mj-lt"/>
                <a:ea typeface="+mj-ea"/>
                <a:cs typeface="+mj-cs"/>
              </a:rPr>
              <a:t>More than 1 </a:t>
            </a:r>
            <a:r>
              <a:rPr lang="en-US" sz="4000" u="sng" dirty="0" err="1" smtClean="0">
                <a:latin typeface="+mj-lt"/>
                <a:ea typeface="+mj-ea"/>
                <a:cs typeface="+mj-cs"/>
              </a:rPr>
              <a:t>C</a:t>
            </a:r>
            <a:r>
              <a:rPr lang="en-US" sz="4000" u="sng" baseline="-25000" dirty="0" err="1" smtClean="0">
                <a:latin typeface="+mj-lt"/>
                <a:ea typeface="+mj-ea"/>
                <a:cs typeface="+mj-cs"/>
              </a:rPr>
              <a:t>n</a:t>
            </a:r>
            <a:endParaRPr lang="en-US" sz="4000" u="sng" baseline="-25000" dirty="0" smtClean="0">
              <a:latin typeface="+mj-lt"/>
              <a:ea typeface="+mj-ea"/>
              <a:cs typeface="+mj-cs"/>
            </a:endParaRPr>
          </a:p>
        </p:txBody>
      </p:sp>
      <p:sp>
        <p:nvSpPr>
          <p:cNvPr id="8" name="TextBox 7"/>
          <p:cNvSpPr txBox="1"/>
          <p:nvPr/>
        </p:nvSpPr>
        <p:spPr>
          <a:xfrm>
            <a:off x="1521914" y="1462354"/>
            <a:ext cx="1534435" cy="646331"/>
          </a:xfrm>
          <a:prstGeom prst="rect">
            <a:avLst/>
          </a:prstGeom>
          <a:noFill/>
        </p:spPr>
        <p:txBody>
          <a:bodyPr wrap="square" rtlCol="0">
            <a:spAutoFit/>
          </a:bodyPr>
          <a:lstStyle/>
          <a:p>
            <a:pPr algn="ctr"/>
            <a:r>
              <a:rPr lang="en-US" sz="3600" dirty="0" smtClean="0"/>
              <a:t>BH</a:t>
            </a:r>
            <a:r>
              <a:rPr lang="en-US" sz="3600" baseline="-25000" dirty="0" smtClean="0"/>
              <a:t>3</a:t>
            </a:r>
            <a:endParaRPr lang="en-US" sz="3600" baseline="-25000" dirty="0"/>
          </a:p>
        </p:txBody>
      </p:sp>
      <p:sp>
        <p:nvSpPr>
          <p:cNvPr id="10" name="TextBox 9"/>
          <p:cNvSpPr txBox="1"/>
          <p:nvPr/>
        </p:nvSpPr>
        <p:spPr>
          <a:xfrm>
            <a:off x="1418616" y="6333705"/>
            <a:ext cx="6288066" cy="461665"/>
          </a:xfrm>
          <a:prstGeom prst="rect">
            <a:avLst/>
          </a:prstGeom>
          <a:noFill/>
        </p:spPr>
        <p:txBody>
          <a:bodyPr wrap="square" rtlCol="0">
            <a:spAutoFit/>
          </a:bodyPr>
          <a:lstStyle/>
          <a:p>
            <a:pPr algn="ctr"/>
            <a:r>
              <a:rPr lang="en-US" sz="2400" dirty="0" smtClean="0"/>
              <a:t>Highest n = principle axis (z-direction)</a:t>
            </a:r>
            <a:endParaRPr lang="en-US" sz="2400" dirty="0"/>
          </a:p>
        </p:txBody>
      </p:sp>
      <p:sp>
        <p:nvSpPr>
          <p:cNvPr id="13" name="TextBox 12"/>
          <p:cNvSpPr txBox="1"/>
          <p:nvPr/>
        </p:nvSpPr>
        <p:spPr>
          <a:xfrm>
            <a:off x="5920638" y="1469622"/>
            <a:ext cx="2233806" cy="646331"/>
          </a:xfrm>
          <a:prstGeom prst="rect">
            <a:avLst/>
          </a:prstGeom>
          <a:noFill/>
        </p:spPr>
        <p:txBody>
          <a:bodyPr wrap="square" rtlCol="0">
            <a:spAutoFit/>
          </a:bodyPr>
          <a:lstStyle/>
          <a:p>
            <a:pPr algn="ctr"/>
            <a:r>
              <a:rPr lang="en-US" sz="3600" dirty="0" smtClean="0"/>
              <a:t>benzene</a:t>
            </a:r>
            <a:endParaRPr lang="en-US" sz="3600" baseline="-25000" dirty="0"/>
          </a:p>
        </p:txBody>
      </p:sp>
      <p:pic>
        <p:nvPicPr>
          <p:cNvPr id="216067" name="Picture 3"/>
          <p:cNvPicPr>
            <a:picLocks noChangeAspect="1" noChangeArrowheads="1"/>
          </p:cNvPicPr>
          <p:nvPr/>
        </p:nvPicPr>
        <p:blipFill>
          <a:blip r:embed="rId5" cstate="print"/>
          <a:srcRect/>
          <a:stretch>
            <a:fillRect/>
          </a:stretch>
        </p:blipFill>
        <p:spPr bwMode="auto">
          <a:xfrm>
            <a:off x="5233206" y="1943100"/>
            <a:ext cx="3209336" cy="3385997"/>
          </a:xfrm>
          <a:prstGeom prst="rect">
            <a:avLst/>
          </a:prstGeom>
          <a:noFill/>
          <a:ln w="9525">
            <a:noFill/>
            <a:miter lim="800000"/>
            <a:headEnd/>
            <a:tailEnd/>
          </a:ln>
        </p:spPr>
      </p:pic>
      <p:sp>
        <p:nvSpPr>
          <p:cNvPr id="12" name="TextBox 11"/>
          <p:cNvSpPr txBox="1"/>
          <p:nvPr/>
        </p:nvSpPr>
        <p:spPr>
          <a:xfrm>
            <a:off x="6356962" y="5071936"/>
            <a:ext cx="2285998" cy="830997"/>
          </a:xfrm>
          <a:prstGeom prst="rect">
            <a:avLst/>
          </a:prstGeom>
          <a:noFill/>
        </p:spPr>
        <p:txBody>
          <a:bodyPr wrap="square" rtlCol="0">
            <a:spAutoFit/>
          </a:bodyPr>
          <a:lstStyle/>
          <a:p>
            <a:pPr algn="ctr"/>
            <a:r>
              <a:rPr lang="en-US" sz="2400" dirty="0" smtClean="0"/>
              <a:t>C</a:t>
            </a:r>
            <a:r>
              <a:rPr lang="en-US" sz="2400" baseline="-25000" dirty="0" smtClean="0"/>
              <a:t>6 </a:t>
            </a:r>
            <a:r>
              <a:rPr lang="en-US" sz="2400" dirty="0" smtClean="0"/>
              <a:t>, C</a:t>
            </a:r>
            <a:r>
              <a:rPr lang="en-US" sz="2400" baseline="-25000" dirty="0" smtClean="0"/>
              <a:t>3 </a:t>
            </a:r>
            <a:r>
              <a:rPr lang="en-US" sz="2400" dirty="0" smtClean="0"/>
              <a:t>, C</a:t>
            </a:r>
            <a:r>
              <a:rPr lang="en-US" sz="2400" baseline="-25000" dirty="0" smtClean="0"/>
              <a:t>2</a:t>
            </a:r>
          </a:p>
          <a:p>
            <a:pPr algn="ctr"/>
            <a:r>
              <a:rPr lang="en-US" sz="2400" dirty="0" smtClean="0"/>
              <a:t>6 x ⊥C</a:t>
            </a:r>
            <a:r>
              <a:rPr lang="en-US" sz="2400" baseline="-25000" dirty="0" smtClean="0"/>
              <a:t>2</a:t>
            </a:r>
            <a:endParaRPr lang="en-US" sz="2400" dirty="0"/>
          </a:p>
        </p:txBody>
      </p:sp>
      <p:sp>
        <p:nvSpPr>
          <p:cNvPr id="16" name="Slide Number Placeholder 15"/>
          <p:cNvSpPr>
            <a:spLocks noGrp="1"/>
          </p:cNvSpPr>
          <p:nvPr>
            <p:ph type="sldNum" sz="quarter" idx="12"/>
          </p:nvPr>
        </p:nvSpPr>
        <p:spPr/>
        <p:txBody>
          <a:bodyPr/>
          <a:lstStyle/>
          <a:p>
            <a:fld id="{B6F15528-21DE-4FAA-801E-634DDDAF4B2B}" type="slidenum">
              <a:rPr lang="en-US" smtClean="0"/>
              <a:pPr/>
              <a:t>14</a:t>
            </a:fld>
            <a:endParaRPr lang="en-US"/>
          </a:p>
        </p:txBody>
      </p:sp>
      <p:sp>
        <p:nvSpPr>
          <p:cNvPr id="6" name="TextBox 5"/>
          <p:cNvSpPr txBox="1"/>
          <p:nvPr/>
        </p:nvSpPr>
        <p:spPr>
          <a:xfrm>
            <a:off x="180975" y="4987127"/>
            <a:ext cx="1657350" cy="830997"/>
          </a:xfrm>
          <a:prstGeom prst="rect">
            <a:avLst/>
          </a:prstGeom>
          <a:noFill/>
        </p:spPr>
        <p:txBody>
          <a:bodyPr wrap="square" rtlCol="0">
            <a:spAutoFit/>
          </a:bodyPr>
          <a:lstStyle/>
          <a:p>
            <a:pPr algn="ctr"/>
            <a:r>
              <a:rPr lang="en-US" sz="2400" dirty="0" smtClean="0"/>
              <a:t>C</a:t>
            </a:r>
            <a:r>
              <a:rPr lang="en-US" sz="2400" baseline="-25000" dirty="0" smtClean="0"/>
              <a:t>3 </a:t>
            </a:r>
            <a:r>
              <a:rPr lang="en-US" sz="2400" dirty="0" smtClean="0"/>
              <a:t> </a:t>
            </a:r>
          </a:p>
          <a:p>
            <a:pPr algn="ctr"/>
            <a:r>
              <a:rPr lang="en-US" sz="2400" dirty="0" smtClean="0"/>
              <a:t>3 x ⊥C</a:t>
            </a:r>
            <a:r>
              <a:rPr lang="en-US" sz="2400" baseline="-25000" dirty="0" smtClean="0"/>
              <a:t>2</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606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606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2"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3" name="Picture 3"/>
          <p:cNvPicPr>
            <a:picLocks noChangeAspect="1" noChangeArrowheads="1"/>
          </p:cNvPicPr>
          <p:nvPr/>
        </p:nvPicPr>
        <p:blipFill>
          <a:blip r:embed="rId2" cstate="print"/>
          <a:srcRect/>
          <a:stretch>
            <a:fillRect/>
          </a:stretch>
        </p:blipFill>
        <p:spPr bwMode="auto">
          <a:xfrm>
            <a:off x="3153601" y="2950380"/>
            <a:ext cx="2811824" cy="2639990"/>
          </a:xfrm>
          <a:prstGeom prst="rect">
            <a:avLst/>
          </a:prstGeom>
          <a:noFill/>
          <a:ln w="9525">
            <a:noFill/>
            <a:miter lim="800000"/>
            <a:headEnd/>
            <a:tailEnd/>
          </a:ln>
        </p:spPr>
      </p:pic>
      <p:sp>
        <p:nvSpPr>
          <p:cNvPr id="9" name="Title 1"/>
          <p:cNvSpPr txBox="1">
            <a:spLocks/>
          </p:cNvSpPr>
          <p:nvPr/>
        </p:nvSpPr>
        <p:spPr>
          <a:xfrm>
            <a:off x="460375" y="11594"/>
            <a:ext cx="8229600" cy="1143000"/>
          </a:xfrm>
          <a:prstGeom prst="rect">
            <a:avLst/>
          </a:prstGeom>
        </p:spPr>
        <p:txBody>
          <a:bodyPr vert="horz" lIns="91440" tIns="45720" rIns="91440" bIns="45720" rtlCol="0" anchor="ctr">
            <a:normAutofit/>
          </a:bodyPr>
          <a:lstStyle/>
          <a:p>
            <a:pPr algn="ctr">
              <a:spcBef>
                <a:spcPct val="0"/>
              </a:spcBef>
            </a:pPr>
            <a:r>
              <a:rPr lang="en-US" sz="4000" u="sng" dirty="0" smtClean="0"/>
              <a:t>Reflection (</a:t>
            </a:r>
            <a:r>
              <a:rPr lang="en-US" sz="4000" u="sng" dirty="0" smtClean="0">
                <a:latin typeface="Symbol" pitchFamily="18" charset="2"/>
              </a:rPr>
              <a:t>s</a:t>
            </a:r>
            <a:r>
              <a:rPr lang="en-US" sz="4000" u="sng" dirty="0" smtClean="0"/>
              <a:t>)</a:t>
            </a:r>
            <a:endParaRPr lang="en-US" sz="4000" u="sng" baseline="-25000" dirty="0" smtClean="0">
              <a:latin typeface="+mj-lt"/>
              <a:ea typeface="+mj-ea"/>
              <a:cs typeface="+mj-cs"/>
            </a:endParaRPr>
          </a:p>
        </p:txBody>
      </p:sp>
      <p:sp>
        <p:nvSpPr>
          <p:cNvPr id="11" name="Rectangle 10"/>
          <p:cNvSpPr/>
          <p:nvPr/>
        </p:nvSpPr>
        <p:spPr>
          <a:xfrm>
            <a:off x="321050" y="964598"/>
            <a:ext cx="8447169" cy="1569660"/>
          </a:xfrm>
          <a:prstGeom prst="rect">
            <a:avLst/>
          </a:prstGeom>
        </p:spPr>
        <p:txBody>
          <a:bodyPr wrap="square">
            <a:spAutoFit/>
          </a:bodyPr>
          <a:lstStyle/>
          <a:p>
            <a:r>
              <a:rPr lang="en-US" sz="2400" dirty="0" smtClean="0"/>
              <a:t>Take each atom in the molecule and move it toward the reflection plane along a line perpendicular to that plane. Continue moving the atom through the plane to a point equidistant from the plane on the opposite side of the plane</a:t>
            </a:r>
          </a:p>
        </p:txBody>
      </p:sp>
      <p:sp>
        <p:nvSpPr>
          <p:cNvPr id="14" name="Slide Number Placeholder 13"/>
          <p:cNvSpPr>
            <a:spLocks noGrp="1"/>
          </p:cNvSpPr>
          <p:nvPr>
            <p:ph type="sldNum" sz="quarter" idx="12"/>
          </p:nvPr>
        </p:nvSpPr>
        <p:spPr/>
        <p:txBody>
          <a:bodyPr/>
          <a:lstStyle/>
          <a:p>
            <a:fld id="{B6F15528-21DE-4FAA-801E-634DDDAF4B2B}" type="slidenum">
              <a:rPr lang="en-US" smtClean="0"/>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1" name="Picture 3"/>
          <p:cNvPicPr>
            <a:picLocks noChangeAspect="1" noChangeArrowheads="1"/>
          </p:cNvPicPr>
          <p:nvPr/>
        </p:nvPicPr>
        <p:blipFill>
          <a:blip r:embed="rId2" cstate="print"/>
          <a:srcRect/>
          <a:stretch>
            <a:fillRect/>
          </a:stretch>
        </p:blipFill>
        <p:spPr bwMode="auto">
          <a:xfrm>
            <a:off x="709159" y="2703060"/>
            <a:ext cx="2948441" cy="1927125"/>
          </a:xfrm>
          <a:prstGeom prst="rect">
            <a:avLst/>
          </a:prstGeom>
          <a:noFill/>
          <a:ln w="9525">
            <a:noFill/>
            <a:miter lim="800000"/>
            <a:headEnd/>
            <a:tailEnd/>
          </a:ln>
        </p:spPr>
      </p:pic>
      <p:sp>
        <p:nvSpPr>
          <p:cNvPr id="4" name="TextBox 3"/>
          <p:cNvSpPr txBox="1"/>
          <p:nvPr/>
        </p:nvSpPr>
        <p:spPr>
          <a:xfrm>
            <a:off x="4139892" y="5168873"/>
            <a:ext cx="5605399" cy="1015663"/>
          </a:xfrm>
          <a:prstGeom prst="rect">
            <a:avLst/>
          </a:prstGeom>
          <a:noFill/>
        </p:spPr>
        <p:txBody>
          <a:bodyPr wrap="square" rtlCol="0">
            <a:spAutoFit/>
          </a:bodyPr>
          <a:lstStyle/>
          <a:p>
            <a:r>
              <a:rPr lang="en-US" sz="2000" dirty="0" err="1" smtClean="0">
                <a:latin typeface="Symbol" pitchFamily="18" charset="2"/>
              </a:rPr>
              <a:t>s</a:t>
            </a:r>
            <a:r>
              <a:rPr lang="en-US" sz="2000" baseline="-25000" dirty="0" err="1" smtClean="0"/>
              <a:t>v</a:t>
            </a:r>
            <a:r>
              <a:rPr lang="en-US" sz="2000" dirty="0" smtClean="0"/>
              <a:t> = through atom </a:t>
            </a:r>
            <a:r>
              <a:rPr lang="en-US" sz="2000" dirty="0" smtClean="0"/>
              <a:t>vertical </a:t>
            </a:r>
            <a:r>
              <a:rPr lang="en-US" sz="2000" dirty="0" smtClean="0"/>
              <a:t>plane</a:t>
            </a:r>
          </a:p>
          <a:p>
            <a:r>
              <a:rPr lang="en-US" sz="2000" dirty="0" err="1" smtClean="0">
                <a:latin typeface="Symbol" pitchFamily="18" charset="2"/>
              </a:rPr>
              <a:t>s</a:t>
            </a:r>
            <a:r>
              <a:rPr lang="en-US" sz="2000" baseline="-25000" dirty="0" err="1" smtClean="0"/>
              <a:t>d</a:t>
            </a:r>
            <a:r>
              <a:rPr lang="en-US" sz="2000" dirty="0" smtClean="0"/>
              <a:t> = between atoms/bonds dihedral planes</a:t>
            </a:r>
          </a:p>
          <a:p>
            <a:r>
              <a:rPr lang="en-US" sz="2000" dirty="0" err="1" smtClean="0">
                <a:latin typeface="Symbol" pitchFamily="18" charset="2"/>
              </a:rPr>
              <a:t>s</a:t>
            </a:r>
            <a:r>
              <a:rPr lang="en-US" sz="2000" baseline="-25000" dirty="0" err="1" smtClean="0"/>
              <a:t>h</a:t>
            </a:r>
            <a:r>
              <a:rPr lang="en-US" sz="2000" dirty="0" smtClean="0"/>
              <a:t> = perpendicular to the primary rotation axis</a:t>
            </a:r>
            <a:endParaRPr lang="en-US" sz="2000" dirty="0"/>
          </a:p>
        </p:txBody>
      </p:sp>
      <p:pic>
        <p:nvPicPr>
          <p:cNvPr id="5" name="Picture 4" descr="fig0404c"/>
          <p:cNvPicPr>
            <a:picLocks noChangeAspect="1" noChangeArrowheads="1"/>
          </p:cNvPicPr>
          <p:nvPr/>
        </p:nvPicPr>
        <p:blipFill>
          <a:blip r:embed="rId3" cstate="print"/>
          <a:srcRect/>
          <a:stretch>
            <a:fillRect/>
          </a:stretch>
        </p:blipFill>
        <p:spPr>
          <a:xfrm>
            <a:off x="5191123" y="2148172"/>
            <a:ext cx="3141635" cy="3012551"/>
          </a:xfrm>
          <a:prstGeom prst="rect">
            <a:avLst/>
          </a:prstGeom>
        </p:spPr>
      </p:pic>
      <p:sp>
        <p:nvSpPr>
          <p:cNvPr id="6" name="Title 1"/>
          <p:cNvSpPr txBox="1">
            <a:spLocks/>
          </p:cNvSpPr>
          <p:nvPr/>
        </p:nvSpPr>
        <p:spPr>
          <a:xfrm>
            <a:off x="460375" y="11594"/>
            <a:ext cx="8229600" cy="1143000"/>
          </a:xfrm>
          <a:prstGeom prst="rect">
            <a:avLst/>
          </a:prstGeom>
        </p:spPr>
        <p:txBody>
          <a:bodyPr vert="horz" lIns="91440" tIns="45720" rIns="91440" bIns="45720" rtlCol="0" anchor="ctr">
            <a:normAutofit/>
          </a:bodyPr>
          <a:lstStyle/>
          <a:p>
            <a:pPr algn="ctr">
              <a:spcBef>
                <a:spcPct val="0"/>
              </a:spcBef>
            </a:pPr>
            <a:r>
              <a:rPr lang="en-US" sz="4000" u="sng" dirty="0" smtClean="0"/>
              <a:t>Reflection (</a:t>
            </a:r>
            <a:r>
              <a:rPr lang="en-US" sz="4000" u="sng" dirty="0" smtClean="0">
                <a:latin typeface="Symbol" pitchFamily="18" charset="2"/>
              </a:rPr>
              <a:t>s</a:t>
            </a:r>
            <a:r>
              <a:rPr lang="en-US" sz="4000" u="sng" dirty="0" smtClean="0"/>
              <a:t>)</a:t>
            </a:r>
            <a:endParaRPr lang="en-US" sz="4000" u="sng" baseline="-25000" dirty="0" smtClean="0">
              <a:latin typeface="+mj-lt"/>
              <a:ea typeface="+mj-ea"/>
              <a:cs typeface="+mj-cs"/>
            </a:endParaRPr>
          </a:p>
        </p:txBody>
      </p:sp>
      <p:sp>
        <p:nvSpPr>
          <p:cNvPr id="7" name="TextBox 6"/>
          <p:cNvSpPr txBox="1"/>
          <p:nvPr/>
        </p:nvSpPr>
        <p:spPr>
          <a:xfrm>
            <a:off x="1891432" y="951978"/>
            <a:ext cx="5348613" cy="584775"/>
          </a:xfrm>
          <a:prstGeom prst="rect">
            <a:avLst/>
          </a:prstGeom>
          <a:noFill/>
        </p:spPr>
        <p:txBody>
          <a:bodyPr wrap="square" rtlCol="0">
            <a:spAutoFit/>
          </a:bodyPr>
          <a:lstStyle/>
          <a:p>
            <a:pPr algn="ctr"/>
            <a:r>
              <a:rPr lang="en-US" sz="3200" dirty="0" smtClean="0"/>
              <a:t>Multiple Reflection Planes</a:t>
            </a:r>
            <a:endParaRPr lang="en-US" sz="3200" dirty="0"/>
          </a:p>
        </p:txBody>
      </p:sp>
      <p:pic>
        <p:nvPicPr>
          <p:cNvPr id="217090" name="Picture 2"/>
          <p:cNvPicPr>
            <a:picLocks noChangeAspect="1" noChangeArrowheads="1"/>
          </p:cNvPicPr>
          <p:nvPr/>
        </p:nvPicPr>
        <p:blipFill>
          <a:blip r:embed="rId4" cstate="print"/>
          <a:srcRect/>
          <a:stretch>
            <a:fillRect/>
          </a:stretch>
        </p:blipFill>
        <p:spPr bwMode="auto">
          <a:xfrm>
            <a:off x="563999" y="2073842"/>
            <a:ext cx="3339729" cy="3187091"/>
          </a:xfrm>
          <a:prstGeom prst="rect">
            <a:avLst/>
          </a:prstGeom>
          <a:noFill/>
          <a:ln w="9525">
            <a:noFill/>
            <a:miter lim="800000"/>
            <a:headEnd/>
            <a:tailEnd/>
          </a:ln>
        </p:spPr>
      </p:pic>
      <p:sp>
        <p:nvSpPr>
          <p:cNvPr id="9" name="TextBox 8"/>
          <p:cNvSpPr txBox="1"/>
          <p:nvPr/>
        </p:nvSpPr>
        <p:spPr>
          <a:xfrm>
            <a:off x="1248430" y="1619934"/>
            <a:ext cx="2233806" cy="584775"/>
          </a:xfrm>
          <a:prstGeom prst="rect">
            <a:avLst/>
          </a:prstGeom>
          <a:noFill/>
        </p:spPr>
        <p:txBody>
          <a:bodyPr wrap="square" rtlCol="0">
            <a:spAutoFit/>
          </a:bodyPr>
          <a:lstStyle/>
          <a:p>
            <a:pPr algn="ctr"/>
            <a:r>
              <a:rPr lang="en-US" sz="3200" dirty="0" smtClean="0"/>
              <a:t>benzene</a:t>
            </a:r>
            <a:endParaRPr lang="en-US" sz="3200" baseline="-25000" dirty="0"/>
          </a:p>
        </p:txBody>
      </p:sp>
      <p:sp>
        <p:nvSpPr>
          <p:cNvPr id="14" name="TextBox 13"/>
          <p:cNvSpPr txBox="1"/>
          <p:nvPr/>
        </p:nvSpPr>
        <p:spPr>
          <a:xfrm>
            <a:off x="1586670" y="5356763"/>
            <a:ext cx="1031270" cy="1015663"/>
          </a:xfrm>
          <a:prstGeom prst="rect">
            <a:avLst/>
          </a:prstGeom>
          <a:noFill/>
        </p:spPr>
        <p:txBody>
          <a:bodyPr wrap="square" rtlCol="0">
            <a:spAutoFit/>
          </a:bodyPr>
          <a:lstStyle/>
          <a:p>
            <a:pPr algn="ctr"/>
            <a:r>
              <a:rPr lang="en-US" sz="2000" dirty="0" smtClean="0"/>
              <a:t>3 x </a:t>
            </a:r>
            <a:r>
              <a:rPr lang="en-US" sz="2000" dirty="0" err="1" smtClean="0">
                <a:latin typeface="Symbol" pitchFamily="18" charset="2"/>
              </a:rPr>
              <a:t>s</a:t>
            </a:r>
            <a:r>
              <a:rPr lang="en-US" sz="2000" baseline="-25000" dirty="0" err="1" smtClean="0"/>
              <a:t>v</a:t>
            </a:r>
            <a:endParaRPr lang="en-US" sz="2000" dirty="0" smtClean="0"/>
          </a:p>
          <a:p>
            <a:pPr algn="ctr"/>
            <a:r>
              <a:rPr lang="en-US" sz="2000" dirty="0" smtClean="0"/>
              <a:t>3 x </a:t>
            </a:r>
            <a:r>
              <a:rPr lang="en-US" sz="2000" dirty="0" err="1" smtClean="0">
                <a:latin typeface="Symbol" pitchFamily="18" charset="2"/>
              </a:rPr>
              <a:t>s</a:t>
            </a:r>
            <a:r>
              <a:rPr lang="en-US" sz="2000" baseline="-25000" dirty="0" err="1" smtClean="0"/>
              <a:t>d</a:t>
            </a:r>
            <a:endParaRPr lang="en-US" sz="2000" dirty="0" smtClean="0"/>
          </a:p>
          <a:p>
            <a:pPr algn="ctr"/>
            <a:r>
              <a:rPr lang="en-US" sz="2000" dirty="0" smtClean="0"/>
              <a:t>1 x </a:t>
            </a:r>
            <a:r>
              <a:rPr lang="en-US" sz="2000" dirty="0" err="1" smtClean="0">
                <a:latin typeface="Symbol" pitchFamily="18" charset="2"/>
              </a:rPr>
              <a:t>s</a:t>
            </a:r>
            <a:r>
              <a:rPr lang="en-US" sz="2000" baseline="-25000" dirty="0" err="1" smtClean="0"/>
              <a:t>h</a:t>
            </a:r>
            <a:endParaRPr lang="en-US" sz="2000" dirty="0"/>
          </a:p>
        </p:txBody>
      </p:sp>
      <p:sp>
        <p:nvSpPr>
          <p:cNvPr id="15" name="Slide Number Placeholder 14"/>
          <p:cNvSpPr>
            <a:spLocks noGrp="1"/>
          </p:cNvSpPr>
          <p:nvPr>
            <p:ph type="sldNum" sz="quarter" idx="12"/>
          </p:nvPr>
        </p:nvSpPr>
        <p:spPr/>
        <p:txBody>
          <a:bodyPr/>
          <a:lstStyle/>
          <a:p>
            <a:fld id="{B6F15528-21DE-4FAA-801E-634DDDAF4B2B}" type="slidenum">
              <a:rPr lang="en-US" smtClean="0"/>
              <a:pPr/>
              <a:t>16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70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0375" y="11594"/>
            <a:ext cx="8229600" cy="1143000"/>
          </a:xfrm>
          <a:prstGeom prst="rect">
            <a:avLst/>
          </a:prstGeom>
        </p:spPr>
        <p:txBody>
          <a:bodyPr vert="horz" lIns="91440" tIns="45720" rIns="91440" bIns="45720" rtlCol="0" anchor="ctr">
            <a:normAutofit/>
          </a:bodyPr>
          <a:lstStyle/>
          <a:p>
            <a:pPr algn="ctr">
              <a:spcBef>
                <a:spcPct val="0"/>
              </a:spcBef>
            </a:pPr>
            <a:r>
              <a:rPr lang="en-US" sz="4000" u="sng" dirty="0" smtClean="0"/>
              <a:t>Reflection (</a:t>
            </a:r>
            <a:r>
              <a:rPr lang="en-US" sz="4000" u="sng" dirty="0" smtClean="0">
                <a:latin typeface="Symbol" pitchFamily="18" charset="2"/>
              </a:rPr>
              <a:t>s</a:t>
            </a:r>
            <a:r>
              <a:rPr lang="en-US" sz="4000" u="sng" dirty="0" smtClean="0"/>
              <a:t>)</a:t>
            </a:r>
            <a:endParaRPr lang="en-US" sz="4000" u="sng" baseline="-25000" dirty="0" smtClean="0">
              <a:latin typeface="+mj-lt"/>
              <a:ea typeface="+mj-ea"/>
              <a:cs typeface="+mj-cs"/>
            </a:endParaRPr>
          </a:p>
        </p:txBody>
      </p:sp>
      <p:sp>
        <p:nvSpPr>
          <p:cNvPr id="5" name="TextBox 4"/>
          <p:cNvSpPr txBox="1"/>
          <p:nvPr/>
        </p:nvSpPr>
        <p:spPr>
          <a:xfrm>
            <a:off x="1891432" y="951978"/>
            <a:ext cx="5348613" cy="584775"/>
          </a:xfrm>
          <a:prstGeom prst="rect">
            <a:avLst/>
          </a:prstGeom>
          <a:noFill/>
        </p:spPr>
        <p:txBody>
          <a:bodyPr wrap="square" rtlCol="0">
            <a:spAutoFit/>
          </a:bodyPr>
          <a:lstStyle/>
          <a:p>
            <a:pPr algn="ctr"/>
            <a:r>
              <a:rPr lang="en-US" sz="3200" dirty="0" smtClean="0"/>
              <a:t>Multiple Reflection Planes</a:t>
            </a:r>
            <a:endParaRPr lang="en-US" sz="3200" dirty="0"/>
          </a:p>
        </p:txBody>
      </p:sp>
      <p:pic>
        <p:nvPicPr>
          <p:cNvPr id="6" name="Picture 3"/>
          <p:cNvPicPr>
            <a:picLocks noChangeAspect="1" noChangeArrowheads="1"/>
          </p:cNvPicPr>
          <p:nvPr/>
        </p:nvPicPr>
        <p:blipFill>
          <a:blip r:embed="rId2" cstate="print"/>
          <a:srcRect/>
          <a:stretch>
            <a:fillRect/>
          </a:stretch>
        </p:blipFill>
        <p:spPr bwMode="auto">
          <a:xfrm>
            <a:off x="5724399" y="1921356"/>
            <a:ext cx="968464" cy="1338757"/>
          </a:xfrm>
          <a:prstGeom prst="rect">
            <a:avLst/>
          </a:prstGeom>
          <a:noFill/>
          <a:ln w="9525">
            <a:noFill/>
            <a:miter lim="800000"/>
            <a:headEnd/>
            <a:tailEnd/>
          </a:ln>
        </p:spPr>
      </p:pic>
      <p:pic>
        <p:nvPicPr>
          <p:cNvPr id="7" name="Picture 6"/>
          <p:cNvPicPr>
            <a:picLocks noChangeAspect="1" noChangeArrowheads="1"/>
          </p:cNvPicPr>
          <p:nvPr/>
        </p:nvPicPr>
        <p:blipFill>
          <a:blip r:embed="rId3" cstate="print"/>
          <a:srcRect/>
          <a:stretch>
            <a:fillRect/>
          </a:stretch>
        </p:blipFill>
        <p:spPr bwMode="auto">
          <a:xfrm>
            <a:off x="5157484" y="3377890"/>
            <a:ext cx="2110864" cy="1616075"/>
          </a:xfrm>
          <a:prstGeom prst="rect">
            <a:avLst/>
          </a:prstGeom>
          <a:noFill/>
          <a:ln w="9525">
            <a:noFill/>
            <a:miter lim="800000"/>
            <a:headEnd/>
            <a:tailEnd/>
          </a:ln>
        </p:spPr>
      </p:pic>
      <p:sp>
        <p:nvSpPr>
          <p:cNvPr id="8" name="Rectangle 7"/>
          <p:cNvSpPr/>
          <p:nvPr/>
        </p:nvSpPr>
        <p:spPr>
          <a:xfrm>
            <a:off x="4858284" y="3239129"/>
            <a:ext cx="1318005" cy="1803330"/>
          </a:xfrm>
          <a:prstGeom prst="rect">
            <a:avLst/>
          </a:prstGeom>
          <a:solidFill>
            <a:srgbClr val="FCD5B5">
              <a:alpha val="4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Parallelogram 8"/>
          <p:cNvSpPr/>
          <p:nvPr/>
        </p:nvSpPr>
        <p:spPr>
          <a:xfrm rot="16200000" flipH="1">
            <a:off x="4558162" y="3582486"/>
            <a:ext cx="2926723" cy="997320"/>
          </a:xfrm>
          <a:prstGeom prst="parallelogram">
            <a:avLst>
              <a:gd name="adj" fmla="val 109814"/>
            </a:avLst>
          </a:prstGeom>
          <a:solidFill>
            <a:srgbClr val="FFC000">
              <a:alpha val="34118"/>
            </a:srgbClr>
          </a:solidFill>
          <a:ln w="3175">
            <a:solidFill>
              <a:srgbClr val="EEECE1">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p:cNvSpPr/>
          <p:nvPr/>
        </p:nvSpPr>
        <p:spPr>
          <a:xfrm>
            <a:off x="6166875" y="3239017"/>
            <a:ext cx="1318005" cy="1803330"/>
          </a:xfrm>
          <a:prstGeom prst="rect">
            <a:avLst/>
          </a:prstGeom>
          <a:solidFill>
            <a:srgbClr val="FCD5B5">
              <a:alpha val="4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1" name="Straight Connector 10"/>
          <p:cNvCxnSpPr/>
          <p:nvPr/>
        </p:nvCxnSpPr>
        <p:spPr>
          <a:xfrm flipH="1" flipV="1">
            <a:off x="6316718" y="4211817"/>
            <a:ext cx="730786" cy="5548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6339273" y="4139642"/>
            <a:ext cx="329305" cy="451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858849" y="4220389"/>
            <a:ext cx="295697" cy="28013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6203943" y="3566741"/>
            <a:ext cx="6766" cy="443209"/>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5" name="Group 52"/>
          <p:cNvGrpSpPr/>
          <p:nvPr/>
        </p:nvGrpSpPr>
        <p:grpSpPr>
          <a:xfrm>
            <a:off x="6122745" y="4020095"/>
            <a:ext cx="199613" cy="213148"/>
            <a:chOff x="1819275" y="4781548"/>
            <a:chExt cx="140494" cy="150020"/>
          </a:xfrm>
        </p:grpSpPr>
        <p:sp>
          <p:nvSpPr>
            <p:cNvPr id="16" name="Pie 15"/>
            <p:cNvSpPr/>
            <p:nvPr/>
          </p:nvSpPr>
          <p:spPr>
            <a:xfrm>
              <a:off x="1819275" y="4788693"/>
              <a:ext cx="140494" cy="140494"/>
            </a:xfrm>
            <a:prstGeom prst="pie">
              <a:avLst>
                <a:gd name="adj1" fmla="val 16089217"/>
                <a:gd name="adj2" fmla="val 735171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cxnSp>
          <p:nvCxnSpPr>
            <p:cNvPr id="17" name="Straight Connector 16"/>
            <p:cNvCxnSpPr/>
            <p:nvPr/>
          </p:nvCxnSpPr>
          <p:spPr>
            <a:xfrm flipV="1">
              <a:off x="1850228" y="4781548"/>
              <a:ext cx="46434" cy="1500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Rectangle 17"/>
          <p:cNvSpPr/>
          <p:nvPr/>
        </p:nvSpPr>
        <p:spPr>
          <a:xfrm>
            <a:off x="5523367" y="5208438"/>
            <a:ext cx="599843" cy="1241365"/>
          </a:xfrm>
          <a:prstGeom prst="rect">
            <a:avLst/>
          </a:prstGeom>
        </p:spPr>
        <p:txBody>
          <a:bodyPr wrap="none">
            <a:spAutoFit/>
          </a:bodyPr>
          <a:lstStyle/>
          <a:p>
            <a:pPr algn="ctr"/>
            <a:r>
              <a:rPr lang="en-US" sz="2800" dirty="0" err="1" smtClean="0">
                <a:latin typeface="Symbol" pitchFamily="18" charset="2"/>
              </a:rPr>
              <a:t>s</a:t>
            </a:r>
            <a:r>
              <a:rPr lang="en-US" sz="2800" baseline="-25000" dirty="0" err="1" smtClean="0"/>
              <a:t>v</a:t>
            </a:r>
            <a:endParaRPr lang="en-US" sz="2800" baseline="-25000" dirty="0" smtClean="0"/>
          </a:p>
          <a:p>
            <a:pPr algn="ctr"/>
            <a:r>
              <a:rPr lang="en-US" sz="2800" baseline="-25000" dirty="0" smtClean="0"/>
              <a:t>or</a:t>
            </a:r>
          </a:p>
          <a:p>
            <a:pPr algn="ctr"/>
            <a:r>
              <a:rPr lang="en-US" sz="2800" dirty="0" err="1" smtClean="0">
                <a:latin typeface="Symbol" pitchFamily="18" charset="2"/>
              </a:rPr>
              <a:t>s</a:t>
            </a:r>
            <a:r>
              <a:rPr lang="en-US" sz="2800" baseline="-25000" dirty="0" err="1" smtClean="0"/>
              <a:t>xz</a:t>
            </a:r>
            <a:endParaRPr lang="en-US" sz="2800" dirty="0"/>
          </a:p>
        </p:txBody>
      </p:sp>
      <p:sp>
        <p:nvSpPr>
          <p:cNvPr id="20" name="Rectangle 19"/>
          <p:cNvSpPr/>
          <p:nvPr/>
        </p:nvSpPr>
        <p:spPr>
          <a:xfrm>
            <a:off x="6229461" y="1838113"/>
            <a:ext cx="497251" cy="523221"/>
          </a:xfrm>
          <a:prstGeom prst="rect">
            <a:avLst/>
          </a:prstGeom>
        </p:spPr>
        <p:txBody>
          <a:bodyPr wrap="none">
            <a:spAutoFit/>
          </a:bodyPr>
          <a:lstStyle/>
          <a:p>
            <a:r>
              <a:rPr lang="en-US" sz="2800" dirty="0" smtClean="0"/>
              <a:t>C</a:t>
            </a:r>
            <a:r>
              <a:rPr lang="en-US" sz="2800" baseline="-25000" dirty="0" smtClean="0"/>
              <a:t>2</a:t>
            </a:r>
            <a:endParaRPr lang="en-US" sz="2800" dirty="0"/>
          </a:p>
        </p:txBody>
      </p:sp>
      <p:sp>
        <p:nvSpPr>
          <p:cNvPr id="21" name="TextBox 20"/>
          <p:cNvSpPr txBox="1"/>
          <p:nvPr/>
        </p:nvSpPr>
        <p:spPr>
          <a:xfrm>
            <a:off x="5046572" y="4816515"/>
            <a:ext cx="489542" cy="461665"/>
          </a:xfrm>
          <a:prstGeom prst="rect">
            <a:avLst/>
          </a:prstGeom>
          <a:noFill/>
        </p:spPr>
        <p:txBody>
          <a:bodyPr wrap="square" rtlCol="0">
            <a:spAutoFit/>
          </a:bodyPr>
          <a:lstStyle/>
          <a:p>
            <a:r>
              <a:rPr lang="en-US" sz="2400" dirty="0" smtClean="0"/>
              <a:t>1</a:t>
            </a:r>
            <a:endParaRPr lang="en-US" sz="2400" dirty="0"/>
          </a:p>
        </p:txBody>
      </p:sp>
      <p:sp>
        <p:nvSpPr>
          <p:cNvPr id="22" name="TextBox 21"/>
          <p:cNvSpPr txBox="1"/>
          <p:nvPr/>
        </p:nvSpPr>
        <p:spPr>
          <a:xfrm>
            <a:off x="6920021" y="4825928"/>
            <a:ext cx="489542" cy="461665"/>
          </a:xfrm>
          <a:prstGeom prst="rect">
            <a:avLst/>
          </a:prstGeom>
          <a:noFill/>
        </p:spPr>
        <p:txBody>
          <a:bodyPr wrap="square" rtlCol="0">
            <a:spAutoFit/>
          </a:bodyPr>
          <a:lstStyle/>
          <a:p>
            <a:r>
              <a:rPr lang="en-US" sz="2400" dirty="0" smtClean="0"/>
              <a:t>2</a:t>
            </a:r>
            <a:endParaRPr lang="en-US" sz="2400" dirty="0"/>
          </a:p>
        </p:txBody>
      </p:sp>
      <p:pic>
        <p:nvPicPr>
          <p:cNvPr id="218114" name="Picture 2"/>
          <p:cNvPicPr>
            <a:picLocks noChangeAspect="1" noChangeArrowheads="1"/>
          </p:cNvPicPr>
          <p:nvPr/>
        </p:nvPicPr>
        <p:blipFill>
          <a:blip r:embed="rId4" cstate="print"/>
          <a:srcRect/>
          <a:stretch>
            <a:fillRect/>
          </a:stretch>
        </p:blipFill>
        <p:spPr bwMode="auto">
          <a:xfrm>
            <a:off x="1278133" y="1576149"/>
            <a:ext cx="2492027" cy="2675489"/>
          </a:xfrm>
          <a:prstGeom prst="rect">
            <a:avLst/>
          </a:prstGeom>
          <a:noFill/>
          <a:ln w="9525">
            <a:noFill/>
            <a:miter lim="800000"/>
            <a:headEnd/>
            <a:tailEnd/>
          </a:ln>
        </p:spPr>
      </p:pic>
      <p:sp>
        <p:nvSpPr>
          <p:cNvPr id="26" name="Rectangle 25"/>
          <p:cNvSpPr/>
          <p:nvPr/>
        </p:nvSpPr>
        <p:spPr>
          <a:xfrm>
            <a:off x="7492041" y="3181310"/>
            <a:ext cx="599843" cy="1241365"/>
          </a:xfrm>
          <a:prstGeom prst="rect">
            <a:avLst/>
          </a:prstGeom>
        </p:spPr>
        <p:txBody>
          <a:bodyPr wrap="none">
            <a:spAutoFit/>
          </a:bodyPr>
          <a:lstStyle/>
          <a:p>
            <a:pPr algn="ctr"/>
            <a:r>
              <a:rPr lang="en-US" sz="2800" dirty="0" err="1" smtClean="0">
                <a:latin typeface="Symbol" pitchFamily="18" charset="2"/>
              </a:rPr>
              <a:t>s</a:t>
            </a:r>
            <a:r>
              <a:rPr lang="en-US" sz="2800" baseline="-25000" dirty="0" err="1" smtClean="0"/>
              <a:t>v</a:t>
            </a:r>
            <a:r>
              <a:rPr lang="en-US" sz="2800" dirty="0" smtClean="0"/>
              <a:t>’</a:t>
            </a:r>
          </a:p>
          <a:p>
            <a:pPr algn="ctr"/>
            <a:r>
              <a:rPr lang="en-US" sz="2800" baseline="-25000" dirty="0" smtClean="0"/>
              <a:t>or</a:t>
            </a:r>
          </a:p>
          <a:p>
            <a:pPr algn="ctr"/>
            <a:r>
              <a:rPr lang="en-US" sz="2800" dirty="0" err="1" smtClean="0">
                <a:latin typeface="Symbol" pitchFamily="18" charset="2"/>
              </a:rPr>
              <a:t>s</a:t>
            </a:r>
            <a:r>
              <a:rPr lang="en-US" sz="2800" baseline="-25000" dirty="0" err="1" smtClean="0"/>
              <a:t>yz</a:t>
            </a:r>
            <a:endParaRPr lang="en-US" sz="2800" dirty="0"/>
          </a:p>
        </p:txBody>
      </p:sp>
      <p:sp>
        <p:nvSpPr>
          <p:cNvPr id="27" name="Slide Number Placeholder 26"/>
          <p:cNvSpPr>
            <a:spLocks noGrp="1"/>
          </p:cNvSpPr>
          <p:nvPr>
            <p:ph type="sldNum" sz="quarter" idx="12"/>
          </p:nvPr>
        </p:nvSpPr>
        <p:spPr/>
        <p:txBody>
          <a:bodyPr/>
          <a:lstStyle/>
          <a:p>
            <a:fld id="{B6F15528-21DE-4FAA-801E-634DDDAF4B2B}" type="slidenum">
              <a:rPr lang="en-US" smtClean="0"/>
              <a:pPr/>
              <a:t>17</a:t>
            </a:fld>
            <a:endParaRPr lang="en-US"/>
          </a:p>
        </p:txBody>
      </p:sp>
      <p:pic>
        <p:nvPicPr>
          <p:cNvPr id="227329" name="Picture 1"/>
          <p:cNvPicPr>
            <a:picLocks noChangeAspect="1" noChangeArrowheads="1"/>
          </p:cNvPicPr>
          <p:nvPr/>
        </p:nvPicPr>
        <p:blipFill>
          <a:blip r:embed="rId5" cstate="print"/>
          <a:srcRect/>
          <a:stretch>
            <a:fillRect/>
          </a:stretch>
        </p:blipFill>
        <p:spPr bwMode="auto">
          <a:xfrm>
            <a:off x="169863" y="4335464"/>
            <a:ext cx="4370387" cy="22018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73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8" grpId="0"/>
      <p:bldP spid="20"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fig0405c"/>
          <p:cNvPicPr>
            <a:picLocks noGrp="1" noChangeAspect="1" noChangeArrowheads="1"/>
          </p:cNvPicPr>
          <p:nvPr>
            <p:ph sz="half" idx="4294967295"/>
          </p:nvPr>
        </p:nvPicPr>
        <p:blipFill>
          <a:blip r:embed="rId2" cstate="print"/>
          <a:srcRect/>
          <a:stretch>
            <a:fillRect/>
          </a:stretch>
        </p:blipFill>
        <p:spPr>
          <a:xfrm>
            <a:off x="1831181" y="2455209"/>
            <a:ext cx="5487987" cy="2849563"/>
          </a:xfrm>
          <a:prstGeom prst="rect">
            <a:avLst/>
          </a:prstGeom>
        </p:spPr>
      </p:pic>
      <p:sp>
        <p:nvSpPr>
          <p:cNvPr id="7" name="Title 1"/>
          <p:cNvSpPr txBox="1">
            <a:spLocks/>
          </p:cNvSpPr>
          <p:nvPr/>
        </p:nvSpPr>
        <p:spPr>
          <a:xfrm>
            <a:off x="457200" y="-934"/>
            <a:ext cx="8229600" cy="1143000"/>
          </a:xfrm>
          <a:prstGeom prst="rect">
            <a:avLst/>
          </a:prstGeom>
        </p:spPr>
        <p:txBody>
          <a:bodyPr vert="horz" lIns="91440" tIns="45720" rIns="91440" bIns="45720" rtlCol="0" anchor="ctr">
            <a:normAutofit/>
          </a:bodyPr>
          <a:lstStyle/>
          <a:p>
            <a:pPr lvl="0" algn="ctr">
              <a:spcBef>
                <a:spcPct val="0"/>
              </a:spcBef>
            </a:pPr>
            <a:r>
              <a:rPr lang="en-US" sz="4000" u="sng" dirty="0" smtClean="0">
                <a:latin typeface="+mj-lt"/>
                <a:ea typeface="+mj-ea"/>
                <a:cs typeface="+mj-cs"/>
              </a:rPr>
              <a:t>Inversion (</a:t>
            </a:r>
            <a:r>
              <a:rPr lang="en-US" sz="4000" u="sng" dirty="0" err="1" smtClean="0">
                <a:latin typeface="+mj-lt"/>
                <a:ea typeface="+mj-ea"/>
                <a:cs typeface="+mj-cs"/>
              </a:rPr>
              <a:t>i</a:t>
            </a:r>
            <a:r>
              <a:rPr lang="en-US" sz="4000" u="sng" dirty="0" smtClean="0">
                <a:latin typeface="+mj-lt"/>
                <a:ea typeface="+mj-ea"/>
                <a:cs typeface="+mj-cs"/>
              </a:rPr>
              <a:t>)</a:t>
            </a:r>
            <a:endParaRPr lang="en-US" sz="4000" u="sng" baseline="-25000" dirty="0" smtClean="0">
              <a:latin typeface="+mj-lt"/>
              <a:ea typeface="+mj-ea"/>
              <a:cs typeface="+mj-cs"/>
            </a:endParaRPr>
          </a:p>
        </p:txBody>
      </p:sp>
      <p:sp>
        <p:nvSpPr>
          <p:cNvPr id="8" name="Rectangle 7"/>
          <p:cNvSpPr/>
          <p:nvPr/>
        </p:nvSpPr>
        <p:spPr>
          <a:xfrm>
            <a:off x="321050" y="876916"/>
            <a:ext cx="8334435" cy="1200329"/>
          </a:xfrm>
          <a:prstGeom prst="rect">
            <a:avLst/>
          </a:prstGeom>
        </p:spPr>
        <p:txBody>
          <a:bodyPr wrap="square">
            <a:spAutoFit/>
          </a:bodyPr>
          <a:lstStyle/>
          <a:p>
            <a:r>
              <a:rPr lang="en-US" sz="2400" dirty="0" smtClean="0"/>
              <a:t>Each atom in the molecule is moved along a straight line through the inversion center to a point an equal distance from the inversion center.</a:t>
            </a:r>
          </a:p>
        </p:txBody>
      </p:sp>
      <p:sp>
        <p:nvSpPr>
          <p:cNvPr id="9" name="Slide Number Placeholder 8"/>
          <p:cNvSpPr>
            <a:spLocks noGrp="1"/>
          </p:cNvSpPr>
          <p:nvPr>
            <p:ph type="sldNum" sz="quarter" idx="12"/>
          </p:nvPr>
        </p:nvSpPr>
        <p:spPr/>
        <p:txBody>
          <a:bodyPr/>
          <a:lstStyle/>
          <a:p>
            <a:fld id="{B6F15528-21DE-4FAA-801E-634DDDAF4B2B}" type="slidenum">
              <a:rPr lang="en-US" smtClean="0"/>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934"/>
            <a:ext cx="8229600" cy="1143000"/>
          </a:xfrm>
          <a:prstGeom prst="rect">
            <a:avLst/>
          </a:prstGeom>
        </p:spPr>
        <p:txBody>
          <a:bodyPr vert="horz" lIns="91440" tIns="45720" rIns="91440" bIns="45720" rtlCol="0" anchor="ctr">
            <a:normAutofit/>
          </a:bodyPr>
          <a:lstStyle/>
          <a:p>
            <a:pPr lvl="0" algn="ctr">
              <a:spcBef>
                <a:spcPct val="0"/>
              </a:spcBef>
            </a:pPr>
            <a:r>
              <a:rPr lang="en-US" sz="4000" u="sng" dirty="0" smtClean="0">
                <a:latin typeface="+mj-lt"/>
                <a:ea typeface="+mj-ea"/>
                <a:cs typeface="+mj-cs"/>
              </a:rPr>
              <a:t>Inversion (</a:t>
            </a:r>
            <a:r>
              <a:rPr lang="en-US" sz="4000" u="sng" dirty="0" err="1" smtClean="0">
                <a:latin typeface="+mj-lt"/>
                <a:ea typeface="+mj-ea"/>
                <a:cs typeface="+mj-cs"/>
              </a:rPr>
              <a:t>i</a:t>
            </a:r>
            <a:r>
              <a:rPr lang="en-US" sz="4000" u="sng" dirty="0" smtClean="0">
                <a:latin typeface="+mj-lt"/>
                <a:ea typeface="+mj-ea"/>
                <a:cs typeface="+mj-cs"/>
              </a:rPr>
              <a:t>)</a:t>
            </a:r>
            <a:endParaRPr lang="en-US" sz="4000" u="sng" baseline="-25000" dirty="0" smtClean="0">
              <a:latin typeface="+mj-lt"/>
              <a:ea typeface="+mj-ea"/>
              <a:cs typeface="+mj-cs"/>
            </a:endParaRPr>
          </a:p>
        </p:txBody>
      </p:sp>
      <p:sp>
        <p:nvSpPr>
          <p:cNvPr id="8" name="Rectangle 7"/>
          <p:cNvSpPr/>
          <p:nvPr/>
        </p:nvSpPr>
        <p:spPr>
          <a:xfrm>
            <a:off x="396206" y="1052280"/>
            <a:ext cx="8334435" cy="461665"/>
          </a:xfrm>
          <a:prstGeom prst="rect">
            <a:avLst/>
          </a:prstGeom>
        </p:spPr>
        <p:txBody>
          <a:bodyPr wrap="square">
            <a:spAutoFit/>
          </a:bodyPr>
          <a:lstStyle/>
          <a:p>
            <a:pPr>
              <a:buFont typeface="Arial" pitchFamily="34" charset="0"/>
              <a:buChar char="•"/>
            </a:pPr>
            <a:r>
              <a:rPr lang="en-US" sz="2400" dirty="0" smtClean="0"/>
              <a:t> Does not require an atom at the center of inversion.</a:t>
            </a:r>
          </a:p>
        </p:txBody>
      </p:sp>
      <p:pic>
        <p:nvPicPr>
          <p:cNvPr id="219138" name="Picture 2"/>
          <p:cNvPicPr>
            <a:picLocks noChangeAspect="1" noChangeArrowheads="1"/>
          </p:cNvPicPr>
          <p:nvPr/>
        </p:nvPicPr>
        <p:blipFill>
          <a:blip r:embed="rId2" cstate="print"/>
          <a:srcRect/>
          <a:stretch>
            <a:fillRect/>
          </a:stretch>
        </p:blipFill>
        <p:spPr bwMode="auto">
          <a:xfrm>
            <a:off x="824698" y="2713190"/>
            <a:ext cx="3154404" cy="3063723"/>
          </a:xfrm>
          <a:prstGeom prst="rect">
            <a:avLst/>
          </a:prstGeom>
          <a:noFill/>
          <a:ln w="9525">
            <a:noFill/>
            <a:miter lim="800000"/>
            <a:headEnd/>
            <a:tailEnd/>
          </a:ln>
        </p:spPr>
      </p:pic>
      <p:sp>
        <p:nvSpPr>
          <p:cNvPr id="6" name="TextBox 5"/>
          <p:cNvSpPr txBox="1"/>
          <p:nvPr/>
        </p:nvSpPr>
        <p:spPr>
          <a:xfrm>
            <a:off x="1298534" y="2196131"/>
            <a:ext cx="2233806" cy="584775"/>
          </a:xfrm>
          <a:prstGeom prst="rect">
            <a:avLst/>
          </a:prstGeom>
          <a:noFill/>
        </p:spPr>
        <p:txBody>
          <a:bodyPr wrap="square" rtlCol="0">
            <a:spAutoFit/>
          </a:bodyPr>
          <a:lstStyle/>
          <a:p>
            <a:pPr algn="ctr"/>
            <a:r>
              <a:rPr lang="en-US" sz="3200" dirty="0" smtClean="0"/>
              <a:t>C60</a:t>
            </a:r>
            <a:endParaRPr lang="en-US" sz="3200" baseline="-25000" dirty="0"/>
          </a:p>
        </p:txBody>
      </p:sp>
      <p:sp>
        <p:nvSpPr>
          <p:cNvPr id="9" name="TextBox 8"/>
          <p:cNvSpPr txBox="1"/>
          <p:nvPr/>
        </p:nvSpPr>
        <p:spPr>
          <a:xfrm>
            <a:off x="5471788" y="2198218"/>
            <a:ext cx="2233806" cy="584775"/>
          </a:xfrm>
          <a:prstGeom prst="rect">
            <a:avLst/>
          </a:prstGeom>
          <a:noFill/>
        </p:spPr>
        <p:txBody>
          <a:bodyPr wrap="square" rtlCol="0">
            <a:spAutoFit/>
          </a:bodyPr>
          <a:lstStyle/>
          <a:p>
            <a:pPr algn="ctr"/>
            <a:r>
              <a:rPr lang="en-US" sz="3200" dirty="0" smtClean="0"/>
              <a:t>Benzene</a:t>
            </a:r>
            <a:endParaRPr lang="en-US" sz="3200" baseline="-25000" dirty="0"/>
          </a:p>
        </p:txBody>
      </p:sp>
      <p:pic>
        <p:nvPicPr>
          <p:cNvPr id="219139" name="Picture 3"/>
          <p:cNvPicPr>
            <a:picLocks noChangeAspect="1" noChangeArrowheads="1"/>
          </p:cNvPicPr>
          <p:nvPr/>
        </p:nvPicPr>
        <p:blipFill>
          <a:blip r:embed="rId3" cstate="print"/>
          <a:srcRect/>
          <a:stretch>
            <a:fillRect/>
          </a:stretch>
        </p:blipFill>
        <p:spPr bwMode="auto">
          <a:xfrm>
            <a:off x="5046161" y="2880139"/>
            <a:ext cx="3446485" cy="2530588"/>
          </a:xfrm>
          <a:prstGeom prst="rect">
            <a:avLst/>
          </a:prstGeom>
          <a:noFill/>
          <a:ln w="9525">
            <a:noFill/>
            <a:miter lim="800000"/>
            <a:headEnd/>
            <a:tailEnd/>
          </a:ln>
        </p:spPr>
      </p:pic>
      <p:sp>
        <p:nvSpPr>
          <p:cNvPr id="10" name="Slide Number Placeholder 9"/>
          <p:cNvSpPr>
            <a:spLocks noGrp="1"/>
          </p:cNvSpPr>
          <p:nvPr>
            <p:ph type="sldNum" sz="quarter" idx="12"/>
          </p:nvPr>
        </p:nvSpPr>
        <p:spPr/>
        <p:txBody>
          <a:bodyPr/>
          <a:lstStyle/>
          <a:p>
            <a:fld id="{B6F15528-21DE-4FAA-801E-634DDDAF4B2B}" type="slidenum">
              <a:rPr lang="en-US" smtClean="0"/>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http://3.bp.blogspot.com/-9_rNJVdj0CQ/T1FDz_32aiI/AAAAAAAAA6M/DolNIQc2i2A/s1600/Symmetry.png"/>
          <p:cNvPicPr>
            <a:picLocks noChangeAspect="1" noChangeArrowheads="1"/>
          </p:cNvPicPr>
          <p:nvPr/>
        </p:nvPicPr>
        <p:blipFill>
          <a:blip r:embed="rId2" cstate="print"/>
          <a:srcRect/>
          <a:stretch>
            <a:fillRect/>
          </a:stretch>
        </p:blipFill>
        <p:spPr bwMode="auto">
          <a:xfrm>
            <a:off x="5222875" y="1212720"/>
            <a:ext cx="3133725" cy="2330709"/>
          </a:xfrm>
          <a:prstGeom prst="rect">
            <a:avLst/>
          </a:prstGeom>
          <a:noFill/>
        </p:spPr>
      </p:pic>
      <p:sp>
        <p:nvSpPr>
          <p:cNvPr id="3" name="Content Placeholder 2"/>
          <p:cNvSpPr>
            <a:spLocks noGrp="1"/>
          </p:cNvSpPr>
          <p:nvPr>
            <p:ph idx="1"/>
          </p:nvPr>
        </p:nvSpPr>
        <p:spPr>
          <a:xfrm>
            <a:off x="304800" y="1168400"/>
            <a:ext cx="5105400" cy="4525963"/>
          </a:xfrm>
        </p:spPr>
        <p:txBody>
          <a:bodyPr/>
          <a:lstStyle/>
          <a:p>
            <a:r>
              <a:rPr lang="en-US" dirty="0" smtClean="0"/>
              <a:t>VSEPR</a:t>
            </a:r>
          </a:p>
          <a:p>
            <a:r>
              <a:rPr lang="en-US" dirty="0" smtClean="0"/>
              <a:t>Define Symmetry</a:t>
            </a:r>
          </a:p>
          <a:p>
            <a:r>
              <a:rPr lang="en-US" dirty="0" smtClean="0"/>
              <a:t>Symmetry elements</a:t>
            </a:r>
          </a:p>
          <a:p>
            <a:r>
              <a:rPr lang="en-US" dirty="0" smtClean="0"/>
              <a:t>Symmetry operations</a:t>
            </a:r>
          </a:p>
          <a:p>
            <a:r>
              <a:rPr lang="en-US" dirty="0" smtClean="0"/>
              <a:t>Point groups</a:t>
            </a:r>
          </a:p>
          <a:p>
            <a:r>
              <a:rPr lang="en-US" dirty="0" smtClean="0"/>
              <a:t>Assigning point groups</a:t>
            </a:r>
          </a:p>
          <a:p>
            <a:r>
              <a:rPr lang="en-US" dirty="0" smtClean="0"/>
              <a:t>Matrix math</a:t>
            </a:r>
          </a:p>
          <a:p>
            <a:endParaRPr lang="en-US" dirty="0"/>
          </a:p>
        </p:txBody>
      </p:sp>
      <p:pic>
        <p:nvPicPr>
          <p:cNvPr id="120836" name="Picture 4" descr="http://images.fineartamerica.com/images-medium-large/cat-kiss-symmetry-judy-via-wolff.jpg"/>
          <p:cNvPicPr>
            <a:picLocks noChangeAspect="1" noChangeArrowheads="1"/>
          </p:cNvPicPr>
          <p:nvPr/>
        </p:nvPicPr>
        <p:blipFill>
          <a:blip r:embed="rId3" cstate="print"/>
          <a:srcRect/>
          <a:stretch>
            <a:fillRect/>
          </a:stretch>
        </p:blipFill>
        <p:spPr bwMode="auto">
          <a:xfrm>
            <a:off x="5178425" y="3771900"/>
            <a:ext cx="3330932" cy="2501900"/>
          </a:xfrm>
          <a:prstGeom prst="rect">
            <a:avLst/>
          </a:prstGeom>
          <a:noFill/>
        </p:spPr>
      </p:pic>
      <p:sp>
        <p:nvSpPr>
          <p:cNvPr id="7" name="TextBox 6"/>
          <p:cNvSpPr txBox="1"/>
          <p:nvPr/>
        </p:nvSpPr>
        <p:spPr>
          <a:xfrm>
            <a:off x="1054842" y="254000"/>
            <a:ext cx="6984258" cy="707886"/>
          </a:xfrm>
          <a:prstGeom prst="rect">
            <a:avLst/>
          </a:prstGeom>
          <a:noFill/>
        </p:spPr>
        <p:txBody>
          <a:bodyPr wrap="square" rtlCol="0">
            <a:spAutoFit/>
          </a:bodyPr>
          <a:lstStyle/>
          <a:p>
            <a:pPr marL="342900" indent="-342900" algn="ctr"/>
            <a:r>
              <a:rPr lang="en-US" sz="4000" u="sng" dirty="0" smtClean="0"/>
              <a:t>Outline</a:t>
            </a:r>
          </a:p>
        </p:txBody>
      </p:sp>
      <p:sp>
        <p:nvSpPr>
          <p:cNvPr id="8" name="Slide Number Placeholder 7"/>
          <p:cNvSpPr>
            <a:spLocks noGrp="1"/>
          </p:cNvSpPr>
          <p:nvPr>
            <p:ph type="sldNum" sz="quarter" idx="12"/>
          </p:nvPr>
        </p:nvSpPr>
        <p:spPr/>
        <p:txBody>
          <a:bodyPr/>
          <a:lstStyle/>
          <a:p>
            <a:fld id="{B6F15528-21DE-4FAA-801E-634DDDAF4B2B}"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46310" y="1114910"/>
            <a:ext cx="8221701" cy="1569660"/>
          </a:xfrm>
          <a:prstGeom prst="rect">
            <a:avLst/>
          </a:prstGeom>
        </p:spPr>
        <p:txBody>
          <a:bodyPr wrap="square">
            <a:spAutoFit/>
          </a:bodyPr>
          <a:lstStyle/>
          <a:p>
            <a:pPr>
              <a:buFont typeface="Arial" pitchFamily="34" charset="0"/>
              <a:buChar char="•"/>
            </a:pPr>
            <a:r>
              <a:rPr lang="en-US" sz="2400" dirty="0" smtClean="0"/>
              <a:t> Rotation about an axis by 360°/n followed by </a:t>
            </a:r>
            <a:r>
              <a:rPr lang="en-US" sz="2400" i="1" dirty="0" smtClean="0"/>
              <a:t>reflection</a:t>
            </a:r>
            <a:r>
              <a:rPr lang="en-US" sz="2400" dirty="0" smtClean="0"/>
              <a:t> through the plane perpendicular to the rotation axis.</a:t>
            </a:r>
          </a:p>
          <a:p>
            <a:pPr>
              <a:buFont typeface="Arial" pitchFamily="34" charset="0"/>
              <a:buChar char="•"/>
            </a:pPr>
            <a:endParaRPr lang="en-US" sz="2400" dirty="0" smtClean="0"/>
          </a:p>
          <a:p>
            <a:pPr>
              <a:buFont typeface="Arial" pitchFamily="34" charset="0"/>
              <a:buChar char="•"/>
            </a:pPr>
            <a:r>
              <a:rPr lang="en-US" sz="2400" dirty="0" smtClean="0"/>
              <a:t> Labeled as an </a:t>
            </a:r>
            <a:r>
              <a:rPr lang="en-US" sz="2400" dirty="0" err="1" smtClean="0"/>
              <a:t>S</a:t>
            </a:r>
            <a:r>
              <a:rPr lang="en-US" sz="2400" baseline="-25000" dirty="0" err="1" smtClean="0"/>
              <a:t>n</a:t>
            </a:r>
            <a:r>
              <a:rPr lang="en-US" sz="2400" dirty="0" smtClean="0"/>
              <a:t> axis.</a:t>
            </a:r>
          </a:p>
        </p:txBody>
      </p:sp>
      <p:sp>
        <p:nvSpPr>
          <p:cNvPr id="11" name="Title 1"/>
          <p:cNvSpPr txBox="1">
            <a:spLocks/>
          </p:cNvSpPr>
          <p:nvPr/>
        </p:nvSpPr>
        <p:spPr>
          <a:xfrm>
            <a:off x="457200" y="-934"/>
            <a:ext cx="8229600" cy="1143000"/>
          </a:xfrm>
          <a:prstGeom prst="rect">
            <a:avLst/>
          </a:prstGeom>
        </p:spPr>
        <p:txBody>
          <a:bodyPr vert="horz" lIns="91440" tIns="45720" rIns="91440" bIns="45720" rtlCol="0" anchor="ctr">
            <a:normAutofit/>
          </a:bodyPr>
          <a:lstStyle/>
          <a:p>
            <a:pPr lvl="0" algn="ctr">
              <a:spcBef>
                <a:spcPct val="0"/>
              </a:spcBef>
            </a:pPr>
            <a:r>
              <a:rPr lang="en-US" sz="4000" u="sng" dirty="0" smtClean="0">
                <a:latin typeface="+mj-lt"/>
                <a:ea typeface="+mj-ea"/>
                <a:cs typeface="+mj-cs"/>
              </a:rPr>
              <a:t>Improper Rotation (</a:t>
            </a:r>
            <a:r>
              <a:rPr lang="en-US" sz="4000" u="sng" dirty="0" err="1" smtClean="0">
                <a:latin typeface="+mj-lt"/>
                <a:ea typeface="+mj-ea"/>
                <a:cs typeface="+mj-cs"/>
              </a:rPr>
              <a:t>S</a:t>
            </a:r>
            <a:r>
              <a:rPr lang="en-US" sz="4000" u="sng" baseline="-25000" dirty="0" err="1" smtClean="0">
                <a:latin typeface="+mj-lt"/>
                <a:ea typeface="+mj-ea"/>
                <a:cs typeface="+mj-cs"/>
              </a:rPr>
              <a:t>n</a:t>
            </a:r>
            <a:r>
              <a:rPr lang="en-US" sz="4000" u="sng" dirty="0" smtClean="0">
                <a:latin typeface="+mj-lt"/>
                <a:ea typeface="+mj-ea"/>
                <a:cs typeface="+mj-cs"/>
              </a:rPr>
              <a:t>)</a:t>
            </a:r>
            <a:endParaRPr lang="en-US" sz="4000" u="sng" baseline="-25000" dirty="0" smtClean="0">
              <a:latin typeface="+mj-lt"/>
              <a:ea typeface="+mj-ea"/>
              <a:cs typeface="+mj-cs"/>
            </a:endParaRPr>
          </a:p>
        </p:txBody>
      </p:sp>
      <p:pic>
        <p:nvPicPr>
          <p:cNvPr id="12" name="Picture 5" descr="fig0407c"/>
          <p:cNvPicPr>
            <a:picLocks noGrp="1" noChangeAspect="1" noChangeArrowheads="1"/>
          </p:cNvPicPr>
          <p:nvPr>
            <p:ph sz="half" idx="4294967295"/>
          </p:nvPr>
        </p:nvPicPr>
        <p:blipFill>
          <a:blip r:embed="rId2" cstate="print"/>
          <a:srcRect/>
          <a:stretch>
            <a:fillRect/>
          </a:stretch>
        </p:blipFill>
        <p:spPr>
          <a:xfrm>
            <a:off x="937085" y="2921934"/>
            <a:ext cx="7276180" cy="3040453"/>
          </a:xfrm>
          <a:prstGeom prst="rect">
            <a:avLst/>
          </a:prstGeom>
        </p:spPr>
      </p:pic>
      <p:sp>
        <p:nvSpPr>
          <p:cNvPr id="13" name="TextBox 12"/>
          <p:cNvSpPr txBox="1"/>
          <p:nvPr/>
        </p:nvSpPr>
        <p:spPr>
          <a:xfrm>
            <a:off x="1481247" y="6333705"/>
            <a:ext cx="6162804" cy="461665"/>
          </a:xfrm>
          <a:prstGeom prst="rect">
            <a:avLst/>
          </a:prstGeom>
          <a:noFill/>
        </p:spPr>
        <p:txBody>
          <a:bodyPr wrap="square" rtlCol="0">
            <a:spAutoFit/>
          </a:bodyPr>
          <a:lstStyle/>
          <a:p>
            <a:pPr algn="ctr"/>
            <a:r>
              <a:rPr lang="en-US" sz="2400" dirty="0" err="1" smtClean="0"/>
              <a:t>S</a:t>
            </a:r>
            <a:r>
              <a:rPr lang="en-US" sz="2400" baseline="-25000" dirty="0" err="1" smtClean="0"/>
              <a:t>n</a:t>
            </a:r>
            <a:r>
              <a:rPr lang="en-US" sz="2400" baseline="30000" dirty="0" err="1" smtClean="0"/>
              <a:t>m</a:t>
            </a:r>
            <a:r>
              <a:rPr lang="en-US" sz="2400" dirty="0" smtClean="0"/>
              <a:t> : apply a </a:t>
            </a:r>
            <a:r>
              <a:rPr lang="en-US" sz="2400" dirty="0" err="1" smtClean="0"/>
              <a:t>C</a:t>
            </a:r>
            <a:r>
              <a:rPr lang="en-US" sz="2400" baseline="-25000" dirty="0" err="1" smtClean="0"/>
              <a:t>n</a:t>
            </a:r>
            <a:r>
              <a:rPr lang="en-US" sz="2400" dirty="0" smtClean="0"/>
              <a:t> rotation then reflection m times</a:t>
            </a:r>
            <a:endParaRPr lang="en-US" sz="2400" dirty="0"/>
          </a:p>
        </p:txBody>
      </p:sp>
      <p:sp>
        <p:nvSpPr>
          <p:cNvPr id="14" name="Slide Number Placeholder 13"/>
          <p:cNvSpPr>
            <a:spLocks noGrp="1"/>
          </p:cNvSpPr>
          <p:nvPr>
            <p:ph type="sldNum" sz="quarter" idx="12"/>
          </p:nvPr>
        </p:nvSpPr>
        <p:spPr/>
        <p:txBody>
          <a:bodyPr/>
          <a:lstStyle/>
          <a:p>
            <a:fld id="{B6F15528-21DE-4FAA-801E-634DDDAF4B2B}" type="slidenum">
              <a:rPr lang="en-US" smtClean="0"/>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457200" y="-934"/>
            <a:ext cx="8229600" cy="1143000"/>
          </a:xfrm>
          <a:prstGeom prst="rect">
            <a:avLst/>
          </a:prstGeom>
        </p:spPr>
        <p:txBody>
          <a:bodyPr vert="horz" lIns="91440" tIns="45720" rIns="91440" bIns="45720" rtlCol="0" anchor="ctr">
            <a:normAutofit/>
          </a:bodyPr>
          <a:lstStyle/>
          <a:p>
            <a:pPr lvl="0" algn="ctr">
              <a:spcBef>
                <a:spcPct val="0"/>
              </a:spcBef>
            </a:pPr>
            <a:r>
              <a:rPr lang="en-US" sz="4000" u="sng" dirty="0" smtClean="0">
                <a:latin typeface="+mj-lt"/>
                <a:ea typeface="+mj-ea"/>
                <a:cs typeface="+mj-cs"/>
              </a:rPr>
              <a:t>Improper Rotation (</a:t>
            </a:r>
            <a:r>
              <a:rPr lang="en-US" sz="4000" u="sng" dirty="0" err="1" smtClean="0">
                <a:latin typeface="+mj-lt"/>
                <a:ea typeface="+mj-ea"/>
                <a:cs typeface="+mj-cs"/>
              </a:rPr>
              <a:t>S</a:t>
            </a:r>
            <a:r>
              <a:rPr lang="en-US" sz="4000" u="sng" baseline="-25000" dirty="0" err="1" smtClean="0">
                <a:latin typeface="+mj-lt"/>
                <a:ea typeface="+mj-ea"/>
                <a:cs typeface="+mj-cs"/>
              </a:rPr>
              <a:t>n</a:t>
            </a:r>
            <a:r>
              <a:rPr lang="en-US" sz="4000" u="sng" dirty="0" smtClean="0">
                <a:latin typeface="+mj-lt"/>
                <a:ea typeface="+mj-ea"/>
                <a:cs typeface="+mj-cs"/>
              </a:rPr>
              <a:t>)</a:t>
            </a:r>
            <a:endParaRPr lang="en-US" sz="4000" u="sng" baseline="-25000" dirty="0" smtClean="0">
              <a:latin typeface="+mj-lt"/>
              <a:ea typeface="+mj-ea"/>
              <a:cs typeface="+mj-cs"/>
            </a:endParaRPr>
          </a:p>
        </p:txBody>
      </p:sp>
      <p:sp>
        <p:nvSpPr>
          <p:cNvPr id="13" name="TextBox 12"/>
          <p:cNvSpPr txBox="1"/>
          <p:nvPr/>
        </p:nvSpPr>
        <p:spPr>
          <a:xfrm>
            <a:off x="1481247" y="6333705"/>
            <a:ext cx="6162804" cy="461665"/>
          </a:xfrm>
          <a:prstGeom prst="rect">
            <a:avLst/>
          </a:prstGeom>
          <a:noFill/>
        </p:spPr>
        <p:txBody>
          <a:bodyPr wrap="square" rtlCol="0">
            <a:spAutoFit/>
          </a:bodyPr>
          <a:lstStyle/>
          <a:p>
            <a:pPr algn="ctr"/>
            <a:r>
              <a:rPr lang="en-US" sz="2400" dirty="0" err="1" smtClean="0"/>
              <a:t>S</a:t>
            </a:r>
            <a:r>
              <a:rPr lang="en-US" sz="2400" baseline="-25000" dirty="0" err="1" smtClean="0"/>
              <a:t>n</a:t>
            </a:r>
            <a:r>
              <a:rPr lang="en-US" sz="2400" baseline="30000" dirty="0" err="1" smtClean="0"/>
              <a:t>m</a:t>
            </a:r>
            <a:r>
              <a:rPr lang="en-US" sz="2400" dirty="0" smtClean="0"/>
              <a:t> : apply a </a:t>
            </a:r>
            <a:r>
              <a:rPr lang="en-US" sz="2400" dirty="0" err="1" smtClean="0"/>
              <a:t>C</a:t>
            </a:r>
            <a:r>
              <a:rPr lang="en-US" sz="2400" baseline="-25000" dirty="0" err="1" smtClean="0"/>
              <a:t>n</a:t>
            </a:r>
            <a:r>
              <a:rPr lang="en-US" sz="2400" dirty="0" smtClean="0"/>
              <a:t> rotation then reflection m times</a:t>
            </a:r>
            <a:endParaRPr lang="en-US" sz="2400" dirty="0"/>
          </a:p>
        </p:txBody>
      </p:sp>
      <p:pic>
        <p:nvPicPr>
          <p:cNvPr id="223234" name="Picture 2"/>
          <p:cNvPicPr>
            <a:picLocks noChangeAspect="1" noChangeArrowheads="1"/>
          </p:cNvPicPr>
          <p:nvPr/>
        </p:nvPicPr>
        <p:blipFill>
          <a:blip r:embed="rId2" cstate="print"/>
          <a:srcRect/>
          <a:stretch>
            <a:fillRect/>
          </a:stretch>
        </p:blipFill>
        <p:spPr bwMode="auto">
          <a:xfrm>
            <a:off x="773090" y="1776936"/>
            <a:ext cx="2558832" cy="4381031"/>
          </a:xfrm>
          <a:prstGeom prst="rect">
            <a:avLst/>
          </a:prstGeom>
          <a:noFill/>
          <a:ln w="9525">
            <a:noFill/>
            <a:miter lim="800000"/>
            <a:headEnd/>
            <a:tailEnd/>
          </a:ln>
        </p:spPr>
      </p:pic>
      <p:sp>
        <p:nvSpPr>
          <p:cNvPr id="8" name="TextBox 7"/>
          <p:cNvSpPr txBox="1"/>
          <p:nvPr/>
        </p:nvSpPr>
        <p:spPr>
          <a:xfrm>
            <a:off x="1085592" y="1131419"/>
            <a:ext cx="2233806" cy="584775"/>
          </a:xfrm>
          <a:prstGeom prst="rect">
            <a:avLst/>
          </a:prstGeom>
          <a:noFill/>
        </p:spPr>
        <p:txBody>
          <a:bodyPr wrap="square" rtlCol="0">
            <a:spAutoFit/>
          </a:bodyPr>
          <a:lstStyle/>
          <a:p>
            <a:pPr algn="ctr"/>
            <a:r>
              <a:rPr lang="en-US" sz="3200" dirty="0" err="1" smtClean="0"/>
              <a:t>Allene</a:t>
            </a:r>
            <a:endParaRPr lang="en-US" sz="3200" baseline="-25000" dirty="0"/>
          </a:p>
        </p:txBody>
      </p:sp>
      <p:sp>
        <p:nvSpPr>
          <p:cNvPr id="9" name="TextBox 8"/>
          <p:cNvSpPr txBox="1"/>
          <p:nvPr/>
        </p:nvSpPr>
        <p:spPr>
          <a:xfrm>
            <a:off x="5409158" y="1120981"/>
            <a:ext cx="2233806" cy="584775"/>
          </a:xfrm>
          <a:prstGeom prst="rect">
            <a:avLst/>
          </a:prstGeom>
          <a:noFill/>
        </p:spPr>
        <p:txBody>
          <a:bodyPr wrap="square" rtlCol="0">
            <a:spAutoFit/>
          </a:bodyPr>
          <a:lstStyle/>
          <a:p>
            <a:pPr algn="ctr"/>
            <a:r>
              <a:rPr lang="en-US" sz="3200" dirty="0" smtClean="0"/>
              <a:t>B</a:t>
            </a:r>
            <a:r>
              <a:rPr lang="en-US" sz="3200" baseline="-25000" dirty="0" smtClean="0"/>
              <a:t>2</a:t>
            </a:r>
            <a:r>
              <a:rPr lang="en-US" sz="3200" dirty="0" smtClean="0"/>
              <a:t>H</a:t>
            </a:r>
            <a:r>
              <a:rPr lang="en-US" sz="3200" baseline="-25000" dirty="0" smtClean="0"/>
              <a:t>4</a:t>
            </a:r>
            <a:endParaRPr lang="en-US" sz="3200" baseline="-25000" dirty="0"/>
          </a:p>
        </p:txBody>
      </p:sp>
      <p:pic>
        <p:nvPicPr>
          <p:cNvPr id="223236" name="Picture 4"/>
          <p:cNvPicPr>
            <a:picLocks noChangeAspect="1" noChangeArrowheads="1"/>
          </p:cNvPicPr>
          <p:nvPr/>
        </p:nvPicPr>
        <p:blipFill>
          <a:blip r:embed="rId3" cstate="print"/>
          <a:srcRect/>
          <a:stretch>
            <a:fillRect/>
          </a:stretch>
        </p:blipFill>
        <p:spPr bwMode="auto">
          <a:xfrm>
            <a:off x="4538604" y="1880602"/>
            <a:ext cx="4145598" cy="3831268"/>
          </a:xfrm>
          <a:prstGeom prst="rect">
            <a:avLst/>
          </a:prstGeom>
          <a:noFill/>
          <a:ln w="9525">
            <a:noFill/>
            <a:miter lim="800000"/>
            <a:headEnd/>
            <a:tailEnd/>
          </a:ln>
        </p:spPr>
      </p:pic>
      <p:sp>
        <p:nvSpPr>
          <p:cNvPr id="14" name="Slide Number Placeholder 13"/>
          <p:cNvSpPr>
            <a:spLocks noGrp="1"/>
          </p:cNvSpPr>
          <p:nvPr>
            <p:ph type="sldNum" sz="quarter" idx="12"/>
          </p:nvPr>
        </p:nvSpPr>
        <p:spPr/>
        <p:txBody>
          <a:bodyPr/>
          <a:lstStyle/>
          <a:p>
            <a:fld id="{B6F15528-21DE-4FAA-801E-634DDDAF4B2B}" type="slidenum">
              <a:rPr lang="en-US" smtClean="0"/>
              <a:pPr/>
              <a:t>21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32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457200" y="-934"/>
            <a:ext cx="8229600" cy="1143000"/>
          </a:xfrm>
          <a:prstGeom prst="rect">
            <a:avLst/>
          </a:prstGeom>
        </p:spPr>
        <p:txBody>
          <a:bodyPr vert="horz" lIns="91440" tIns="45720" rIns="91440" bIns="45720" rtlCol="0" anchor="ctr">
            <a:normAutofit/>
          </a:bodyPr>
          <a:lstStyle/>
          <a:p>
            <a:pPr lvl="0" algn="ctr">
              <a:spcBef>
                <a:spcPct val="0"/>
              </a:spcBef>
            </a:pPr>
            <a:r>
              <a:rPr lang="en-US" sz="4000" u="sng" dirty="0" smtClean="0">
                <a:latin typeface="+mj-lt"/>
                <a:ea typeface="+mj-ea"/>
                <a:cs typeface="+mj-cs"/>
              </a:rPr>
              <a:t>Improper Rotation (</a:t>
            </a:r>
            <a:r>
              <a:rPr lang="en-US" sz="4000" u="sng" dirty="0" err="1" smtClean="0">
                <a:latin typeface="+mj-lt"/>
                <a:ea typeface="+mj-ea"/>
                <a:cs typeface="+mj-cs"/>
              </a:rPr>
              <a:t>S</a:t>
            </a:r>
            <a:r>
              <a:rPr lang="en-US" sz="4000" u="sng" baseline="-25000" dirty="0" err="1" smtClean="0">
                <a:latin typeface="+mj-lt"/>
                <a:ea typeface="+mj-ea"/>
                <a:cs typeface="+mj-cs"/>
              </a:rPr>
              <a:t>n</a:t>
            </a:r>
            <a:r>
              <a:rPr lang="en-US" sz="4000" u="sng" dirty="0" smtClean="0">
                <a:latin typeface="+mj-lt"/>
                <a:ea typeface="+mj-ea"/>
                <a:cs typeface="+mj-cs"/>
              </a:rPr>
              <a:t>)</a:t>
            </a:r>
            <a:endParaRPr lang="en-US" sz="4000" u="sng" baseline="-25000" dirty="0" smtClean="0">
              <a:latin typeface="+mj-lt"/>
              <a:ea typeface="+mj-ea"/>
              <a:cs typeface="+mj-cs"/>
            </a:endParaRPr>
          </a:p>
        </p:txBody>
      </p:sp>
      <p:sp>
        <p:nvSpPr>
          <p:cNvPr id="5" name="TextBox 4"/>
          <p:cNvSpPr txBox="1"/>
          <p:nvPr/>
        </p:nvSpPr>
        <p:spPr>
          <a:xfrm>
            <a:off x="1478075" y="1002082"/>
            <a:ext cx="6162804" cy="461665"/>
          </a:xfrm>
          <a:prstGeom prst="rect">
            <a:avLst/>
          </a:prstGeom>
          <a:noFill/>
        </p:spPr>
        <p:txBody>
          <a:bodyPr wrap="square" rtlCol="0">
            <a:spAutoFit/>
          </a:bodyPr>
          <a:lstStyle/>
          <a:p>
            <a:pPr algn="ctr"/>
            <a:r>
              <a:rPr lang="en-US" sz="2400" dirty="0" err="1" smtClean="0"/>
              <a:t>S</a:t>
            </a:r>
            <a:r>
              <a:rPr lang="en-US" sz="2400" baseline="-25000" dirty="0" err="1" smtClean="0"/>
              <a:t>n</a:t>
            </a:r>
            <a:r>
              <a:rPr lang="en-US" sz="2400" baseline="30000" dirty="0" err="1" smtClean="0"/>
              <a:t>m</a:t>
            </a:r>
            <a:r>
              <a:rPr lang="en-US" sz="2400" dirty="0" smtClean="0"/>
              <a:t> : apply a </a:t>
            </a:r>
            <a:r>
              <a:rPr lang="en-US" sz="2400" dirty="0" err="1" smtClean="0"/>
              <a:t>C</a:t>
            </a:r>
            <a:r>
              <a:rPr lang="en-US" sz="2400" baseline="-25000" dirty="0" err="1" smtClean="0"/>
              <a:t>n</a:t>
            </a:r>
            <a:r>
              <a:rPr lang="en-US" sz="2400" dirty="0" smtClean="0"/>
              <a:t> rotation then reflection m times</a:t>
            </a:r>
            <a:endParaRPr lang="en-US" sz="2400" dirty="0"/>
          </a:p>
        </p:txBody>
      </p:sp>
      <p:pic>
        <p:nvPicPr>
          <p:cNvPr id="6" name="Picture 2"/>
          <p:cNvPicPr>
            <a:picLocks noChangeAspect="1" noChangeArrowheads="1"/>
          </p:cNvPicPr>
          <p:nvPr/>
        </p:nvPicPr>
        <p:blipFill>
          <a:blip r:embed="rId3" cstate="print"/>
          <a:srcRect/>
          <a:stretch>
            <a:fillRect/>
          </a:stretch>
        </p:blipFill>
        <p:spPr bwMode="auto">
          <a:xfrm>
            <a:off x="162838" y="2395842"/>
            <a:ext cx="5310688" cy="2479298"/>
          </a:xfrm>
          <a:prstGeom prst="rect">
            <a:avLst/>
          </a:prstGeom>
          <a:noFill/>
          <a:ln w="9525">
            <a:noFill/>
            <a:miter lim="800000"/>
            <a:headEnd/>
            <a:tailEnd/>
          </a:ln>
        </p:spPr>
      </p:pic>
      <p:graphicFrame>
        <p:nvGraphicFramePr>
          <p:cNvPr id="222210" name="Object 5"/>
          <p:cNvGraphicFramePr>
            <a:graphicFrameLocks noChangeAspect="1"/>
          </p:cNvGraphicFramePr>
          <p:nvPr/>
        </p:nvGraphicFramePr>
        <p:xfrm>
          <a:off x="5760472" y="2521103"/>
          <a:ext cx="3195638" cy="2255838"/>
        </p:xfrm>
        <a:graphic>
          <a:graphicData uri="http://schemas.openxmlformats.org/presentationml/2006/ole">
            <p:oleObj spid="_x0000_s222210" name="Image" r:id="rId4" imgW="4139683" imgH="2920635" progId="">
              <p:embed/>
            </p:oleObj>
          </a:graphicData>
        </a:graphic>
      </p:graphicFrame>
      <p:sp>
        <p:nvSpPr>
          <p:cNvPr id="8" name="TextBox 7"/>
          <p:cNvSpPr txBox="1"/>
          <p:nvPr/>
        </p:nvSpPr>
        <p:spPr>
          <a:xfrm>
            <a:off x="1405007" y="1918569"/>
            <a:ext cx="3141941" cy="461665"/>
          </a:xfrm>
          <a:prstGeom prst="rect">
            <a:avLst/>
          </a:prstGeom>
          <a:noFill/>
        </p:spPr>
        <p:txBody>
          <a:bodyPr wrap="square" rtlCol="0">
            <a:spAutoFit/>
          </a:bodyPr>
          <a:lstStyle/>
          <a:p>
            <a:pPr algn="ctr"/>
            <a:r>
              <a:rPr lang="en-US" sz="2400" dirty="0" smtClean="0"/>
              <a:t>n = even</a:t>
            </a:r>
            <a:endParaRPr lang="en-US" sz="2400" dirty="0"/>
          </a:p>
        </p:txBody>
      </p:sp>
      <p:sp>
        <p:nvSpPr>
          <p:cNvPr id="13" name="Slide Number Placeholder 12"/>
          <p:cNvSpPr>
            <a:spLocks noGrp="1"/>
          </p:cNvSpPr>
          <p:nvPr>
            <p:ph type="sldNum" sz="quarter" idx="12"/>
          </p:nvPr>
        </p:nvSpPr>
        <p:spPr/>
        <p:txBody>
          <a:bodyPr/>
          <a:lstStyle/>
          <a:p>
            <a:fld id="{B6F15528-21DE-4FAA-801E-634DDDAF4B2B}" type="slidenum">
              <a:rPr lang="en-US" smtClean="0"/>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79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chemeClr val="tx1"/>
                </a:solidFill>
                <a:effectLst/>
                <a:uLnTx/>
                <a:uFillTx/>
                <a:latin typeface="+mj-lt"/>
                <a:ea typeface="+mj-ea"/>
                <a:cs typeface="+mj-cs"/>
              </a:rPr>
              <a:t>Improper Rotation (</a:t>
            </a:r>
            <a:r>
              <a:rPr kumimoji="0" lang="en-US" sz="4000" b="0" i="0" u="sng" strike="noStrike" kern="1200" cap="none" spc="0" normalizeH="0" baseline="0" noProof="0" dirty="0" err="1" smtClean="0">
                <a:ln>
                  <a:noFill/>
                </a:ln>
                <a:solidFill>
                  <a:schemeClr val="tx1"/>
                </a:solidFill>
                <a:effectLst/>
                <a:uLnTx/>
                <a:uFillTx/>
                <a:latin typeface="+mj-lt"/>
                <a:ea typeface="+mj-ea"/>
                <a:cs typeface="+mj-cs"/>
              </a:rPr>
              <a:t>S</a:t>
            </a:r>
            <a:r>
              <a:rPr kumimoji="0" lang="en-US" sz="4000" b="0" i="0" u="sng" strike="noStrike" kern="1200" cap="none" spc="0" normalizeH="0" baseline="-25000" noProof="0" dirty="0" err="1" smtClean="0">
                <a:ln>
                  <a:noFill/>
                </a:ln>
                <a:solidFill>
                  <a:schemeClr val="tx1"/>
                </a:solidFill>
                <a:effectLst/>
                <a:uLnTx/>
                <a:uFillTx/>
                <a:latin typeface="+mj-lt"/>
                <a:ea typeface="+mj-ea"/>
                <a:cs typeface="+mj-cs"/>
              </a:rPr>
              <a:t>n</a:t>
            </a:r>
            <a:r>
              <a:rPr kumimoji="0" lang="en-US" sz="4000" b="0" i="0" u="sng" strike="noStrike" kern="1200" cap="none" spc="0" normalizeH="0" baseline="0" noProof="0" dirty="0" smtClean="0">
                <a:ln>
                  <a:noFill/>
                </a:ln>
                <a:solidFill>
                  <a:schemeClr val="tx1"/>
                </a:solidFill>
                <a:effectLst/>
                <a:uLnTx/>
                <a:uFillTx/>
                <a:latin typeface="+mj-lt"/>
                <a:ea typeface="+mj-ea"/>
                <a:cs typeface="+mj-cs"/>
              </a:rPr>
              <a:t>)</a:t>
            </a:r>
            <a:endParaRPr kumimoji="0" lang="en-US" sz="4000" b="0" i="0" u="sng" strike="noStrike" kern="1200" cap="none" spc="0" normalizeH="0" baseline="0" noProof="0" dirty="0">
              <a:ln>
                <a:noFill/>
              </a:ln>
              <a:solidFill>
                <a:schemeClr val="tx1"/>
              </a:solidFill>
              <a:effectLst/>
              <a:uLnTx/>
              <a:uFillTx/>
              <a:latin typeface="+mj-lt"/>
              <a:ea typeface="+mj-ea"/>
              <a:cs typeface="+mj-cs"/>
            </a:endParaRPr>
          </a:p>
        </p:txBody>
      </p:sp>
      <p:pic>
        <p:nvPicPr>
          <p:cNvPr id="6" name="Picture 3"/>
          <p:cNvPicPr>
            <a:picLocks noChangeAspect="1" noChangeArrowheads="1"/>
          </p:cNvPicPr>
          <p:nvPr/>
        </p:nvPicPr>
        <p:blipFill>
          <a:blip r:embed="rId3" cstate="print"/>
          <a:srcRect/>
          <a:stretch>
            <a:fillRect/>
          </a:stretch>
        </p:blipFill>
        <p:spPr bwMode="auto">
          <a:xfrm>
            <a:off x="248520" y="2646363"/>
            <a:ext cx="4264025" cy="3184749"/>
          </a:xfrm>
          <a:prstGeom prst="rect">
            <a:avLst/>
          </a:prstGeom>
          <a:noFill/>
          <a:ln w="9525">
            <a:noFill/>
            <a:miter lim="800000"/>
            <a:headEnd/>
            <a:tailEnd/>
          </a:ln>
        </p:spPr>
      </p:pic>
      <p:graphicFrame>
        <p:nvGraphicFramePr>
          <p:cNvPr id="148481" name="Object 7"/>
          <p:cNvGraphicFramePr>
            <a:graphicFrameLocks noChangeAspect="1"/>
          </p:cNvGraphicFramePr>
          <p:nvPr/>
        </p:nvGraphicFramePr>
        <p:xfrm>
          <a:off x="5162441" y="2946988"/>
          <a:ext cx="3487855" cy="2401626"/>
        </p:xfrm>
        <a:graphic>
          <a:graphicData uri="http://schemas.openxmlformats.org/presentationml/2006/ole">
            <p:oleObj spid="_x0000_s148481" name="Image" r:id="rId4" imgW="4241270" imgH="2920635" progId="">
              <p:embed/>
            </p:oleObj>
          </a:graphicData>
        </a:graphic>
      </p:graphicFrame>
      <p:sp>
        <p:nvSpPr>
          <p:cNvPr id="8" name="TextBox 7"/>
          <p:cNvSpPr txBox="1"/>
          <p:nvPr/>
        </p:nvSpPr>
        <p:spPr>
          <a:xfrm>
            <a:off x="1478075" y="1002082"/>
            <a:ext cx="6162804" cy="461665"/>
          </a:xfrm>
          <a:prstGeom prst="rect">
            <a:avLst/>
          </a:prstGeom>
          <a:noFill/>
        </p:spPr>
        <p:txBody>
          <a:bodyPr wrap="square" rtlCol="0">
            <a:spAutoFit/>
          </a:bodyPr>
          <a:lstStyle/>
          <a:p>
            <a:pPr algn="ctr"/>
            <a:r>
              <a:rPr lang="en-US" sz="2400" dirty="0" err="1" smtClean="0"/>
              <a:t>S</a:t>
            </a:r>
            <a:r>
              <a:rPr lang="en-US" sz="2400" baseline="-25000" dirty="0" err="1" smtClean="0"/>
              <a:t>n</a:t>
            </a:r>
            <a:r>
              <a:rPr lang="en-US" sz="2400" baseline="30000" dirty="0" err="1" smtClean="0"/>
              <a:t>m</a:t>
            </a:r>
            <a:r>
              <a:rPr lang="en-US" sz="2400" dirty="0" smtClean="0"/>
              <a:t> : apply a </a:t>
            </a:r>
            <a:r>
              <a:rPr lang="en-US" sz="2400" dirty="0" err="1" smtClean="0"/>
              <a:t>C</a:t>
            </a:r>
            <a:r>
              <a:rPr lang="en-US" sz="2400" baseline="-25000" dirty="0" err="1" smtClean="0"/>
              <a:t>n</a:t>
            </a:r>
            <a:r>
              <a:rPr lang="en-US" sz="2400" dirty="0" smtClean="0"/>
              <a:t> rotation then reflection m times</a:t>
            </a:r>
            <a:endParaRPr lang="en-US" sz="2400" dirty="0"/>
          </a:p>
        </p:txBody>
      </p:sp>
      <p:sp>
        <p:nvSpPr>
          <p:cNvPr id="9" name="TextBox 8"/>
          <p:cNvSpPr txBox="1"/>
          <p:nvPr/>
        </p:nvSpPr>
        <p:spPr>
          <a:xfrm>
            <a:off x="741128" y="2122068"/>
            <a:ext cx="3141941" cy="461665"/>
          </a:xfrm>
          <a:prstGeom prst="rect">
            <a:avLst/>
          </a:prstGeom>
          <a:noFill/>
        </p:spPr>
        <p:txBody>
          <a:bodyPr wrap="square" rtlCol="0">
            <a:spAutoFit/>
          </a:bodyPr>
          <a:lstStyle/>
          <a:p>
            <a:pPr algn="ctr"/>
            <a:r>
              <a:rPr lang="en-US" sz="2400" dirty="0" smtClean="0"/>
              <a:t>n = odd</a:t>
            </a:r>
            <a:endParaRPr lang="en-US" sz="2400" dirty="0"/>
          </a:p>
        </p:txBody>
      </p:sp>
      <p:sp>
        <p:nvSpPr>
          <p:cNvPr id="10" name="Slide Number Placeholder 9"/>
          <p:cNvSpPr>
            <a:spLocks noGrp="1"/>
          </p:cNvSpPr>
          <p:nvPr>
            <p:ph type="sldNum" sz="quarter" idx="12"/>
          </p:nvPr>
        </p:nvSpPr>
        <p:spPr/>
        <p:txBody>
          <a:bodyPr/>
          <a:lstStyle/>
          <a:p>
            <a:fld id="{B6F15528-21DE-4FAA-801E-634DDDAF4B2B}" type="slidenum">
              <a:rPr lang="en-US" smtClean="0"/>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1616" y="1168590"/>
            <a:ext cx="4393767" cy="5614254"/>
          </a:xfrm>
        </p:spPr>
        <p:txBody>
          <a:bodyPr>
            <a:normAutofit/>
          </a:bodyPr>
          <a:lstStyle/>
          <a:p>
            <a:pPr lvl="1"/>
            <a:r>
              <a:rPr lang="en-US" dirty="0" smtClean="0"/>
              <a:t>Identity (E)</a:t>
            </a:r>
          </a:p>
          <a:p>
            <a:pPr lvl="1"/>
            <a:endParaRPr lang="en-US" dirty="0" smtClean="0"/>
          </a:p>
          <a:p>
            <a:pPr lvl="1"/>
            <a:r>
              <a:rPr lang="en-US" dirty="0" smtClean="0"/>
              <a:t>Proper Rotation (</a:t>
            </a:r>
            <a:r>
              <a:rPr lang="en-US" dirty="0" err="1" smtClean="0"/>
              <a:t>C</a:t>
            </a:r>
            <a:r>
              <a:rPr lang="en-US" baseline="-25000" dirty="0" err="1" smtClean="0"/>
              <a:t>n</a:t>
            </a:r>
            <a:r>
              <a:rPr lang="en-US" dirty="0" smtClean="0"/>
              <a:t>)</a:t>
            </a:r>
          </a:p>
          <a:p>
            <a:pPr lvl="1"/>
            <a:endParaRPr lang="en-US" dirty="0" smtClean="0"/>
          </a:p>
          <a:p>
            <a:pPr lvl="1"/>
            <a:r>
              <a:rPr lang="en-US" dirty="0" smtClean="0"/>
              <a:t>Reflection (</a:t>
            </a:r>
            <a:r>
              <a:rPr lang="en-US" dirty="0" smtClean="0">
                <a:latin typeface="Symbol" pitchFamily="18" charset="2"/>
              </a:rPr>
              <a:t>s</a:t>
            </a:r>
            <a:r>
              <a:rPr lang="en-US" dirty="0" smtClean="0"/>
              <a:t>)</a:t>
            </a:r>
          </a:p>
          <a:p>
            <a:pPr lvl="1"/>
            <a:endParaRPr lang="en-US" dirty="0" smtClean="0"/>
          </a:p>
          <a:p>
            <a:pPr lvl="1"/>
            <a:r>
              <a:rPr lang="en-US" dirty="0" smtClean="0"/>
              <a:t>Inversion (</a:t>
            </a:r>
            <a:r>
              <a:rPr lang="en-US" dirty="0" err="1" smtClean="0"/>
              <a:t>i</a:t>
            </a:r>
            <a:r>
              <a:rPr lang="en-US" dirty="0" smtClean="0"/>
              <a:t>) </a:t>
            </a:r>
          </a:p>
          <a:p>
            <a:pPr lvl="1"/>
            <a:endParaRPr lang="en-US" dirty="0" smtClean="0"/>
          </a:p>
          <a:p>
            <a:pPr lvl="1"/>
            <a:r>
              <a:rPr lang="en-US" dirty="0" smtClean="0"/>
              <a:t>Improper Rotation (</a:t>
            </a:r>
            <a:r>
              <a:rPr lang="en-US" dirty="0" err="1" smtClean="0"/>
              <a:t>S</a:t>
            </a:r>
            <a:r>
              <a:rPr lang="en-US" baseline="-25000" dirty="0" err="1" smtClean="0"/>
              <a:t>n</a:t>
            </a:r>
            <a:r>
              <a:rPr lang="en-US" dirty="0" smtClean="0"/>
              <a:t>)</a:t>
            </a:r>
          </a:p>
          <a:p>
            <a:pPr lvl="1"/>
            <a:endParaRPr lang="en-US" dirty="0" smtClean="0"/>
          </a:p>
        </p:txBody>
      </p:sp>
      <p:sp>
        <p:nvSpPr>
          <p:cNvPr id="6" name="TextBox 5"/>
          <p:cNvSpPr txBox="1"/>
          <p:nvPr/>
        </p:nvSpPr>
        <p:spPr>
          <a:xfrm>
            <a:off x="1054842" y="254000"/>
            <a:ext cx="6984258" cy="707886"/>
          </a:xfrm>
          <a:prstGeom prst="rect">
            <a:avLst/>
          </a:prstGeom>
          <a:noFill/>
        </p:spPr>
        <p:txBody>
          <a:bodyPr wrap="square" rtlCol="0">
            <a:spAutoFit/>
          </a:bodyPr>
          <a:lstStyle/>
          <a:p>
            <a:pPr marL="342900" indent="-342900" algn="ctr"/>
            <a:r>
              <a:rPr lang="en-US" sz="4000" u="sng" dirty="0" smtClean="0"/>
              <a:t>Symmetry Operations</a:t>
            </a:r>
          </a:p>
        </p:txBody>
      </p:sp>
      <p:sp>
        <p:nvSpPr>
          <p:cNvPr id="17" name="Slide Number Placeholder 16"/>
          <p:cNvSpPr>
            <a:spLocks noGrp="1"/>
          </p:cNvSpPr>
          <p:nvPr>
            <p:ph type="sldNum" sz="quarter" idx="12"/>
          </p:nvPr>
        </p:nvSpPr>
        <p:spPr/>
        <p:txBody>
          <a:bodyPr/>
          <a:lstStyle/>
          <a:p>
            <a:fld id="{B6F15528-21DE-4FAA-801E-634DDDAF4B2B}" type="slidenum">
              <a:rPr lang="en-US" smtClean="0"/>
              <a:pPr/>
              <a:t>24</a:t>
            </a:fld>
            <a:endParaRPr lang="en-US"/>
          </a:p>
        </p:txBody>
      </p:sp>
      <p:pic>
        <p:nvPicPr>
          <p:cNvPr id="5" name="Picture 2" descr="http://3.bp.blogspot.com/-9_rNJVdj0CQ/T1FDz_32aiI/AAAAAAAAA6M/DolNIQc2i2A/s1600/Symmetry.png"/>
          <p:cNvPicPr>
            <a:picLocks noChangeAspect="1" noChangeArrowheads="1"/>
          </p:cNvPicPr>
          <p:nvPr/>
        </p:nvPicPr>
        <p:blipFill>
          <a:blip r:embed="rId2" cstate="print"/>
          <a:srcRect/>
          <a:stretch>
            <a:fillRect/>
          </a:stretch>
        </p:blipFill>
        <p:spPr bwMode="auto">
          <a:xfrm>
            <a:off x="5193845" y="2519005"/>
            <a:ext cx="3133725" cy="2330709"/>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54842" y="254000"/>
            <a:ext cx="6984258" cy="707886"/>
          </a:xfrm>
          <a:prstGeom prst="rect">
            <a:avLst/>
          </a:prstGeom>
          <a:noFill/>
        </p:spPr>
        <p:txBody>
          <a:bodyPr wrap="square" rtlCol="0">
            <a:spAutoFit/>
          </a:bodyPr>
          <a:lstStyle/>
          <a:p>
            <a:pPr marL="342900" indent="-342900" algn="ctr"/>
            <a:r>
              <a:rPr lang="en-US" sz="4000" u="sng" dirty="0" smtClean="0"/>
              <a:t>Side note: Crystals</a:t>
            </a:r>
          </a:p>
        </p:txBody>
      </p:sp>
      <p:sp>
        <p:nvSpPr>
          <p:cNvPr id="6" name="TextBox 5"/>
          <p:cNvSpPr txBox="1"/>
          <p:nvPr/>
        </p:nvSpPr>
        <p:spPr>
          <a:xfrm>
            <a:off x="308979" y="1168997"/>
            <a:ext cx="3937345" cy="584775"/>
          </a:xfrm>
          <a:prstGeom prst="rect">
            <a:avLst/>
          </a:prstGeom>
          <a:noFill/>
        </p:spPr>
        <p:txBody>
          <a:bodyPr wrap="square" rtlCol="0">
            <a:spAutoFit/>
          </a:bodyPr>
          <a:lstStyle/>
          <a:p>
            <a:pPr algn="ctr"/>
            <a:r>
              <a:rPr lang="en-US" sz="3200" dirty="0" smtClean="0"/>
              <a:t>Molecular Symmetry</a:t>
            </a:r>
            <a:endParaRPr lang="en-US" sz="3200" baseline="-25000" dirty="0"/>
          </a:p>
        </p:txBody>
      </p:sp>
      <p:sp>
        <p:nvSpPr>
          <p:cNvPr id="7" name="TextBox 6"/>
          <p:cNvSpPr txBox="1"/>
          <p:nvPr/>
        </p:nvSpPr>
        <p:spPr>
          <a:xfrm>
            <a:off x="4384107" y="1158559"/>
            <a:ext cx="4937343" cy="584775"/>
          </a:xfrm>
          <a:prstGeom prst="rect">
            <a:avLst/>
          </a:prstGeom>
          <a:noFill/>
        </p:spPr>
        <p:txBody>
          <a:bodyPr wrap="square" rtlCol="0">
            <a:spAutoFit/>
          </a:bodyPr>
          <a:lstStyle/>
          <a:p>
            <a:pPr algn="ctr"/>
            <a:r>
              <a:rPr lang="en-US" sz="3200" dirty="0" smtClean="0"/>
              <a:t>Crystallographic Symmetry</a:t>
            </a:r>
            <a:endParaRPr lang="en-US" sz="3200" baseline="-25000" dirty="0"/>
          </a:p>
        </p:txBody>
      </p:sp>
      <p:sp>
        <p:nvSpPr>
          <p:cNvPr id="8" name="TextBox 7"/>
          <p:cNvSpPr txBox="1"/>
          <p:nvPr/>
        </p:nvSpPr>
        <p:spPr>
          <a:xfrm>
            <a:off x="325058" y="6237961"/>
            <a:ext cx="3908740" cy="461665"/>
          </a:xfrm>
          <a:prstGeom prst="rect">
            <a:avLst/>
          </a:prstGeom>
          <a:noFill/>
        </p:spPr>
        <p:txBody>
          <a:bodyPr wrap="square" rtlCol="0">
            <a:spAutoFit/>
          </a:bodyPr>
          <a:lstStyle/>
          <a:p>
            <a:pPr algn="ctr"/>
            <a:r>
              <a:rPr lang="en-US" sz="2400" b="1" dirty="0" smtClean="0"/>
              <a:t>Center of Mass Unchanged</a:t>
            </a:r>
            <a:endParaRPr lang="en-US" sz="2400" b="1" dirty="0"/>
          </a:p>
        </p:txBody>
      </p:sp>
      <p:pic>
        <p:nvPicPr>
          <p:cNvPr id="9" name="Picture 2"/>
          <p:cNvPicPr>
            <a:picLocks noChangeAspect="1" noChangeArrowheads="1"/>
          </p:cNvPicPr>
          <p:nvPr/>
        </p:nvPicPr>
        <p:blipFill>
          <a:blip r:embed="rId2" cstate="print"/>
          <a:srcRect/>
          <a:stretch>
            <a:fillRect/>
          </a:stretch>
        </p:blipFill>
        <p:spPr bwMode="auto">
          <a:xfrm>
            <a:off x="958802" y="1785744"/>
            <a:ext cx="2670272" cy="2548231"/>
          </a:xfrm>
          <a:prstGeom prst="rect">
            <a:avLst/>
          </a:prstGeom>
          <a:noFill/>
          <a:ln w="9525">
            <a:noFill/>
            <a:miter lim="800000"/>
            <a:headEnd/>
            <a:tailEnd/>
          </a:ln>
        </p:spPr>
      </p:pic>
      <p:sp>
        <p:nvSpPr>
          <p:cNvPr id="10" name="TextBox 9"/>
          <p:cNvSpPr txBox="1"/>
          <p:nvPr/>
        </p:nvSpPr>
        <p:spPr>
          <a:xfrm>
            <a:off x="613156" y="4624191"/>
            <a:ext cx="3361563" cy="1323439"/>
          </a:xfrm>
          <a:prstGeom prst="rect">
            <a:avLst/>
          </a:prstGeom>
          <a:noFill/>
        </p:spPr>
        <p:txBody>
          <a:bodyPr wrap="square" rtlCol="0">
            <a:spAutoFit/>
          </a:bodyPr>
          <a:lstStyle/>
          <a:p>
            <a:pPr algn="ctr"/>
            <a:r>
              <a:rPr lang="en-US" sz="2000" dirty="0" smtClean="0"/>
              <a:t>Identity</a:t>
            </a:r>
          </a:p>
          <a:p>
            <a:pPr algn="ctr"/>
            <a:r>
              <a:rPr lang="en-US" sz="2000" dirty="0" smtClean="0"/>
              <a:t>Rotation</a:t>
            </a:r>
          </a:p>
          <a:p>
            <a:pPr algn="ctr"/>
            <a:r>
              <a:rPr lang="en-US" sz="2000" dirty="0" smtClean="0"/>
              <a:t>Reflection</a:t>
            </a:r>
          </a:p>
          <a:p>
            <a:pPr algn="ctr"/>
            <a:r>
              <a:rPr lang="en-US" sz="2000" dirty="0" smtClean="0"/>
              <a:t>Inversion</a:t>
            </a:r>
            <a:endParaRPr lang="en-US" sz="2000" dirty="0"/>
          </a:p>
        </p:txBody>
      </p:sp>
      <p:pic>
        <p:nvPicPr>
          <p:cNvPr id="224258" name="Picture 2" descr="http://www.learneasy.info/MDME/focus/materials/enmat/LECTURES/Lecture-04/webpages/crystals_files/FG11_030.GIF"/>
          <p:cNvPicPr>
            <a:picLocks noChangeAspect="1" noChangeArrowheads="1"/>
          </p:cNvPicPr>
          <p:nvPr/>
        </p:nvPicPr>
        <p:blipFill>
          <a:blip r:embed="rId3" cstate="print"/>
          <a:srcRect/>
          <a:stretch>
            <a:fillRect/>
          </a:stretch>
        </p:blipFill>
        <p:spPr bwMode="auto">
          <a:xfrm>
            <a:off x="4877887" y="1756688"/>
            <a:ext cx="3326661" cy="2217775"/>
          </a:xfrm>
          <a:prstGeom prst="rect">
            <a:avLst/>
          </a:prstGeom>
          <a:noFill/>
        </p:spPr>
      </p:pic>
      <p:pic>
        <p:nvPicPr>
          <p:cNvPr id="224260" name="Picture 4" descr="http://pd.chem.ucl.ac.uk/pdnn/symm4/screw8.gif"/>
          <p:cNvPicPr>
            <a:picLocks noChangeAspect="1" noChangeArrowheads="1"/>
          </p:cNvPicPr>
          <p:nvPr/>
        </p:nvPicPr>
        <p:blipFill>
          <a:blip r:embed="rId4" cstate="print"/>
          <a:srcRect/>
          <a:stretch>
            <a:fillRect/>
          </a:stretch>
        </p:blipFill>
        <p:spPr bwMode="auto">
          <a:xfrm>
            <a:off x="5303771" y="4093256"/>
            <a:ext cx="3038562" cy="2025709"/>
          </a:xfrm>
          <a:prstGeom prst="rect">
            <a:avLst/>
          </a:prstGeom>
          <a:noFill/>
        </p:spPr>
      </p:pic>
      <p:sp>
        <p:nvSpPr>
          <p:cNvPr id="13" name="TextBox 12"/>
          <p:cNvSpPr txBox="1"/>
          <p:nvPr/>
        </p:nvSpPr>
        <p:spPr>
          <a:xfrm>
            <a:off x="4484317" y="6240049"/>
            <a:ext cx="4709786" cy="461665"/>
          </a:xfrm>
          <a:prstGeom prst="rect">
            <a:avLst/>
          </a:prstGeom>
          <a:noFill/>
        </p:spPr>
        <p:txBody>
          <a:bodyPr wrap="square" rtlCol="0">
            <a:spAutoFit/>
          </a:bodyPr>
          <a:lstStyle/>
          <a:p>
            <a:pPr algn="ctr"/>
            <a:r>
              <a:rPr lang="en-US" sz="2400" b="1" dirty="0" smtClean="0"/>
              <a:t>Additional Symmetry Operations</a:t>
            </a:r>
            <a:endParaRPr lang="en-US" sz="2400" b="1" dirty="0"/>
          </a:p>
        </p:txBody>
      </p:sp>
      <p:sp>
        <p:nvSpPr>
          <p:cNvPr id="14" name="Slide Number Placeholder 13"/>
          <p:cNvSpPr>
            <a:spLocks noGrp="1"/>
          </p:cNvSpPr>
          <p:nvPr>
            <p:ph type="sldNum" sz="quarter" idx="12"/>
          </p:nvPr>
        </p:nvSpPr>
        <p:spPr/>
        <p:txBody>
          <a:bodyPr/>
          <a:lstStyle/>
          <a:p>
            <a:fld id="{B6F15528-21DE-4FAA-801E-634DDDAF4B2B}" type="slidenum">
              <a:rPr lang="en-US" smtClean="0"/>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3792" y="4282510"/>
            <a:ext cx="3303392" cy="523220"/>
          </a:xfrm>
          <a:prstGeom prst="rect">
            <a:avLst/>
          </a:prstGeom>
          <a:noFill/>
        </p:spPr>
        <p:txBody>
          <a:bodyPr wrap="square" rtlCol="0">
            <a:spAutoFit/>
          </a:bodyPr>
          <a:lstStyle/>
          <a:p>
            <a:pPr>
              <a:buFont typeface="Arial" pitchFamily="34" charset="0"/>
              <a:buChar char="•"/>
            </a:pPr>
            <a:r>
              <a:rPr lang="en-US" sz="2800" dirty="0" smtClean="0"/>
              <a:t>  Screw Symmetry</a:t>
            </a:r>
            <a:endParaRPr lang="en-US" sz="2800" dirty="0"/>
          </a:p>
        </p:txBody>
      </p:sp>
      <p:sp>
        <p:nvSpPr>
          <p:cNvPr id="4" name="TextBox 3"/>
          <p:cNvSpPr txBox="1"/>
          <p:nvPr/>
        </p:nvSpPr>
        <p:spPr>
          <a:xfrm>
            <a:off x="149224" y="1036833"/>
            <a:ext cx="4438651" cy="523220"/>
          </a:xfrm>
          <a:prstGeom prst="rect">
            <a:avLst/>
          </a:prstGeom>
          <a:noFill/>
        </p:spPr>
        <p:txBody>
          <a:bodyPr wrap="square" rtlCol="0">
            <a:spAutoFit/>
          </a:bodyPr>
          <a:lstStyle/>
          <a:p>
            <a:pPr>
              <a:buFont typeface="Arial" pitchFamily="34" charset="0"/>
              <a:buChar char="•"/>
            </a:pPr>
            <a:r>
              <a:rPr lang="en-US" sz="2800" dirty="0" smtClean="0"/>
              <a:t>  Glide-reflection Symmetry</a:t>
            </a:r>
            <a:endParaRPr lang="en-US" sz="2800" dirty="0"/>
          </a:p>
        </p:txBody>
      </p:sp>
      <p:pic>
        <p:nvPicPr>
          <p:cNvPr id="90114" name="Picture 2" descr="http://www.regentsprep.org/Regents/math/geometry/GT6/glidepict.gif"/>
          <p:cNvPicPr>
            <a:picLocks noChangeAspect="1" noChangeArrowheads="1"/>
          </p:cNvPicPr>
          <p:nvPr/>
        </p:nvPicPr>
        <p:blipFill>
          <a:blip r:embed="rId2" cstate="print"/>
          <a:srcRect/>
          <a:stretch>
            <a:fillRect/>
          </a:stretch>
        </p:blipFill>
        <p:spPr bwMode="auto">
          <a:xfrm>
            <a:off x="12526" y="1864235"/>
            <a:ext cx="2659063" cy="2252479"/>
          </a:xfrm>
          <a:prstGeom prst="rect">
            <a:avLst/>
          </a:prstGeom>
          <a:noFill/>
        </p:spPr>
      </p:pic>
      <p:pic>
        <p:nvPicPr>
          <p:cNvPr id="90116" name="Picture 4" descr="http://teachers.yale.edu/curriculum/extra/images/2010/10.04.09.13.jpg"/>
          <p:cNvPicPr>
            <a:picLocks noChangeAspect="1" noChangeArrowheads="1"/>
          </p:cNvPicPr>
          <p:nvPr/>
        </p:nvPicPr>
        <p:blipFill>
          <a:blip r:embed="rId3" cstate="print"/>
          <a:srcRect/>
          <a:stretch>
            <a:fillRect/>
          </a:stretch>
        </p:blipFill>
        <p:spPr bwMode="auto">
          <a:xfrm>
            <a:off x="3251200" y="2493788"/>
            <a:ext cx="3067050" cy="971551"/>
          </a:xfrm>
          <a:prstGeom prst="rect">
            <a:avLst/>
          </a:prstGeom>
          <a:noFill/>
        </p:spPr>
      </p:pic>
      <p:pic>
        <p:nvPicPr>
          <p:cNvPr id="90118" name="Picture 6" descr="http://4.bp.blogspot.com/-8SO5X7VGWHI/T0p8hp0py1I/AAAAAAAAAB0/jvDD5DOYtrc/s1600/glidereflection.gif"/>
          <p:cNvPicPr>
            <a:picLocks noChangeAspect="1" noChangeArrowheads="1"/>
          </p:cNvPicPr>
          <p:nvPr/>
        </p:nvPicPr>
        <p:blipFill>
          <a:blip r:embed="rId4" cstate="print"/>
          <a:srcRect/>
          <a:stretch>
            <a:fillRect/>
          </a:stretch>
        </p:blipFill>
        <p:spPr bwMode="auto">
          <a:xfrm>
            <a:off x="6845276" y="2040111"/>
            <a:ext cx="1700107" cy="1833563"/>
          </a:xfrm>
          <a:prstGeom prst="rect">
            <a:avLst/>
          </a:prstGeom>
          <a:noFill/>
        </p:spPr>
      </p:pic>
      <p:sp>
        <p:nvSpPr>
          <p:cNvPr id="9" name="Rectangle 8"/>
          <p:cNvSpPr/>
          <p:nvPr/>
        </p:nvSpPr>
        <p:spPr>
          <a:xfrm>
            <a:off x="836069" y="1492239"/>
            <a:ext cx="7353300" cy="400110"/>
          </a:xfrm>
          <a:prstGeom prst="rect">
            <a:avLst/>
          </a:prstGeom>
        </p:spPr>
        <p:txBody>
          <a:bodyPr wrap="square">
            <a:spAutoFit/>
          </a:bodyPr>
          <a:lstStyle/>
          <a:p>
            <a:r>
              <a:rPr lang="en-US" sz="2000" dirty="0" smtClean="0"/>
              <a:t>The combination of reflection and translation.</a:t>
            </a:r>
            <a:endParaRPr lang="en-US" sz="2000" dirty="0"/>
          </a:p>
        </p:txBody>
      </p:sp>
      <p:pic>
        <p:nvPicPr>
          <p:cNvPr id="90120" name="Picture 8" descr="http://www.xtal.iqfr.csic.es/Cristalografia/archivos_03/symmetry/2-fold-screw.jpg"/>
          <p:cNvPicPr>
            <a:picLocks noChangeAspect="1" noChangeArrowheads="1"/>
          </p:cNvPicPr>
          <p:nvPr/>
        </p:nvPicPr>
        <p:blipFill>
          <a:blip r:embed="rId5" cstate="print"/>
          <a:srcRect/>
          <a:stretch>
            <a:fillRect/>
          </a:stretch>
        </p:blipFill>
        <p:spPr bwMode="auto">
          <a:xfrm rot="5400000">
            <a:off x="2222830" y="4522305"/>
            <a:ext cx="1083724" cy="2823580"/>
          </a:xfrm>
          <a:prstGeom prst="rect">
            <a:avLst/>
          </a:prstGeom>
          <a:noFill/>
        </p:spPr>
      </p:pic>
      <p:sp>
        <p:nvSpPr>
          <p:cNvPr id="11" name="Rectangle 10"/>
          <p:cNvSpPr/>
          <p:nvPr/>
        </p:nvSpPr>
        <p:spPr>
          <a:xfrm>
            <a:off x="851773" y="4772145"/>
            <a:ext cx="4609576" cy="369332"/>
          </a:xfrm>
          <a:prstGeom prst="rect">
            <a:avLst/>
          </a:prstGeom>
        </p:spPr>
        <p:txBody>
          <a:bodyPr wrap="square">
            <a:spAutoFit/>
          </a:bodyPr>
          <a:lstStyle/>
          <a:p>
            <a:r>
              <a:rPr lang="en-US" dirty="0" smtClean="0"/>
              <a:t>The combination of rotation and translation.</a:t>
            </a:r>
            <a:endParaRPr lang="en-US" dirty="0"/>
          </a:p>
        </p:txBody>
      </p:sp>
      <p:pic>
        <p:nvPicPr>
          <p:cNvPr id="147457" name="Picture 1"/>
          <p:cNvPicPr>
            <a:picLocks noChangeAspect="1" noChangeArrowheads="1"/>
          </p:cNvPicPr>
          <p:nvPr/>
        </p:nvPicPr>
        <p:blipFill>
          <a:blip r:embed="rId6" cstate="print"/>
          <a:srcRect/>
          <a:stretch>
            <a:fillRect/>
          </a:stretch>
        </p:blipFill>
        <p:spPr bwMode="auto">
          <a:xfrm>
            <a:off x="5296226" y="4722875"/>
            <a:ext cx="1618141" cy="1984813"/>
          </a:xfrm>
          <a:prstGeom prst="rect">
            <a:avLst/>
          </a:prstGeom>
          <a:noFill/>
          <a:ln w="9525">
            <a:noFill/>
            <a:miter lim="800000"/>
            <a:headEnd/>
            <a:tailEnd/>
          </a:ln>
        </p:spPr>
      </p:pic>
      <p:sp>
        <p:nvSpPr>
          <p:cNvPr id="14" name="TextBox 13"/>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smtClean="0"/>
              <a:t>Crystallographic Symmetry Operations</a:t>
            </a:r>
          </a:p>
        </p:txBody>
      </p:sp>
      <p:sp>
        <p:nvSpPr>
          <p:cNvPr id="15" name="Slide Number Placeholder 14"/>
          <p:cNvSpPr>
            <a:spLocks noGrp="1"/>
          </p:cNvSpPr>
          <p:nvPr>
            <p:ph type="sldNum" sz="quarter" idx="12"/>
          </p:nvPr>
        </p:nvSpPr>
        <p:spPr/>
        <p:txBody>
          <a:bodyPr/>
          <a:lstStyle/>
          <a:p>
            <a:fld id="{B6F15528-21DE-4FAA-801E-634DDDAF4B2B}" type="slidenum">
              <a:rPr lang="en-US" smtClean="0"/>
              <a:pPr/>
              <a:t>26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01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74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smtClean="0"/>
              <a:t>Groups of Symmetry Operations</a:t>
            </a:r>
          </a:p>
        </p:txBody>
      </p:sp>
      <p:pic>
        <p:nvPicPr>
          <p:cNvPr id="10" name="Picture 1"/>
          <p:cNvPicPr>
            <a:picLocks noChangeAspect="1" noChangeArrowheads="1"/>
          </p:cNvPicPr>
          <p:nvPr/>
        </p:nvPicPr>
        <p:blipFill>
          <a:blip r:embed="rId2" cstate="print"/>
          <a:srcRect/>
          <a:stretch>
            <a:fillRect/>
          </a:stretch>
        </p:blipFill>
        <p:spPr bwMode="auto">
          <a:xfrm>
            <a:off x="5138055" y="1076563"/>
            <a:ext cx="3323770" cy="3068541"/>
          </a:xfrm>
          <a:prstGeom prst="rect">
            <a:avLst/>
          </a:prstGeom>
          <a:noFill/>
          <a:ln w="9525">
            <a:noFill/>
            <a:miter lim="800000"/>
            <a:headEnd/>
            <a:tailEnd/>
          </a:ln>
        </p:spPr>
      </p:pic>
      <p:sp>
        <p:nvSpPr>
          <p:cNvPr id="11" name="TextBox 10"/>
          <p:cNvSpPr txBox="1"/>
          <p:nvPr/>
        </p:nvSpPr>
        <p:spPr>
          <a:xfrm>
            <a:off x="229848" y="1103684"/>
            <a:ext cx="4980781" cy="3785652"/>
          </a:xfrm>
          <a:prstGeom prst="rect">
            <a:avLst/>
          </a:prstGeom>
          <a:noFill/>
        </p:spPr>
        <p:txBody>
          <a:bodyPr wrap="square" rtlCol="0">
            <a:spAutoFit/>
          </a:bodyPr>
          <a:lstStyle/>
          <a:p>
            <a:pPr marL="566738" indent="-219075">
              <a:buFont typeface="Arial" pitchFamily="34" charset="0"/>
              <a:buChar char="•"/>
            </a:pPr>
            <a:r>
              <a:rPr lang="en-US" sz="2400" dirty="0" smtClean="0"/>
              <a:t>Many molecules have 2 or more symmetry operations/elements.</a:t>
            </a:r>
          </a:p>
          <a:p>
            <a:pPr marL="347663">
              <a:buFont typeface="Arial" pitchFamily="34" charset="0"/>
              <a:buChar char="•"/>
            </a:pPr>
            <a:endParaRPr lang="en-US" sz="2400" dirty="0" smtClean="0"/>
          </a:p>
          <a:p>
            <a:pPr marL="566738" indent="-219075">
              <a:buFont typeface="Arial" pitchFamily="34" charset="0"/>
              <a:buChar char="•"/>
            </a:pPr>
            <a:r>
              <a:rPr lang="en-US" sz="2400" dirty="0" smtClean="0"/>
              <a:t>Not all symmetry operations occur independently.  </a:t>
            </a:r>
          </a:p>
          <a:p>
            <a:pPr marL="566738" indent="-219075">
              <a:buFont typeface="Arial" pitchFamily="34" charset="0"/>
              <a:buChar char="•"/>
            </a:pPr>
            <a:endParaRPr lang="en-US" sz="2400" dirty="0" smtClean="0"/>
          </a:p>
          <a:p>
            <a:pPr marL="566738" indent="-219075">
              <a:buFont typeface="Arial" pitchFamily="34" charset="0"/>
              <a:buChar char="•"/>
            </a:pPr>
            <a:r>
              <a:rPr lang="en-US" sz="2400" dirty="0" smtClean="0"/>
              <a:t>Molecules can be classified and </a:t>
            </a:r>
            <a:r>
              <a:rPr lang="en-US" sz="2400" u="sng" dirty="0" smtClean="0"/>
              <a:t>grouped</a:t>
            </a:r>
            <a:r>
              <a:rPr lang="en-US" sz="2400" dirty="0" smtClean="0"/>
              <a:t> based on their symmetry.</a:t>
            </a:r>
          </a:p>
          <a:p>
            <a:endParaRPr lang="en-US" sz="2400" dirty="0"/>
          </a:p>
        </p:txBody>
      </p:sp>
      <p:sp>
        <p:nvSpPr>
          <p:cNvPr id="16" name="TextBox 15"/>
          <p:cNvSpPr txBox="1"/>
          <p:nvPr/>
        </p:nvSpPr>
        <p:spPr>
          <a:xfrm>
            <a:off x="570934" y="4608881"/>
            <a:ext cx="8282779" cy="1938992"/>
          </a:xfrm>
          <a:prstGeom prst="rect">
            <a:avLst/>
          </a:prstGeom>
          <a:noFill/>
        </p:spPr>
        <p:txBody>
          <a:bodyPr wrap="square" rtlCol="0">
            <a:spAutoFit/>
          </a:bodyPr>
          <a:lstStyle/>
          <a:p>
            <a:pPr marL="231775" indent="-231775">
              <a:buFont typeface="Arial" pitchFamily="34" charset="0"/>
              <a:buChar char="•"/>
            </a:pPr>
            <a:r>
              <a:rPr lang="en-US" sz="2400" dirty="0" smtClean="0"/>
              <a:t>Molecules with similar symmetry elements and operations belong to the same </a:t>
            </a:r>
            <a:r>
              <a:rPr lang="en-US" sz="2400" i="1" dirty="0" smtClean="0">
                <a:solidFill>
                  <a:srgbClr val="FF0000"/>
                </a:solidFill>
              </a:rPr>
              <a:t>point group</a:t>
            </a:r>
            <a:r>
              <a:rPr lang="en-US" sz="2400" dirty="0" smtClean="0"/>
              <a:t>.</a:t>
            </a:r>
          </a:p>
          <a:p>
            <a:pPr marL="231775" indent="-231775">
              <a:buFont typeface="Arial" pitchFamily="34" charset="0"/>
              <a:buChar char="•"/>
            </a:pPr>
            <a:endParaRPr lang="en-US" sz="2400" dirty="0" smtClean="0"/>
          </a:p>
          <a:p>
            <a:pPr marL="231775" indent="-231775">
              <a:buFont typeface="Arial" pitchFamily="34" charset="0"/>
              <a:buChar char="•"/>
            </a:pPr>
            <a:r>
              <a:rPr lang="en-US" sz="2400" dirty="0" smtClean="0"/>
              <a:t>Called point group because symmetry operations are related to a fixed point in the molecule (the center of mass).</a:t>
            </a:r>
          </a:p>
        </p:txBody>
      </p:sp>
      <p:sp>
        <p:nvSpPr>
          <p:cNvPr id="18" name="Slide Number Placeholder 17"/>
          <p:cNvSpPr>
            <a:spLocks noGrp="1"/>
          </p:cNvSpPr>
          <p:nvPr>
            <p:ph type="sldNum" sz="quarter" idx="12"/>
          </p:nvPr>
        </p:nvSpPr>
        <p:spPr/>
        <p:txBody>
          <a:bodyPr/>
          <a:lstStyle/>
          <a:p>
            <a:fld id="{B6F15528-21DE-4FAA-801E-634DDDAF4B2B}" type="slidenum">
              <a:rPr lang="en-US" smtClean="0"/>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
          <p:cNvPicPr>
            <a:picLocks noGrp="1" noChangeAspect="1" noChangeArrowheads="1"/>
          </p:cNvPicPr>
          <p:nvPr>
            <p:ph idx="1"/>
          </p:nvPr>
        </p:nvPicPr>
        <p:blipFill>
          <a:blip r:embed="rId2" cstate="print"/>
          <a:srcRect/>
          <a:stretch>
            <a:fillRect/>
          </a:stretch>
        </p:blipFill>
        <p:spPr bwMode="auto">
          <a:xfrm>
            <a:off x="1610399" y="1034144"/>
            <a:ext cx="5878970" cy="5148159"/>
          </a:xfrm>
          <a:prstGeom prst="rect">
            <a:avLst/>
          </a:prstGeom>
          <a:noFill/>
          <a:ln w="9525">
            <a:noFill/>
            <a:miter lim="800000"/>
            <a:headEnd/>
            <a:tailEnd/>
          </a:ln>
        </p:spPr>
      </p:pic>
      <p:sp>
        <p:nvSpPr>
          <p:cNvPr id="6" name="TextBox 5"/>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smtClean="0"/>
              <a:t>Point Groups</a:t>
            </a:r>
          </a:p>
        </p:txBody>
      </p:sp>
      <p:sp>
        <p:nvSpPr>
          <p:cNvPr id="7" name="Rectangle 6"/>
          <p:cNvSpPr/>
          <p:nvPr/>
        </p:nvSpPr>
        <p:spPr>
          <a:xfrm>
            <a:off x="333832" y="6315111"/>
            <a:ext cx="8447318" cy="461665"/>
          </a:xfrm>
          <a:prstGeom prst="rect">
            <a:avLst/>
          </a:prstGeom>
        </p:spPr>
        <p:txBody>
          <a:bodyPr wrap="square">
            <a:spAutoFit/>
          </a:bodyPr>
          <a:lstStyle/>
          <a:p>
            <a:pPr marL="231775" indent="-231775" algn="ctr"/>
            <a:r>
              <a:rPr lang="en-US" sz="2400" dirty="0" smtClean="0"/>
              <a:t>Infinite number of molecules, finite number of </a:t>
            </a:r>
            <a:r>
              <a:rPr lang="en-US" sz="2400" i="1" dirty="0" smtClean="0">
                <a:solidFill>
                  <a:srgbClr val="FF0000"/>
                </a:solidFill>
              </a:rPr>
              <a:t>point groups</a:t>
            </a:r>
            <a:r>
              <a:rPr lang="en-US" sz="2400" dirty="0" smtClean="0"/>
              <a:t>.</a:t>
            </a:r>
            <a:endParaRPr lang="en-US" sz="2400" dirty="0"/>
          </a:p>
        </p:txBody>
      </p:sp>
      <p:sp>
        <p:nvSpPr>
          <p:cNvPr id="8" name="Slide Number Placeholder 7"/>
          <p:cNvSpPr>
            <a:spLocks noGrp="1"/>
          </p:cNvSpPr>
          <p:nvPr>
            <p:ph type="sldNum" sz="quarter" idx="12"/>
          </p:nvPr>
        </p:nvSpPr>
        <p:spPr/>
        <p:txBody>
          <a:bodyPr/>
          <a:lstStyle/>
          <a:p>
            <a:fld id="{B6F15528-21DE-4FAA-801E-634DDDAF4B2B}" type="slidenum">
              <a:rPr lang="en-US" smtClean="0"/>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4571296" y="1193796"/>
            <a:ext cx="4282400" cy="3750057"/>
          </a:xfrm>
          <a:prstGeom prst="rect">
            <a:avLst/>
          </a:prstGeom>
          <a:noFill/>
          <a:ln w="9525">
            <a:noFill/>
            <a:miter lim="800000"/>
            <a:headEnd/>
            <a:tailEnd/>
          </a:ln>
        </p:spPr>
      </p:pic>
      <p:sp>
        <p:nvSpPr>
          <p:cNvPr id="5" name="TextBox 4"/>
          <p:cNvSpPr txBox="1"/>
          <p:nvPr/>
        </p:nvSpPr>
        <p:spPr>
          <a:xfrm>
            <a:off x="304794" y="987573"/>
            <a:ext cx="4256094" cy="5401479"/>
          </a:xfrm>
          <a:prstGeom prst="rect">
            <a:avLst/>
          </a:prstGeom>
          <a:noFill/>
        </p:spPr>
        <p:txBody>
          <a:bodyPr wrap="square" rtlCol="0">
            <a:spAutoFit/>
          </a:bodyPr>
          <a:lstStyle/>
          <a:p>
            <a:pPr marL="566738" indent="-219075">
              <a:spcAft>
                <a:spcPts val="600"/>
              </a:spcAft>
              <a:buFont typeface="Arial" pitchFamily="34" charset="0"/>
              <a:buChar char="•"/>
            </a:pPr>
            <a:r>
              <a:rPr lang="en-US" sz="2800" dirty="0" err="1" smtClean="0"/>
              <a:t>Nonaxial</a:t>
            </a:r>
            <a:r>
              <a:rPr lang="en-US" sz="2800" dirty="0" smtClean="0"/>
              <a:t> (no rotation)</a:t>
            </a:r>
          </a:p>
          <a:p>
            <a:pPr marL="1023938" lvl="1" indent="-219075">
              <a:spcAft>
                <a:spcPts val="1200"/>
              </a:spcAft>
            </a:pPr>
            <a:r>
              <a:rPr lang="en-US" sz="2800" dirty="0" smtClean="0"/>
              <a:t>- C</a:t>
            </a:r>
            <a:r>
              <a:rPr lang="en-US" sz="2800" baseline="-25000" dirty="0" smtClean="0"/>
              <a:t>1</a:t>
            </a:r>
            <a:r>
              <a:rPr lang="en-US" sz="2800" dirty="0" smtClean="0"/>
              <a:t>, C</a:t>
            </a:r>
            <a:r>
              <a:rPr lang="en-US" sz="2800" baseline="-25000" dirty="0" smtClean="0"/>
              <a:t>s</a:t>
            </a:r>
            <a:r>
              <a:rPr lang="en-US" sz="2800" dirty="0" smtClean="0"/>
              <a:t>, </a:t>
            </a:r>
            <a:r>
              <a:rPr lang="en-US" sz="2800" dirty="0" err="1" smtClean="0"/>
              <a:t>C</a:t>
            </a:r>
            <a:r>
              <a:rPr lang="en-US" sz="2800" baseline="-25000" dirty="0" err="1" smtClean="0"/>
              <a:t>i</a:t>
            </a:r>
            <a:endParaRPr lang="en-US" sz="2800" baseline="-25000" dirty="0" smtClean="0"/>
          </a:p>
          <a:p>
            <a:pPr marL="566738" indent="-219075">
              <a:spcAft>
                <a:spcPts val="600"/>
              </a:spcAft>
              <a:buFont typeface="Arial" pitchFamily="34" charset="0"/>
              <a:buChar char="•"/>
            </a:pPr>
            <a:r>
              <a:rPr lang="en-US" sz="2800" dirty="0" smtClean="0"/>
              <a:t>Cyclic (rotational)</a:t>
            </a:r>
          </a:p>
          <a:p>
            <a:pPr marL="1023938" lvl="1" indent="-219075">
              <a:spcAft>
                <a:spcPts val="1200"/>
              </a:spcAft>
            </a:pPr>
            <a:r>
              <a:rPr lang="en-US" sz="2800" dirty="0" smtClean="0"/>
              <a:t>-</a:t>
            </a:r>
            <a:r>
              <a:rPr lang="en-US" sz="2800" dirty="0" err="1" smtClean="0"/>
              <a:t>C</a:t>
            </a:r>
            <a:r>
              <a:rPr lang="en-US" sz="2800" baseline="-25000" dirty="0" err="1" smtClean="0"/>
              <a:t>n</a:t>
            </a:r>
            <a:r>
              <a:rPr lang="en-US" sz="2800" dirty="0" smtClean="0"/>
              <a:t>, </a:t>
            </a:r>
            <a:r>
              <a:rPr lang="en-US" sz="2800" dirty="0" err="1" smtClean="0"/>
              <a:t>C</a:t>
            </a:r>
            <a:r>
              <a:rPr lang="en-US" sz="2800" baseline="-25000" dirty="0" err="1" smtClean="0"/>
              <a:t>nv</a:t>
            </a:r>
            <a:r>
              <a:rPr lang="en-US" sz="2800" dirty="0" smtClean="0"/>
              <a:t>, </a:t>
            </a:r>
            <a:r>
              <a:rPr lang="en-US" sz="2800" dirty="0" err="1" smtClean="0"/>
              <a:t>C</a:t>
            </a:r>
            <a:r>
              <a:rPr lang="en-US" sz="2800" baseline="-25000" dirty="0" err="1" smtClean="0"/>
              <a:t>nh</a:t>
            </a:r>
            <a:r>
              <a:rPr lang="en-US" sz="2800" dirty="0" smtClean="0"/>
              <a:t>, </a:t>
            </a:r>
            <a:r>
              <a:rPr lang="en-US" sz="2800" dirty="0" err="1" smtClean="0"/>
              <a:t>S</a:t>
            </a:r>
            <a:r>
              <a:rPr lang="en-US" sz="2800" baseline="-25000" dirty="0" err="1" smtClean="0"/>
              <a:t>n</a:t>
            </a:r>
            <a:endParaRPr lang="en-US" sz="2800" baseline="-25000" dirty="0" smtClean="0"/>
          </a:p>
          <a:p>
            <a:pPr marL="566738" indent="-219075">
              <a:spcAft>
                <a:spcPts val="600"/>
              </a:spcAft>
              <a:buFont typeface="Arial" pitchFamily="34" charset="0"/>
              <a:buChar char="•"/>
            </a:pPr>
            <a:r>
              <a:rPr lang="en-US" sz="2800" dirty="0" smtClean="0"/>
              <a:t>Dihedral (⊥C</a:t>
            </a:r>
            <a:r>
              <a:rPr lang="en-US" sz="2800" baseline="-25000" dirty="0" smtClean="0"/>
              <a:t>2</a:t>
            </a:r>
            <a:r>
              <a:rPr lang="en-US" sz="2800" dirty="0" smtClean="0"/>
              <a:t>)</a:t>
            </a:r>
          </a:p>
          <a:p>
            <a:pPr marL="1023938" lvl="1" indent="-219075">
              <a:spcAft>
                <a:spcPts val="1200"/>
              </a:spcAft>
            </a:pPr>
            <a:r>
              <a:rPr lang="en-US" sz="2800" dirty="0" smtClean="0"/>
              <a:t>- </a:t>
            </a:r>
            <a:r>
              <a:rPr lang="en-US" sz="2800" dirty="0" err="1" smtClean="0"/>
              <a:t>D</a:t>
            </a:r>
            <a:r>
              <a:rPr lang="en-US" sz="2800" baseline="-25000" dirty="0" err="1" smtClean="0"/>
              <a:t>n</a:t>
            </a:r>
            <a:r>
              <a:rPr lang="en-US" sz="2800" dirty="0" smtClean="0"/>
              <a:t>, </a:t>
            </a:r>
            <a:r>
              <a:rPr lang="en-US" sz="2800" dirty="0" err="1" smtClean="0"/>
              <a:t>D</a:t>
            </a:r>
            <a:r>
              <a:rPr lang="en-US" sz="2800" baseline="-25000" dirty="0" err="1" smtClean="0"/>
              <a:t>nd</a:t>
            </a:r>
            <a:r>
              <a:rPr lang="en-US" sz="2800" dirty="0" smtClean="0"/>
              <a:t>, </a:t>
            </a:r>
            <a:r>
              <a:rPr lang="en-US" sz="2800" dirty="0" err="1" smtClean="0"/>
              <a:t>D</a:t>
            </a:r>
            <a:r>
              <a:rPr lang="en-US" sz="2800" baseline="-25000" dirty="0" err="1" smtClean="0"/>
              <a:t>nh</a:t>
            </a:r>
            <a:endParaRPr lang="en-US" sz="2800" baseline="-25000" dirty="0" smtClean="0"/>
          </a:p>
          <a:p>
            <a:pPr marL="566738" indent="-219075">
              <a:spcAft>
                <a:spcPts val="600"/>
              </a:spcAft>
              <a:buFont typeface="Arial" pitchFamily="34" charset="0"/>
              <a:buChar char="•"/>
            </a:pPr>
            <a:r>
              <a:rPr lang="en-US" sz="2800" dirty="0" smtClean="0"/>
              <a:t>Polyhedral</a:t>
            </a:r>
          </a:p>
          <a:p>
            <a:pPr marL="1023938" lvl="1" indent="-219075">
              <a:spcAft>
                <a:spcPts val="1200"/>
              </a:spcAft>
            </a:pPr>
            <a:r>
              <a:rPr lang="en-US" sz="2800" dirty="0" smtClean="0"/>
              <a:t>- T, </a:t>
            </a:r>
            <a:r>
              <a:rPr lang="en-US" sz="2800" dirty="0" err="1" smtClean="0"/>
              <a:t>T</a:t>
            </a:r>
            <a:r>
              <a:rPr lang="en-US" sz="2800" baseline="-25000" dirty="0" err="1" smtClean="0"/>
              <a:t>h</a:t>
            </a:r>
            <a:r>
              <a:rPr lang="en-US" sz="2800" dirty="0" smtClean="0"/>
              <a:t>, T</a:t>
            </a:r>
            <a:r>
              <a:rPr lang="en-US" sz="2800" baseline="-25000" dirty="0" smtClean="0"/>
              <a:t>d</a:t>
            </a:r>
            <a:r>
              <a:rPr lang="en-US" sz="2800" dirty="0" smtClean="0"/>
              <a:t>, O, O</a:t>
            </a:r>
            <a:r>
              <a:rPr lang="en-US" sz="2800" baseline="-25000" dirty="0" smtClean="0"/>
              <a:t>h</a:t>
            </a:r>
            <a:r>
              <a:rPr lang="en-US" sz="2800" dirty="0" smtClean="0"/>
              <a:t>, I, </a:t>
            </a:r>
            <a:r>
              <a:rPr lang="en-US" sz="2800" dirty="0" err="1" smtClean="0"/>
              <a:t>I</a:t>
            </a:r>
            <a:r>
              <a:rPr lang="en-US" sz="2800" baseline="-25000" dirty="0" err="1" smtClean="0"/>
              <a:t>h</a:t>
            </a:r>
            <a:endParaRPr lang="en-US" sz="2800" baseline="-25000" dirty="0" smtClean="0"/>
          </a:p>
          <a:p>
            <a:pPr marL="566738" indent="-219075">
              <a:spcAft>
                <a:spcPts val="600"/>
              </a:spcAft>
              <a:buFont typeface="Arial" pitchFamily="34" charset="0"/>
              <a:buChar char="•"/>
            </a:pPr>
            <a:r>
              <a:rPr lang="en-US" sz="2800" dirty="0" smtClean="0"/>
              <a:t>Linear</a:t>
            </a:r>
          </a:p>
          <a:p>
            <a:pPr marL="1023938" lvl="1" indent="-219075">
              <a:spcAft>
                <a:spcPts val="1200"/>
              </a:spcAft>
            </a:pPr>
            <a:r>
              <a:rPr lang="en-US" sz="2800" dirty="0" smtClean="0"/>
              <a:t>- </a:t>
            </a:r>
            <a:r>
              <a:rPr lang="en-US" sz="2800" dirty="0" err="1" smtClean="0"/>
              <a:t>C</a:t>
            </a:r>
            <a:r>
              <a:rPr lang="en-US" sz="2800" baseline="-25000" dirty="0" err="1" smtClean="0"/>
              <a:t>∞v</a:t>
            </a:r>
            <a:r>
              <a:rPr lang="en-US" sz="2800" dirty="0" smtClean="0"/>
              <a:t>, D</a:t>
            </a:r>
            <a:r>
              <a:rPr lang="en-US" sz="2800" baseline="-25000" dirty="0" smtClean="0"/>
              <a:t> ∞h</a:t>
            </a:r>
            <a:endParaRPr lang="en-US" sz="2800" dirty="0" smtClean="0"/>
          </a:p>
        </p:txBody>
      </p:sp>
      <p:sp>
        <p:nvSpPr>
          <p:cNvPr id="6" name="TextBox 5"/>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smtClean="0"/>
              <a:t>Types of Point Groups</a:t>
            </a:r>
          </a:p>
        </p:txBody>
      </p:sp>
      <p:sp>
        <p:nvSpPr>
          <p:cNvPr id="7" name="Rectangle 6"/>
          <p:cNvSpPr/>
          <p:nvPr/>
        </p:nvSpPr>
        <p:spPr>
          <a:xfrm>
            <a:off x="4789923" y="5011447"/>
            <a:ext cx="3739293" cy="369332"/>
          </a:xfrm>
          <a:prstGeom prst="rect">
            <a:avLst/>
          </a:prstGeom>
        </p:spPr>
        <p:txBody>
          <a:bodyPr wrap="none">
            <a:spAutoFit/>
          </a:bodyPr>
          <a:lstStyle/>
          <a:p>
            <a:pPr algn="ctr"/>
            <a:r>
              <a:rPr lang="en-US" dirty="0" smtClean="0">
                <a:hlinkClick r:id="rId3"/>
              </a:rPr>
              <a:t>http://symmetry.jacobs-university.de/</a:t>
            </a:r>
            <a:endParaRPr lang="en-US" dirty="0"/>
          </a:p>
        </p:txBody>
      </p:sp>
      <p:sp>
        <p:nvSpPr>
          <p:cNvPr id="8" name="Slide Number Placeholder 7"/>
          <p:cNvSpPr>
            <a:spLocks noGrp="1"/>
          </p:cNvSpPr>
          <p:nvPr>
            <p:ph type="sldNum" sz="quarter" idx="12"/>
          </p:nvPr>
        </p:nvSpPr>
        <p:spPr/>
        <p:txBody>
          <a:bodyPr/>
          <a:lstStyle/>
          <a:p>
            <a:fld id="{B6F15528-21DE-4FAA-801E-634DDDAF4B2B}" type="slidenum">
              <a:rPr lang="en-US" smtClean="0"/>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3</a:t>
            </a:fld>
            <a:endParaRPr lang="en-US"/>
          </a:p>
        </p:txBody>
      </p:sp>
      <p:pic>
        <p:nvPicPr>
          <p:cNvPr id="233474" name="Picture 2"/>
          <p:cNvPicPr>
            <a:picLocks noChangeAspect="1" noChangeArrowheads="1"/>
          </p:cNvPicPr>
          <p:nvPr/>
        </p:nvPicPr>
        <p:blipFill>
          <a:blip r:embed="rId2" cstate="print"/>
          <a:srcRect/>
          <a:stretch>
            <a:fillRect/>
          </a:stretch>
        </p:blipFill>
        <p:spPr bwMode="auto">
          <a:xfrm>
            <a:off x="2449668" y="1407890"/>
            <a:ext cx="4199956" cy="4093027"/>
          </a:xfrm>
          <a:prstGeom prst="rect">
            <a:avLst/>
          </a:prstGeom>
          <a:noFill/>
          <a:ln w="9525">
            <a:noFill/>
            <a:miter lim="800000"/>
            <a:headEnd/>
            <a:tailEnd/>
          </a:ln>
        </p:spPr>
      </p:pic>
      <p:sp>
        <p:nvSpPr>
          <p:cNvPr id="6" name="Rectangle 5"/>
          <p:cNvSpPr/>
          <p:nvPr/>
        </p:nvSpPr>
        <p:spPr>
          <a:xfrm>
            <a:off x="732979" y="928693"/>
            <a:ext cx="7627256" cy="461665"/>
          </a:xfrm>
          <a:prstGeom prst="rect">
            <a:avLst/>
          </a:prstGeom>
        </p:spPr>
        <p:txBody>
          <a:bodyPr wrap="square">
            <a:spAutoFit/>
          </a:bodyPr>
          <a:lstStyle/>
          <a:p>
            <a:pPr algn="ctr"/>
            <a:r>
              <a:rPr lang="en-US" sz="2400" dirty="0" smtClean="0"/>
              <a:t>Valence shell electron pair repulsion (VSEPR) theory</a:t>
            </a:r>
            <a:endParaRPr lang="en-US" sz="2400" dirty="0"/>
          </a:p>
        </p:txBody>
      </p:sp>
      <p:sp>
        <p:nvSpPr>
          <p:cNvPr id="7" name="TextBox 6"/>
          <p:cNvSpPr txBox="1"/>
          <p:nvPr/>
        </p:nvSpPr>
        <p:spPr>
          <a:xfrm>
            <a:off x="1054842" y="254000"/>
            <a:ext cx="6984258" cy="707886"/>
          </a:xfrm>
          <a:prstGeom prst="rect">
            <a:avLst/>
          </a:prstGeom>
          <a:noFill/>
        </p:spPr>
        <p:txBody>
          <a:bodyPr wrap="square" rtlCol="0">
            <a:spAutoFit/>
          </a:bodyPr>
          <a:lstStyle/>
          <a:p>
            <a:pPr marL="342900" indent="-342900" algn="ctr"/>
            <a:r>
              <a:rPr lang="en-US" sz="4000" u="sng" dirty="0" smtClean="0"/>
              <a:t>VSEPR</a:t>
            </a:r>
          </a:p>
        </p:txBody>
      </p:sp>
      <p:pic>
        <p:nvPicPr>
          <p:cNvPr id="233476" name="Picture 4" descr="http://m5.paperblog.com/i/38/386279/balloon-representations-of-vsepr-shapes-L-dgxHdD.jpeg"/>
          <p:cNvPicPr>
            <a:picLocks noChangeAspect="1" noChangeArrowheads="1"/>
          </p:cNvPicPr>
          <p:nvPr/>
        </p:nvPicPr>
        <p:blipFill>
          <a:blip r:embed="rId3" cstate="print"/>
          <a:srcRect/>
          <a:stretch>
            <a:fillRect/>
          </a:stretch>
        </p:blipFill>
        <p:spPr bwMode="auto">
          <a:xfrm>
            <a:off x="2374440" y="5717918"/>
            <a:ext cx="4328778" cy="1111054"/>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6088" y="1135745"/>
            <a:ext cx="8229600" cy="649514"/>
          </a:xfrm>
        </p:spPr>
        <p:txBody>
          <a:bodyPr/>
          <a:lstStyle/>
          <a:p>
            <a:pPr algn="ctr">
              <a:buNone/>
            </a:pPr>
            <a:r>
              <a:rPr lang="en-US" dirty="0" smtClean="0"/>
              <a:t>There are no symmetry elements except E</a:t>
            </a:r>
            <a:endParaRPr lang="en-US" dirty="0"/>
          </a:p>
        </p:txBody>
      </p:sp>
      <p:pic>
        <p:nvPicPr>
          <p:cNvPr id="39938" name="Picture 2"/>
          <p:cNvPicPr>
            <a:picLocks noChangeAspect="1" noChangeArrowheads="1"/>
          </p:cNvPicPr>
          <p:nvPr/>
        </p:nvPicPr>
        <p:blipFill>
          <a:blip r:embed="rId3" cstate="print"/>
          <a:srcRect/>
          <a:stretch>
            <a:fillRect/>
          </a:stretch>
        </p:blipFill>
        <p:spPr bwMode="auto">
          <a:xfrm>
            <a:off x="1994916" y="1808843"/>
            <a:ext cx="5088051" cy="1395927"/>
          </a:xfrm>
          <a:prstGeom prst="rect">
            <a:avLst/>
          </a:prstGeom>
          <a:noFill/>
          <a:ln w="9525">
            <a:noFill/>
            <a:miter lim="800000"/>
            <a:headEnd/>
            <a:tailEnd/>
          </a:ln>
        </p:spPr>
      </p:pic>
      <p:sp>
        <p:nvSpPr>
          <p:cNvPr id="8" name="TextBox 7"/>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err="1" smtClean="0"/>
              <a:t>Nonaxial</a:t>
            </a:r>
            <a:r>
              <a:rPr lang="en-US" sz="4000" u="sng" dirty="0" smtClean="0"/>
              <a:t>: C</a:t>
            </a:r>
            <a:r>
              <a:rPr lang="en-US" sz="4000" u="sng" baseline="-25000" dirty="0" smtClean="0"/>
              <a:t>1</a:t>
            </a:r>
          </a:p>
        </p:txBody>
      </p:sp>
      <p:sp>
        <p:nvSpPr>
          <p:cNvPr id="9" name="Content Placeholder 2"/>
          <p:cNvSpPr txBox="1">
            <a:spLocks/>
          </p:cNvSpPr>
          <p:nvPr/>
        </p:nvSpPr>
        <p:spPr>
          <a:xfrm>
            <a:off x="438827" y="3610429"/>
            <a:ext cx="8229600" cy="649514"/>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Many molecules</a:t>
            </a:r>
            <a:r>
              <a:rPr kumimoji="0" lang="en-US" sz="3200" b="0" i="0" u="none" strike="noStrike" kern="1200" cap="none" spc="0" normalizeH="0" noProof="0" dirty="0" smtClean="0">
                <a:ln>
                  <a:noFill/>
                </a:ln>
                <a:solidFill>
                  <a:schemeClr val="tx1"/>
                </a:solidFill>
                <a:effectLst/>
                <a:uLnTx/>
                <a:uFillTx/>
                <a:latin typeface="+mn-lt"/>
                <a:ea typeface="+mn-ea"/>
                <a:cs typeface="+mn-cs"/>
              </a:rPr>
              <a:t> are C</a:t>
            </a:r>
            <a:r>
              <a:rPr kumimoji="0" lang="en-US" sz="3200" b="0" i="0" u="none" strike="noStrike" kern="1200" cap="none" spc="0" normalizeH="0" baseline="-25000" noProof="0" dirty="0" smtClean="0">
                <a:ln>
                  <a:noFill/>
                </a:ln>
                <a:solidFill>
                  <a:schemeClr val="tx1"/>
                </a:solidFill>
                <a:effectLst/>
                <a:uLnTx/>
                <a:uFillTx/>
                <a:latin typeface="+mn-lt"/>
                <a:ea typeface="+mn-ea"/>
                <a:cs typeface="+mn-cs"/>
              </a:rPr>
              <a:t>1</a:t>
            </a:r>
            <a:endParaRPr kumimoji="0" lang="en-US" sz="3200" b="0" i="0" u="none" strike="noStrike" kern="1200" cap="none" spc="0" normalizeH="0" baseline="-25000" noProof="0" dirty="0">
              <a:ln>
                <a:noFill/>
              </a:ln>
              <a:solidFill>
                <a:schemeClr val="tx1"/>
              </a:solidFill>
              <a:effectLst/>
              <a:uLnTx/>
              <a:uFillTx/>
              <a:latin typeface="+mn-lt"/>
              <a:ea typeface="+mn-ea"/>
              <a:cs typeface="+mn-cs"/>
            </a:endParaRPr>
          </a:p>
        </p:txBody>
      </p:sp>
      <p:pic>
        <p:nvPicPr>
          <p:cNvPr id="140289" name="Picture 1"/>
          <p:cNvPicPr>
            <a:picLocks noChangeAspect="1" noChangeArrowheads="1"/>
          </p:cNvPicPr>
          <p:nvPr/>
        </p:nvPicPr>
        <p:blipFill>
          <a:blip r:embed="rId4" cstate="print"/>
          <a:srcRect/>
          <a:stretch>
            <a:fillRect/>
          </a:stretch>
        </p:blipFill>
        <p:spPr bwMode="auto">
          <a:xfrm>
            <a:off x="1183881" y="4238911"/>
            <a:ext cx="1224912" cy="2524743"/>
          </a:xfrm>
          <a:prstGeom prst="rect">
            <a:avLst/>
          </a:prstGeom>
          <a:noFill/>
          <a:ln w="9525">
            <a:noFill/>
            <a:miter lim="800000"/>
            <a:headEnd/>
            <a:tailEnd/>
          </a:ln>
        </p:spPr>
      </p:pic>
      <p:pic>
        <p:nvPicPr>
          <p:cNvPr id="140291" name="Picture 3" descr="http://www.newswise.com/images/uploads/2006/01/30/fullsize/060127_thrombospondin_2-hirez.jpg"/>
          <p:cNvPicPr>
            <a:picLocks noChangeAspect="1" noChangeArrowheads="1"/>
          </p:cNvPicPr>
          <p:nvPr/>
        </p:nvPicPr>
        <p:blipFill>
          <a:blip r:embed="rId5" cstate="print"/>
          <a:srcRect/>
          <a:stretch>
            <a:fillRect/>
          </a:stretch>
        </p:blipFill>
        <p:spPr bwMode="auto">
          <a:xfrm>
            <a:off x="3230100" y="4376057"/>
            <a:ext cx="2655607" cy="2242457"/>
          </a:xfrm>
          <a:prstGeom prst="rect">
            <a:avLst/>
          </a:prstGeom>
          <a:noFill/>
        </p:spPr>
      </p:pic>
      <p:graphicFrame>
        <p:nvGraphicFramePr>
          <p:cNvPr id="140293" name="Object 5"/>
          <p:cNvGraphicFramePr>
            <a:graphicFrameLocks noChangeAspect="1"/>
          </p:cNvGraphicFramePr>
          <p:nvPr/>
        </p:nvGraphicFramePr>
        <p:xfrm>
          <a:off x="6436180" y="4840515"/>
          <a:ext cx="2139869" cy="950686"/>
        </p:xfrm>
        <a:graphic>
          <a:graphicData uri="http://schemas.openxmlformats.org/presentationml/2006/ole">
            <p:oleObj spid="_x0000_s140293" name="CS ChemDraw Drawing" r:id="rId6" imgW="1025425" imgH="455490" progId="ChemDraw.Document.6.0">
              <p:embed/>
            </p:oleObj>
          </a:graphicData>
        </a:graphic>
      </p:graphicFrame>
      <p:sp>
        <p:nvSpPr>
          <p:cNvPr id="14" name="Slide Number Placeholder 13"/>
          <p:cNvSpPr>
            <a:spLocks noGrp="1"/>
          </p:cNvSpPr>
          <p:nvPr>
            <p:ph type="sldNum" sz="quarter" idx="12"/>
          </p:nvPr>
        </p:nvSpPr>
        <p:spPr/>
        <p:txBody>
          <a:bodyPr/>
          <a:lstStyle/>
          <a:p>
            <a:fld id="{B6F15528-21DE-4FAA-801E-634DDDAF4B2B}" type="slidenum">
              <a:rPr lang="en-US" smtClean="0"/>
              <a:pPr/>
              <a:t>30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02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02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0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6088" y="1135745"/>
            <a:ext cx="8229600" cy="649514"/>
          </a:xfrm>
        </p:spPr>
        <p:txBody>
          <a:bodyPr/>
          <a:lstStyle/>
          <a:p>
            <a:pPr algn="ctr">
              <a:buNone/>
            </a:pPr>
            <a:r>
              <a:rPr lang="en-US" dirty="0" smtClean="0"/>
              <a:t>Symmetry elements: E and </a:t>
            </a:r>
            <a:r>
              <a:rPr lang="en-US" dirty="0" smtClean="0">
                <a:latin typeface="Symbol" pitchFamily="18" charset="2"/>
              </a:rPr>
              <a:t>s</a:t>
            </a:r>
            <a:endParaRPr lang="en-US" dirty="0">
              <a:latin typeface="Symbol" pitchFamily="18" charset="2"/>
            </a:endParaRPr>
          </a:p>
        </p:txBody>
      </p:sp>
      <p:sp>
        <p:nvSpPr>
          <p:cNvPr id="8" name="TextBox 7"/>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err="1" smtClean="0"/>
              <a:t>Nonaxial</a:t>
            </a:r>
            <a:r>
              <a:rPr lang="en-US" sz="4000" u="sng" dirty="0" smtClean="0"/>
              <a:t>: C</a:t>
            </a:r>
            <a:r>
              <a:rPr lang="en-US" sz="4000" u="sng" baseline="-25000" dirty="0" smtClean="0"/>
              <a:t>s</a:t>
            </a:r>
          </a:p>
        </p:txBody>
      </p:sp>
      <p:pic>
        <p:nvPicPr>
          <p:cNvPr id="229380" name="Picture 4" descr="CH2BrCl.bmp"/>
          <p:cNvPicPr>
            <a:picLocks noChangeAspect="1" noChangeArrowheads="1"/>
          </p:cNvPicPr>
          <p:nvPr/>
        </p:nvPicPr>
        <p:blipFill>
          <a:blip r:embed="rId3" cstate="print"/>
          <a:srcRect/>
          <a:stretch>
            <a:fillRect/>
          </a:stretch>
        </p:blipFill>
        <p:spPr bwMode="auto">
          <a:xfrm>
            <a:off x="155575" y="-601663"/>
            <a:ext cx="1524000" cy="1257301"/>
          </a:xfrm>
          <a:prstGeom prst="rect">
            <a:avLst/>
          </a:prstGeom>
          <a:noFill/>
        </p:spPr>
      </p:pic>
      <p:pic>
        <p:nvPicPr>
          <p:cNvPr id="229382" name="Picture 6" descr="CH2BrCl.bmp"/>
          <p:cNvPicPr>
            <a:picLocks noChangeAspect="1" noChangeArrowheads="1"/>
          </p:cNvPicPr>
          <p:nvPr/>
        </p:nvPicPr>
        <p:blipFill>
          <a:blip r:embed="rId3" cstate="print"/>
          <a:srcRect/>
          <a:stretch>
            <a:fillRect/>
          </a:stretch>
        </p:blipFill>
        <p:spPr bwMode="auto">
          <a:xfrm>
            <a:off x="155575" y="-601663"/>
            <a:ext cx="1524000" cy="1257301"/>
          </a:xfrm>
          <a:prstGeom prst="rect">
            <a:avLst/>
          </a:prstGeom>
          <a:noFill/>
        </p:spPr>
      </p:pic>
      <p:pic>
        <p:nvPicPr>
          <p:cNvPr id="229384" name="Picture 8"/>
          <p:cNvPicPr>
            <a:picLocks noChangeAspect="1" noChangeArrowheads="1"/>
          </p:cNvPicPr>
          <p:nvPr/>
        </p:nvPicPr>
        <p:blipFill>
          <a:blip r:embed="rId4" cstate="print"/>
          <a:srcRect/>
          <a:stretch>
            <a:fillRect/>
          </a:stretch>
        </p:blipFill>
        <p:spPr bwMode="auto">
          <a:xfrm>
            <a:off x="2253119" y="1779136"/>
            <a:ext cx="1985052" cy="2082946"/>
          </a:xfrm>
          <a:prstGeom prst="rect">
            <a:avLst/>
          </a:prstGeom>
          <a:noFill/>
          <a:ln w="9525">
            <a:noFill/>
            <a:miter lim="800000"/>
            <a:headEnd/>
            <a:tailEnd/>
          </a:ln>
        </p:spPr>
      </p:pic>
      <p:pic>
        <p:nvPicPr>
          <p:cNvPr id="229387" name="Picture 11"/>
          <p:cNvPicPr>
            <a:picLocks noChangeAspect="1" noChangeArrowheads="1"/>
          </p:cNvPicPr>
          <p:nvPr/>
        </p:nvPicPr>
        <p:blipFill>
          <a:blip r:embed="rId5" cstate="print"/>
          <a:srcRect/>
          <a:stretch>
            <a:fillRect/>
          </a:stretch>
        </p:blipFill>
        <p:spPr bwMode="auto">
          <a:xfrm>
            <a:off x="6320290" y="4002000"/>
            <a:ext cx="1923824" cy="2471374"/>
          </a:xfrm>
          <a:prstGeom prst="rect">
            <a:avLst/>
          </a:prstGeom>
          <a:noFill/>
          <a:ln w="9525">
            <a:noFill/>
            <a:miter lim="800000"/>
            <a:headEnd/>
            <a:tailEnd/>
          </a:ln>
        </p:spPr>
      </p:pic>
      <p:pic>
        <p:nvPicPr>
          <p:cNvPr id="229389" name="Picture 13" descr="http://upload.wikimedia.org/wikipedia/commons/thumb/9/94/Quinoline_structure.svg/380px-Quinoline_structure.svg.png"/>
          <p:cNvPicPr>
            <a:picLocks noChangeAspect="1" noChangeArrowheads="1"/>
          </p:cNvPicPr>
          <p:nvPr/>
        </p:nvPicPr>
        <p:blipFill>
          <a:blip r:embed="rId6" cstate="print"/>
          <a:srcRect/>
          <a:stretch>
            <a:fillRect/>
          </a:stretch>
        </p:blipFill>
        <p:spPr bwMode="auto">
          <a:xfrm>
            <a:off x="3683454" y="4672694"/>
            <a:ext cx="1754867" cy="1154518"/>
          </a:xfrm>
          <a:prstGeom prst="rect">
            <a:avLst/>
          </a:prstGeom>
          <a:noFill/>
        </p:spPr>
      </p:pic>
      <p:pic>
        <p:nvPicPr>
          <p:cNvPr id="229390" name="Picture 14"/>
          <p:cNvPicPr>
            <a:picLocks noChangeAspect="1" noChangeArrowheads="1"/>
          </p:cNvPicPr>
          <p:nvPr/>
        </p:nvPicPr>
        <p:blipFill>
          <a:blip r:embed="rId7" cstate="print"/>
          <a:srcRect/>
          <a:stretch>
            <a:fillRect/>
          </a:stretch>
        </p:blipFill>
        <p:spPr bwMode="auto">
          <a:xfrm>
            <a:off x="5097463" y="1959428"/>
            <a:ext cx="1776571" cy="2029506"/>
          </a:xfrm>
          <a:prstGeom prst="rect">
            <a:avLst/>
          </a:prstGeom>
          <a:noFill/>
          <a:ln w="9525">
            <a:noFill/>
            <a:miter lim="800000"/>
            <a:headEnd/>
            <a:tailEnd/>
          </a:ln>
        </p:spPr>
      </p:pic>
      <p:pic>
        <p:nvPicPr>
          <p:cNvPr id="229391" name="Picture 15"/>
          <p:cNvPicPr>
            <a:picLocks noChangeAspect="1" noChangeArrowheads="1"/>
          </p:cNvPicPr>
          <p:nvPr/>
        </p:nvPicPr>
        <p:blipFill>
          <a:blip r:embed="rId8" cstate="print"/>
          <a:srcRect/>
          <a:stretch>
            <a:fillRect/>
          </a:stretch>
        </p:blipFill>
        <p:spPr bwMode="auto">
          <a:xfrm>
            <a:off x="1282475" y="4497843"/>
            <a:ext cx="1805166" cy="1293357"/>
          </a:xfrm>
          <a:prstGeom prst="rect">
            <a:avLst/>
          </a:prstGeom>
          <a:noFill/>
          <a:ln w="9525">
            <a:noFill/>
            <a:miter lim="800000"/>
            <a:headEnd/>
            <a:tailEnd/>
          </a:ln>
        </p:spPr>
      </p:pic>
      <p:sp>
        <p:nvSpPr>
          <p:cNvPr id="19" name="Slide Number Placeholder 18"/>
          <p:cNvSpPr>
            <a:spLocks noGrp="1"/>
          </p:cNvSpPr>
          <p:nvPr>
            <p:ph type="sldNum" sz="quarter" idx="12"/>
          </p:nvPr>
        </p:nvSpPr>
        <p:spPr/>
        <p:txBody>
          <a:bodyPr/>
          <a:lstStyle/>
          <a:p>
            <a:fld id="{B6F15528-21DE-4FAA-801E-634DDDAF4B2B}" type="slidenum">
              <a:rPr lang="en-US" smtClean="0"/>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6088" y="1135745"/>
            <a:ext cx="8229600" cy="649514"/>
          </a:xfrm>
        </p:spPr>
        <p:txBody>
          <a:bodyPr/>
          <a:lstStyle/>
          <a:p>
            <a:pPr algn="ctr">
              <a:buNone/>
            </a:pPr>
            <a:r>
              <a:rPr lang="en-US" dirty="0" smtClean="0"/>
              <a:t>Symmetry elements: E and </a:t>
            </a:r>
            <a:r>
              <a:rPr lang="en-US" dirty="0" err="1" smtClean="0"/>
              <a:t>i</a:t>
            </a:r>
            <a:endParaRPr lang="en-US" dirty="0">
              <a:latin typeface="Symbol" pitchFamily="18" charset="2"/>
            </a:endParaRPr>
          </a:p>
        </p:txBody>
      </p:sp>
      <p:sp>
        <p:nvSpPr>
          <p:cNvPr id="8" name="TextBox 7"/>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err="1" smtClean="0"/>
              <a:t>Nonaxial</a:t>
            </a:r>
            <a:r>
              <a:rPr lang="en-US" sz="4000" u="sng" dirty="0" smtClean="0"/>
              <a:t>: </a:t>
            </a:r>
            <a:r>
              <a:rPr lang="en-US" sz="4000" u="sng" dirty="0" err="1" smtClean="0"/>
              <a:t>C</a:t>
            </a:r>
            <a:r>
              <a:rPr lang="en-US" sz="4000" u="sng" baseline="-25000" dirty="0" err="1" smtClean="0"/>
              <a:t>i</a:t>
            </a:r>
            <a:endParaRPr lang="en-US" sz="4000" u="sng" baseline="-25000" dirty="0" smtClean="0"/>
          </a:p>
        </p:txBody>
      </p:sp>
      <p:pic>
        <p:nvPicPr>
          <p:cNvPr id="229380" name="Picture 4" descr="CH2BrCl.bmp"/>
          <p:cNvPicPr>
            <a:picLocks noChangeAspect="1" noChangeArrowheads="1"/>
          </p:cNvPicPr>
          <p:nvPr/>
        </p:nvPicPr>
        <p:blipFill>
          <a:blip r:embed="rId3" cstate="print"/>
          <a:srcRect/>
          <a:stretch>
            <a:fillRect/>
          </a:stretch>
        </p:blipFill>
        <p:spPr bwMode="auto">
          <a:xfrm>
            <a:off x="155575" y="-601663"/>
            <a:ext cx="1524000" cy="1257301"/>
          </a:xfrm>
          <a:prstGeom prst="rect">
            <a:avLst/>
          </a:prstGeom>
          <a:noFill/>
        </p:spPr>
      </p:pic>
      <p:pic>
        <p:nvPicPr>
          <p:cNvPr id="229382" name="Picture 6" descr="CH2BrCl.bmp"/>
          <p:cNvPicPr>
            <a:picLocks noChangeAspect="1" noChangeArrowheads="1"/>
          </p:cNvPicPr>
          <p:nvPr/>
        </p:nvPicPr>
        <p:blipFill>
          <a:blip r:embed="rId3" cstate="print"/>
          <a:srcRect/>
          <a:stretch>
            <a:fillRect/>
          </a:stretch>
        </p:blipFill>
        <p:spPr bwMode="auto">
          <a:xfrm>
            <a:off x="155575" y="-601663"/>
            <a:ext cx="1524000" cy="1257301"/>
          </a:xfrm>
          <a:prstGeom prst="rect">
            <a:avLst/>
          </a:prstGeom>
          <a:noFill/>
        </p:spPr>
      </p:pic>
      <p:pic>
        <p:nvPicPr>
          <p:cNvPr id="230402" name="Picture 2"/>
          <p:cNvPicPr>
            <a:picLocks noChangeAspect="1" noChangeArrowheads="1"/>
          </p:cNvPicPr>
          <p:nvPr/>
        </p:nvPicPr>
        <p:blipFill>
          <a:blip r:embed="rId4" cstate="print"/>
          <a:srcRect/>
          <a:stretch>
            <a:fillRect/>
          </a:stretch>
        </p:blipFill>
        <p:spPr bwMode="auto">
          <a:xfrm>
            <a:off x="530453" y="2237402"/>
            <a:ext cx="3832063" cy="3582825"/>
          </a:xfrm>
          <a:prstGeom prst="rect">
            <a:avLst/>
          </a:prstGeom>
          <a:noFill/>
          <a:ln w="9525">
            <a:noFill/>
            <a:miter lim="800000"/>
            <a:headEnd/>
            <a:tailEnd/>
          </a:ln>
        </p:spPr>
      </p:pic>
      <p:pic>
        <p:nvPicPr>
          <p:cNvPr id="230403" name="Picture 3"/>
          <p:cNvPicPr>
            <a:picLocks noChangeAspect="1" noChangeArrowheads="1"/>
          </p:cNvPicPr>
          <p:nvPr/>
        </p:nvPicPr>
        <p:blipFill>
          <a:blip r:embed="rId5" cstate="print"/>
          <a:srcRect/>
          <a:stretch>
            <a:fillRect/>
          </a:stretch>
        </p:blipFill>
        <p:spPr bwMode="auto">
          <a:xfrm>
            <a:off x="5242832" y="1925864"/>
            <a:ext cx="1651453" cy="2012523"/>
          </a:xfrm>
          <a:prstGeom prst="rect">
            <a:avLst/>
          </a:prstGeom>
          <a:noFill/>
          <a:ln w="9525">
            <a:noFill/>
            <a:miter lim="800000"/>
            <a:headEnd/>
            <a:tailEnd/>
          </a:ln>
        </p:spPr>
      </p:pic>
      <p:pic>
        <p:nvPicPr>
          <p:cNvPr id="230404" name="Picture 4"/>
          <p:cNvPicPr>
            <a:picLocks noChangeAspect="1" noChangeArrowheads="1"/>
          </p:cNvPicPr>
          <p:nvPr/>
        </p:nvPicPr>
        <p:blipFill>
          <a:blip r:embed="rId6" cstate="print"/>
          <a:srcRect/>
          <a:stretch>
            <a:fillRect/>
          </a:stretch>
        </p:blipFill>
        <p:spPr bwMode="auto">
          <a:xfrm>
            <a:off x="5281162" y="4182809"/>
            <a:ext cx="1859868" cy="1833362"/>
          </a:xfrm>
          <a:prstGeom prst="rect">
            <a:avLst/>
          </a:prstGeom>
          <a:noFill/>
          <a:ln w="9525">
            <a:noFill/>
            <a:miter lim="800000"/>
            <a:headEnd/>
            <a:tailEnd/>
          </a:ln>
        </p:spPr>
      </p:pic>
      <p:sp>
        <p:nvSpPr>
          <p:cNvPr id="17" name="Slide Number Placeholder 16"/>
          <p:cNvSpPr>
            <a:spLocks noGrp="1"/>
          </p:cNvSpPr>
          <p:nvPr>
            <p:ph type="sldNum" sz="quarter" idx="12"/>
          </p:nvPr>
        </p:nvSpPr>
        <p:spPr/>
        <p:txBody>
          <a:bodyPr/>
          <a:lstStyle/>
          <a:p>
            <a:fld id="{B6F15528-21DE-4FAA-801E-634DDDAF4B2B}" type="slidenum">
              <a:rPr lang="en-US" smtClean="0"/>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smtClean="0"/>
              <a:t>Cyclic: </a:t>
            </a:r>
            <a:r>
              <a:rPr lang="en-US" sz="4000" u="sng" dirty="0" err="1" smtClean="0"/>
              <a:t>C</a:t>
            </a:r>
            <a:r>
              <a:rPr lang="en-US" sz="4000" u="sng" baseline="-25000" dirty="0" err="1" smtClean="0"/>
              <a:t>n</a:t>
            </a:r>
            <a:endParaRPr lang="en-US" sz="4000" u="sng" baseline="-25000" dirty="0" smtClean="0"/>
          </a:p>
        </p:txBody>
      </p:sp>
      <p:sp>
        <p:nvSpPr>
          <p:cNvPr id="10" name="Content Placeholder 2"/>
          <p:cNvSpPr txBox="1">
            <a:spLocks/>
          </p:cNvSpPr>
          <p:nvPr/>
        </p:nvSpPr>
        <p:spPr>
          <a:xfrm>
            <a:off x="446088" y="1135745"/>
            <a:ext cx="8229600" cy="649514"/>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Symmetry elements: E and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C</a:t>
            </a:r>
            <a:r>
              <a:rPr kumimoji="0" lang="en-US" sz="3200" b="0" i="0" u="none" strike="noStrike" kern="1200" cap="none" spc="0" normalizeH="0" baseline="-25000" noProof="0" dirty="0" err="1" smtClean="0">
                <a:ln>
                  <a:noFill/>
                </a:ln>
                <a:solidFill>
                  <a:schemeClr val="tx1"/>
                </a:solidFill>
                <a:effectLst/>
                <a:uLnTx/>
                <a:uFillTx/>
                <a:latin typeface="+mn-lt"/>
                <a:ea typeface="+mn-ea"/>
                <a:cs typeface="+mn-cs"/>
              </a:rPr>
              <a:t>n</a:t>
            </a:r>
            <a:endParaRPr kumimoji="0" lang="en-US" sz="3200" b="0" i="0" u="none" strike="noStrike" kern="1200" cap="none" spc="0" normalizeH="0" baseline="-25000" noProof="0" dirty="0">
              <a:ln>
                <a:noFill/>
              </a:ln>
              <a:solidFill>
                <a:schemeClr val="tx1"/>
              </a:solidFill>
              <a:effectLst/>
              <a:uLnTx/>
              <a:uFillTx/>
              <a:latin typeface="Symbol" pitchFamily="18" charset="2"/>
              <a:ea typeface="+mn-ea"/>
              <a:cs typeface="+mn-cs"/>
            </a:endParaRPr>
          </a:p>
        </p:txBody>
      </p:sp>
      <p:pic>
        <p:nvPicPr>
          <p:cNvPr id="137218" name="Picture 2" descr="http://upload.wikimedia.org/wikipedia/commons/thumb/6/6a/Disulfur-dichloride-2D-dimensions.png/220px-Disulfur-dichloride-2D-dimensions.png"/>
          <p:cNvPicPr>
            <a:picLocks noChangeAspect="1" noChangeArrowheads="1"/>
          </p:cNvPicPr>
          <p:nvPr/>
        </p:nvPicPr>
        <p:blipFill>
          <a:blip r:embed="rId2" cstate="print"/>
          <a:srcRect/>
          <a:stretch>
            <a:fillRect/>
          </a:stretch>
        </p:blipFill>
        <p:spPr bwMode="auto">
          <a:xfrm>
            <a:off x="4589916" y="1978706"/>
            <a:ext cx="3413836" cy="1722437"/>
          </a:xfrm>
          <a:prstGeom prst="rect">
            <a:avLst/>
          </a:prstGeom>
          <a:noFill/>
        </p:spPr>
      </p:pic>
      <p:pic>
        <p:nvPicPr>
          <p:cNvPr id="137219" name="Picture 3"/>
          <p:cNvPicPr>
            <a:picLocks noChangeAspect="1" noChangeArrowheads="1"/>
          </p:cNvPicPr>
          <p:nvPr/>
        </p:nvPicPr>
        <p:blipFill>
          <a:blip r:embed="rId3" cstate="print"/>
          <a:srcRect/>
          <a:stretch>
            <a:fillRect/>
          </a:stretch>
        </p:blipFill>
        <p:spPr bwMode="auto">
          <a:xfrm>
            <a:off x="1711323" y="1822224"/>
            <a:ext cx="2201462" cy="1936975"/>
          </a:xfrm>
          <a:prstGeom prst="rect">
            <a:avLst/>
          </a:prstGeom>
          <a:noFill/>
          <a:ln w="9525">
            <a:noFill/>
            <a:miter lim="800000"/>
            <a:headEnd/>
            <a:tailEnd/>
          </a:ln>
        </p:spPr>
      </p:pic>
      <p:sp>
        <p:nvSpPr>
          <p:cNvPr id="13" name="Slide Number Placeholder 12"/>
          <p:cNvSpPr>
            <a:spLocks noGrp="1"/>
          </p:cNvSpPr>
          <p:nvPr>
            <p:ph type="sldNum" sz="quarter" idx="12"/>
          </p:nvPr>
        </p:nvSpPr>
        <p:spPr/>
        <p:txBody>
          <a:bodyPr/>
          <a:lstStyle/>
          <a:p>
            <a:fld id="{B6F15528-21DE-4FAA-801E-634DDDAF4B2B}" type="slidenum">
              <a:rPr lang="en-US" smtClean="0"/>
              <a:pPr/>
              <a:t>33</a:t>
            </a:fld>
            <a:endParaRPr lang="en-US"/>
          </a:p>
        </p:txBody>
      </p:sp>
      <p:pic>
        <p:nvPicPr>
          <p:cNvPr id="137221" name="Picture 5" descr="http://upload.wikimedia.org/wikipedia/commons/7/73/Triphenylmethane-3D-balls.png"/>
          <p:cNvPicPr>
            <a:picLocks noChangeAspect="1" noChangeArrowheads="1"/>
          </p:cNvPicPr>
          <p:nvPr/>
        </p:nvPicPr>
        <p:blipFill>
          <a:blip r:embed="rId4" cstate="print"/>
          <a:srcRect/>
          <a:stretch>
            <a:fillRect/>
          </a:stretch>
        </p:blipFill>
        <p:spPr bwMode="auto">
          <a:xfrm>
            <a:off x="1227818" y="3798879"/>
            <a:ext cx="2883127" cy="2670824"/>
          </a:xfrm>
          <a:prstGeom prst="rect">
            <a:avLst/>
          </a:prstGeom>
          <a:noFill/>
        </p:spPr>
      </p:pic>
      <p:sp>
        <p:nvSpPr>
          <p:cNvPr id="16" name="Rectangle 15"/>
          <p:cNvSpPr/>
          <p:nvPr/>
        </p:nvSpPr>
        <p:spPr>
          <a:xfrm>
            <a:off x="1246324" y="3215306"/>
            <a:ext cx="548548" cy="584775"/>
          </a:xfrm>
          <a:prstGeom prst="rect">
            <a:avLst/>
          </a:prstGeom>
        </p:spPr>
        <p:txBody>
          <a:bodyPr wrap="none">
            <a:spAutoFit/>
          </a:bodyPr>
          <a:lstStyle/>
          <a:p>
            <a:pPr marL="342900" lvl="0" indent="-342900" algn="ctr">
              <a:spcBef>
                <a:spcPct val="20000"/>
              </a:spcBef>
              <a:defRPr/>
            </a:pPr>
            <a:r>
              <a:rPr lang="en-US" sz="3200" dirty="0" smtClean="0"/>
              <a:t>C</a:t>
            </a:r>
            <a:r>
              <a:rPr lang="en-US" sz="3200" baseline="-25000" dirty="0" smtClean="0"/>
              <a:t>3</a:t>
            </a:r>
            <a:endParaRPr lang="en-US" sz="3200" baseline="-25000" dirty="0">
              <a:latin typeface="Symbol" pitchFamily="18" charset="2"/>
            </a:endParaRPr>
          </a:p>
        </p:txBody>
      </p:sp>
      <p:sp>
        <p:nvSpPr>
          <p:cNvPr id="17" name="Rectangle 16"/>
          <p:cNvSpPr/>
          <p:nvPr/>
        </p:nvSpPr>
        <p:spPr>
          <a:xfrm>
            <a:off x="7523752" y="3164505"/>
            <a:ext cx="548548" cy="584775"/>
          </a:xfrm>
          <a:prstGeom prst="rect">
            <a:avLst/>
          </a:prstGeom>
        </p:spPr>
        <p:txBody>
          <a:bodyPr wrap="none">
            <a:spAutoFit/>
          </a:bodyPr>
          <a:lstStyle/>
          <a:p>
            <a:pPr marL="342900" lvl="0" indent="-342900" algn="ctr">
              <a:spcBef>
                <a:spcPct val="20000"/>
              </a:spcBef>
              <a:defRPr/>
            </a:pPr>
            <a:r>
              <a:rPr lang="en-US" sz="3200" dirty="0" smtClean="0"/>
              <a:t>C</a:t>
            </a:r>
            <a:r>
              <a:rPr lang="en-US" sz="3200" baseline="-25000" dirty="0" smtClean="0"/>
              <a:t>2</a:t>
            </a:r>
            <a:endParaRPr lang="en-US" sz="3200" baseline="-25000" dirty="0">
              <a:latin typeface="Symbol" pitchFamily="18" charset="2"/>
            </a:endParaRPr>
          </a:p>
        </p:txBody>
      </p:sp>
      <p:sp>
        <p:nvSpPr>
          <p:cNvPr id="18" name="Rectangle 17"/>
          <p:cNvSpPr/>
          <p:nvPr/>
        </p:nvSpPr>
        <p:spPr>
          <a:xfrm>
            <a:off x="7734209" y="5122863"/>
            <a:ext cx="548548" cy="584775"/>
          </a:xfrm>
          <a:prstGeom prst="rect">
            <a:avLst/>
          </a:prstGeom>
        </p:spPr>
        <p:txBody>
          <a:bodyPr wrap="none">
            <a:spAutoFit/>
          </a:bodyPr>
          <a:lstStyle/>
          <a:p>
            <a:pPr marL="342900" lvl="0" indent="-342900" algn="ctr">
              <a:spcBef>
                <a:spcPct val="20000"/>
              </a:spcBef>
              <a:defRPr/>
            </a:pPr>
            <a:r>
              <a:rPr lang="en-US" sz="3200" dirty="0" smtClean="0"/>
              <a:t>C</a:t>
            </a:r>
            <a:r>
              <a:rPr lang="en-US" sz="3200" baseline="-25000" dirty="0" smtClean="0"/>
              <a:t>6</a:t>
            </a:r>
            <a:endParaRPr lang="en-US" sz="3200" baseline="-25000" dirty="0">
              <a:latin typeface="Symbol" pitchFamily="18" charset="2"/>
            </a:endParaRPr>
          </a:p>
        </p:txBody>
      </p:sp>
      <p:sp>
        <p:nvSpPr>
          <p:cNvPr id="19" name="Rectangle 18"/>
          <p:cNvSpPr/>
          <p:nvPr/>
        </p:nvSpPr>
        <p:spPr>
          <a:xfrm>
            <a:off x="5938348" y="6016564"/>
            <a:ext cx="1481111" cy="461665"/>
          </a:xfrm>
          <a:prstGeom prst="rect">
            <a:avLst/>
          </a:prstGeom>
        </p:spPr>
        <p:txBody>
          <a:bodyPr wrap="none">
            <a:spAutoFit/>
          </a:bodyPr>
          <a:lstStyle/>
          <a:p>
            <a:r>
              <a:rPr lang="en-US" sz="2400" dirty="0" smtClean="0"/>
              <a:t>[6]-</a:t>
            </a:r>
            <a:r>
              <a:rPr lang="en-US" sz="2400" dirty="0" err="1" smtClean="0"/>
              <a:t>rotane</a:t>
            </a:r>
            <a:endParaRPr lang="en-US" sz="2400" dirty="0"/>
          </a:p>
        </p:txBody>
      </p:sp>
      <p:pic>
        <p:nvPicPr>
          <p:cNvPr id="137225" name="Picture 9" descr="http://www.org-chem.org/yuuki/triangle/rotane.GIF"/>
          <p:cNvPicPr>
            <a:picLocks noChangeAspect="1" noChangeArrowheads="1"/>
          </p:cNvPicPr>
          <p:nvPr/>
        </p:nvPicPr>
        <p:blipFill>
          <a:blip r:embed="rId5" cstate="print"/>
          <a:srcRect/>
          <a:stretch>
            <a:fillRect/>
          </a:stretch>
        </p:blipFill>
        <p:spPr bwMode="auto">
          <a:xfrm>
            <a:off x="5612943" y="4371747"/>
            <a:ext cx="1961156" cy="164737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72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p:cNvPicPr>
            <a:picLocks noChangeAspect="1" noChangeArrowheads="1"/>
          </p:cNvPicPr>
          <p:nvPr/>
        </p:nvPicPr>
        <p:blipFill>
          <a:blip r:embed="rId2" cstate="print"/>
          <a:srcRect/>
          <a:stretch>
            <a:fillRect/>
          </a:stretch>
        </p:blipFill>
        <p:spPr bwMode="auto">
          <a:xfrm>
            <a:off x="5355548" y="1698171"/>
            <a:ext cx="2569255" cy="3412187"/>
          </a:xfrm>
          <a:prstGeom prst="rect">
            <a:avLst/>
          </a:prstGeom>
          <a:noFill/>
          <a:ln w="9525">
            <a:noFill/>
            <a:miter lim="800000"/>
            <a:headEnd/>
            <a:tailEnd/>
          </a:ln>
        </p:spPr>
      </p:pic>
      <p:sp>
        <p:nvSpPr>
          <p:cNvPr id="8" name="TextBox 7"/>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smtClean="0"/>
              <a:t>Cyclic: </a:t>
            </a:r>
            <a:r>
              <a:rPr lang="en-US" sz="4000" u="sng" dirty="0" err="1" smtClean="0"/>
              <a:t>C</a:t>
            </a:r>
            <a:r>
              <a:rPr lang="en-US" sz="4000" u="sng" baseline="-25000" dirty="0" err="1" smtClean="0"/>
              <a:t>nv</a:t>
            </a:r>
            <a:endParaRPr lang="en-US" sz="4000" u="sng" baseline="-25000" dirty="0" smtClean="0"/>
          </a:p>
        </p:txBody>
      </p:sp>
      <p:sp>
        <p:nvSpPr>
          <p:cNvPr id="10" name="Content Placeholder 2"/>
          <p:cNvSpPr txBox="1">
            <a:spLocks/>
          </p:cNvSpPr>
          <p:nvPr/>
        </p:nvSpPr>
        <p:spPr>
          <a:xfrm>
            <a:off x="446088" y="1135745"/>
            <a:ext cx="8229600" cy="649514"/>
          </a:xfrm>
          <a:prstGeom prst="rect">
            <a:avLst/>
          </a:prstGeom>
        </p:spPr>
        <p:txBody>
          <a:bodyPr vert="horz" lIns="91440" tIns="45720" rIns="91440" bIns="45720" rtlCol="0">
            <a:normAutofit/>
          </a:bodyPr>
          <a:lstStyle/>
          <a:p>
            <a:pPr marL="342900" lvl="0" indent="-342900" algn="ctr">
              <a:spcBef>
                <a:spcPct val="20000"/>
              </a:spcBef>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Symmetry elements: E, </a:t>
            </a:r>
            <a:r>
              <a:rPr kumimoji="0" lang="en-US" sz="3200" b="0" i="0" u="none" strike="noStrike" kern="1200" cap="none" spc="0" normalizeH="0" baseline="0" noProof="0" dirty="0" err="1" smtClean="0">
                <a:ln>
                  <a:noFill/>
                </a:ln>
                <a:solidFill>
                  <a:schemeClr val="tx1"/>
                </a:solidFill>
                <a:effectLst/>
                <a:uLnTx/>
                <a:uFillTx/>
                <a:latin typeface="Symbol" pitchFamily="18" charset="2"/>
              </a:rPr>
              <a:t>s</a:t>
            </a:r>
            <a:r>
              <a:rPr kumimoji="0" lang="en-US" sz="3200" b="0" i="0" u="none" strike="noStrike" kern="1200" cap="none" spc="0" normalizeH="0" baseline="-25000" noProof="0" dirty="0" err="1" smtClean="0">
                <a:ln>
                  <a:noFill/>
                </a:ln>
                <a:solidFill>
                  <a:schemeClr val="tx1"/>
                </a:solidFill>
                <a:effectLst/>
                <a:uLnTx/>
                <a:uFillTx/>
                <a:latin typeface="+mn-lt"/>
                <a:ea typeface="+mn-ea"/>
                <a:cs typeface="+mn-cs"/>
              </a:rPr>
              <a:t>v</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a:t>
            </a:r>
            <a:r>
              <a:rPr lang="en-US" sz="3200" dirty="0" err="1" smtClean="0">
                <a:latin typeface="Symbol" pitchFamily="18" charset="2"/>
              </a:rPr>
              <a:t>s</a:t>
            </a:r>
            <a:r>
              <a:rPr lang="en-US" sz="3200" baseline="-25000" dirty="0" err="1" smtClean="0"/>
              <a:t>d</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and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C</a:t>
            </a:r>
            <a:r>
              <a:rPr kumimoji="0" lang="en-US" sz="3200" b="0" i="0" u="none" strike="noStrike" kern="1200" cap="none" spc="0" normalizeH="0" baseline="-25000" noProof="0" dirty="0" err="1" smtClean="0">
                <a:ln>
                  <a:noFill/>
                </a:ln>
                <a:solidFill>
                  <a:schemeClr val="tx1"/>
                </a:solidFill>
                <a:effectLst/>
                <a:uLnTx/>
                <a:uFillTx/>
                <a:latin typeface="+mn-lt"/>
                <a:ea typeface="+mn-ea"/>
                <a:cs typeface="+mn-cs"/>
              </a:rPr>
              <a:t>n</a:t>
            </a:r>
            <a:endParaRPr kumimoji="0" lang="en-US" sz="3200" b="0" i="0" u="none" strike="noStrike" kern="1200" cap="none" spc="0" normalizeH="0" baseline="-25000" noProof="0" dirty="0">
              <a:ln>
                <a:noFill/>
              </a:ln>
              <a:solidFill>
                <a:schemeClr val="tx1"/>
              </a:solidFill>
              <a:effectLst/>
              <a:uLnTx/>
              <a:uFillTx/>
              <a:latin typeface="Symbol" pitchFamily="18" charset="2"/>
              <a:ea typeface="+mn-ea"/>
              <a:cs typeface="+mn-cs"/>
            </a:endParaRPr>
          </a:p>
        </p:txBody>
      </p:sp>
      <p:sp>
        <p:nvSpPr>
          <p:cNvPr id="13" name="Slide Number Placeholder 12"/>
          <p:cNvSpPr>
            <a:spLocks noGrp="1"/>
          </p:cNvSpPr>
          <p:nvPr>
            <p:ph type="sldNum" sz="quarter" idx="12"/>
          </p:nvPr>
        </p:nvSpPr>
        <p:spPr/>
        <p:txBody>
          <a:bodyPr/>
          <a:lstStyle/>
          <a:p>
            <a:fld id="{B6F15528-21DE-4FAA-801E-634DDDAF4B2B}" type="slidenum">
              <a:rPr lang="en-US" smtClean="0"/>
              <a:pPr/>
              <a:t>34</a:t>
            </a:fld>
            <a:endParaRPr lang="en-US" dirty="0"/>
          </a:p>
        </p:txBody>
      </p:sp>
      <p:sp>
        <p:nvSpPr>
          <p:cNvPr id="16" name="Rectangle 15"/>
          <p:cNvSpPr/>
          <p:nvPr/>
        </p:nvSpPr>
        <p:spPr>
          <a:xfrm>
            <a:off x="2115927" y="4838394"/>
            <a:ext cx="667170" cy="584775"/>
          </a:xfrm>
          <a:prstGeom prst="rect">
            <a:avLst/>
          </a:prstGeom>
        </p:spPr>
        <p:txBody>
          <a:bodyPr wrap="none">
            <a:spAutoFit/>
          </a:bodyPr>
          <a:lstStyle/>
          <a:p>
            <a:pPr marL="342900" lvl="0" indent="-342900" algn="ctr">
              <a:spcBef>
                <a:spcPct val="20000"/>
              </a:spcBef>
              <a:defRPr/>
            </a:pPr>
            <a:r>
              <a:rPr lang="en-US" sz="3200" dirty="0" smtClean="0"/>
              <a:t>C</a:t>
            </a:r>
            <a:r>
              <a:rPr lang="en-US" sz="3200" baseline="-25000" dirty="0" smtClean="0"/>
              <a:t>2v</a:t>
            </a:r>
            <a:endParaRPr lang="en-US" sz="3200" baseline="-25000" dirty="0">
              <a:latin typeface="Symbol" pitchFamily="18" charset="2"/>
            </a:endParaRPr>
          </a:p>
        </p:txBody>
      </p:sp>
      <p:pic>
        <p:nvPicPr>
          <p:cNvPr id="14" name="Picture 2"/>
          <p:cNvPicPr>
            <a:picLocks noChangeAspect="1" noChangeArrowheads="1"/>
          </p:cNvPicPr>
          <p:nvPr/>
        </p:nvPicPr>
        <p:blipFill>
          <a:blip r:embed="rId3" cstate="print"/>
          <a:srcRect/>
          <a:stretch>
            <a:fillRect/>
          </a:stretch>
        </p:blipFill>
        <p:spPr bwMode="auto">
          <a:xfrm>
            <a:off x="1479519" y="2292785"/>
            <a:ext cx="2061967" cy="2213768"/>
          </a:xfrm>
          <a:prstGeom prst="rect">
            <a:avLst/>
          </a:prstGeom>
          <a:noFill/>
          <a:ln w="9525">
            <a:noFill/>
            <a:miter lim="800000"/>
            <a:headEnd/>
            <a:tailEnd/>
          </a:ln>
        </p:spPr>
      </p:pic>
      <p:sp>
        <p:nvSpPr>
          <p:cNvPr id="15" name="Rectangle 14"/>
          <p:cNvSpPr/>
          <p:nvPr/>
        </p:nvSpPr>
        <p:spPr>
          <a:xfrm>
            <a:off x="1195481" y="5440756"/>
            <a:ext cx="2522550" cy="1643527"/>
          </a:xfrm>
          <a:prstGeom prst="rect">
            <a:avLst/>
          </a:prstGeom>
        </p:spPr>
        <p:txBody>
          <a:bodyPr wrap="none">
            <a:spAutoFit/>
          </a:bodyPr>
          <a:lstStyle/>
          <a:p>
            <a:pPr marL="342900" lvl="0" indent="-342900" algn="ctr">
              <a:spcBef>
                <a:spcPct val="20000"/>
              </a:spcBef>
              <a:defRPr/>
            </a:pPr>
            <a:r>
              <a:rPr lang="en-US" sz="2400" dirty="0" smtClean="0"/>
              <a:t>C</a:t>
            </a:r>
            <a:r>
              <a:rPr lang="en-US" sz="2400" baseline="-25000" dirty="0" smtClean="0"/>
              <a:t>2</a:t>
            </a:r>
            <a:r>
              <a:rPr lang="en-US" sz="2400" dirty="0" smtClean="0"/>
              <a:t> principle axis </a:t>
            </a:r>
          </a:p>
          <a:p>
            <a:pPr marL="342900" lvl="0" indent="-342900" algn="ctr">
              <a:spcBef>
                <a:spcPct val="20000"/>
              </a:spcBef>
              <a:defRPr/>
            </a:pPr>
            <a:r>
              <a:rPr lang="en-US" sz="2400" dirty="0" err="1" smtClean="0">
                <a:latin typeface="Symbol" pitchFamily="18" charset="2"/>
              </a:rPr>
              <a:t>s</a:t>
            </a:r>
            <a:r>
              <a:rPr lang="en-US" sz="2400" baseline="-25000" dirty="0" err="1" smtClean="0"/>
              <a:t>v</a:t>
            </a:r>
            <a:r>
              <a:rPr lang="en-US" sz="2400" dirty="0" smtClean="0"/>
              <a:t> </a:t>
            </a:r>
            <a:r>
              <a:rPr lang="en-US" sz="2400" dirty="0" smtClean="0"/>
              <a:t>contains C</a:t>
            </a:r>
            <a:r>
              <a:rPr lang="en-US" sz="2400" baseline="-25000" dirty="0" smtClean="0"/>
              <a:t>2</a:t>
            </a:r>
            <a:r>
              <a:rPr lang="en-US" sz="2400" dirty="0" smtClean="0"/>
              <a:t> axis </a:t>
            </a:r>
            <a:endParaRPr lang="en-US" sz="2400" dirty="0" smtClean="0"/>
          </a:p>
          <a:p>
            <a:pPr marL="342900" indent="-342900" algn="ctr">
              <a:spcBef>
                <a:spcPct val="20000"/>
              </a:spcBef>
              <a:defRPr/>
            </a:pPr>
            <a:r>
              <a:rPr lang="en-US" sz="2400" dirty="0" err="1" smtClean="0">
                <a:latin typeface="Symbol" pitchFamily="18" charset="2"/>
              </a:rPr>
              <a:t>s</a:t>
            </a:r>
            <a:r>
              <a:rPr lang="en-US" sz="2400" baseline="-25000" dirty="0" err="1" smtClean="0"/>
              <a:t>d</a:t>
            </a:r>
            <a:r>
              <a:rPr lang="en-US" sz="2400" dirty="0" smtClean="0"/>
              <a:t> </a:t>
            </a:r>
            <a:r>
              <a:rPr lang="en-US" sz="2400" dirty="0" smtClean="0"/>
              <a:t>contains C</a:t>
            </a:r>
            <a:r>
              <a:rPr lang="en-US" sz="2400" baseline="-25000" dirty="0" smtClean="0"/>
              <a:t>2</a:t>
            </a:r>
            <a:r>
              <a:rPr lang="en-US" sz="2400" dirty="0" smtClean="0"/>
              <a:t> axis </a:t>
            </a:r>
            <a:endParaRPr lang="en-US" sz="2400" baseline="-25000" dirty="0" smtClean="0">
              <a:latin typeface="Symbol" pitchFamily="18" charset="2"/>
            </a:endParaRPr>
          </a:p>
          <a:p>
            <a:pPr marL="342900" lvl="0" indent="-342900" algn="ctr">
              <a:spcBef>
                <a:spcPct val="20000"/>
              </a:spcBef>
              <a:defRPr/>
            </a:pPr>
            <a:endParaRPr lang="en-US" sz="2400" baseline="-25000" dirty="0">
              <a:latin typeface="Symbol" pitchFamily="18" charset="2"/>
            </a:endParaRPr>
          </a:p>
        </p:txBody>
      </p:sp>
      <p:sp>
        <p:nvSpPr>
          <p:cNvPr id="20" name="Rectangle 19"/>
          <p:cNvSpPr/>
          <p:nvPr/>
        </p:nvSpPr>
        <p:spPr>
          <a:xfrm>
            <a:off x="6332331" y="4836405"/>
            <a:ext cx="667170" cy="584775"/>
          </a:xfrm>
          <a:prstGeom prst="rect">
            <a:avLst/>
          </a:prstGeom>
        </p:spPr>
        <p:txBody>
          <a:bodyPr wrap="none">
            <a:spAutoFit/>
          </a:bodyPr>
          <a:lstStyle/>
          <a:p>
            <a:pPr marL="342900" lvl="0" indent="-342900" algn="ctr">
              <a:spcBef>
                <a:spcPct val="20000"/>
              </a:spcBef>
              <a:defRPr/>
            </a:pPr>
            <a:r>
              <a:rPr lang="en-US" sz="3200" dirty="0" smtClean="0"/>
              <a:t>C</a:t>
            </a:r>
            <a:r>
              <a:rPr lang="en-US" sz="3200" baseline="-25000" dirty="0" smtClean="0"/>
              <a:t>6v</a:t>
            </a:r>
            <a:endParaRPr lang="en-US" sz="3200" baseline="-25000" dirty="0">
              <a:latin typeface="Symbol" pitchFamily="18" charset="2"/>
            </a:endParaRPr>
          </a:p>
        </p:txBody>
      </p:sp>
      <p:sp>
        <p:nvSpPr>
          <p:cNvPr id="22" name="Rectangle 21"/>
          <p:cNvSpPr/>
          <p:nvPr/>
        </p:nvSpPr>
        <p:spPr>
          <a:xfrm>
            <a:off x="5151590" y="5453281"/>
            <a:ext cx="3043141" cy="1348061"/>
          </a:xfrm>
          <a:prstGeom prst="rect">
            <a:avLst/>
          </a:prstGeom>
        </p:spPr>
        <p:txBody>
          <a:bodyPr wrap="none">
            <a:spAutoFit/>
          </a:bodyPr>
          <a:lstStyle/>
          <a:p>
            <a:pPr marL="342900" lvl="0" indent="-342900" algn="ctr">
              <a:spcBef>
                <a:spcPct val="20000"/>
              </a:spcBef>
              <a:defRPr/>
            </a:pPr>
            <a:r>
              <a:rPr lang="en-US" sz="2400" dirty="0" smtClean="0"/>
              <a:t>C</a:t>
            </a:r>
            <a:r>
              <a:rPr lang="en-US" sz="2400" baseline="-25000" dirty="0" smtClean="0"/>
              <a:t>6</a:t>
            </a:r>
            <a:r>
              <a:rPr lang="en-US" sz="2400" dirty="0" smtClean="0"/>
              <a:t> principle axis </a:t>
            </a:r>
          </a:p>
          <a:p>
            <a:pPr marL="342900" lvl="0" indent="-342900" algn="ctr">
              <a:spcBef>
                <a:spcPct val="20000"/>
              </a:spcBef>
              <a:defRPr/>
            </a:pPr>
            <a:r>
              <a:rPr lang="en-US" sz="2400" dirty="0" smtClean="0"/>
              <a:t>3 x </a:t>
            </a:r>
            <a:r>
              <a:rPr lang="en-US" sz="2400" dirty="0" err="1" smtClean="0">
                <a:latin typeface="Symbol" pitchFamily="18" charset="2"/>
              </a:rPr>
              <a:t>s</a:t>
            </a:r>
            <a:r>
              <a:rPr lang="en-US" sz="2400" baseline="-25000" dirty="0" err="1" smtClean="0"/>
              <a:t>v</a:t>
            </a:r>
            <a:r>
              <a:rPr lang="en-US" sz="2400" dirty="0" smtClean="0"/>
              <a:t> contains C</a:t>
            </a:r>
            <a:r>
              <a:rPr lang="en-US" sz="2400" baseline="-25000" dirty="0" smtClean="0"/>
              <a:t>6</a:t>
            </a:r>
            <a:r>
              <a:rPr lang="en-US" sz="2400" dirty="0" smtClean="0"/>
              <a:t> axis </a:t>
            </a:r>
          </a:p>
          <a:p>
            <a:pPr marL="342900" indent="-342900" algn="ctr">
              <a:spcBef>
                <a:spcPct val="20000"/>
              </a:spcBef>
              <a:defRPr/>
            </a:pPr>
            <a:r>
              <a:rPr lang="en-US" sz="2400" dirty="0" smtClean="0"/>
              <a:t>3 x </a:t>
            </a:r>
            <a:r>
              <a:rPr lang="en-US" sz="2400" dirty="0" err="1" smtClean="0">
                <a:latin typeface="Symbol" pitchFamily="18" charset="2"/>
              </a:rPr>
              <a:t>s</a:t>
            </a:r>
            <a:r>
              <a:rPr lang="en-US" sz="2400" baseline="-25000" dirty="0" err="1" smtClean="0"/>
              <a:t>d</a:t>
            </a:r>
            <a:r>
              <a:rPr lang="en-US" sz="2400" dirty="0" smtClean="0"/>
              <a:t> contains C</a:t>
            </a:r>
            <a:r>
              <a:rPr lang="en-US" sz="2400" baseline="-25000" dirty="0" smtClean="0"/>
              <a:t>6</a:t>
            </a:r>
            <a:r>
              <a:rPr lang="en-US" sz="2400" dirty="0" smtClean="0"/>
              <a:t> axis</a:t>
            </a:r>
            <a:endParaRPr lang="en-US" sz="2400" baseline="-25000" dirty="0">
              <a:latin typeface="Symbol" pitchFamily="18" charset="2"/>
            </a:endParaRPr>
          </a:p>
        </p:txBody>
      </p:sp>
      <p:sp>
        <p:nvSpPr>
          <p:cNvPr id="25" name="Rectangle 24"/>
          <p:cNvSpPr/>
          <p:nvPr/>
        </p:nvSpPr>
        <p:spPr>
          <a:xfrm>
            <a:off x="7164001" y="2083191"/>
            <a:ext cx="1887568" cy="369332"/>
          </a:xfrm>
          <a:prstGeom prst="rect">
            <a:avLst/>
          </a:prstGeom>
        </p:spPr>
        <p:txBody>
          <a:bodyPr wrap="none">
            <a:spAutoFit/>
          </a:bodyPr>
          <a:lstStyle/>
          <a:p>
            <a:r>
              <a:rPr lang="en-US" dirty="0" smtClean="0"/>
              <a:t>gallium(</a:t>
            </a:r>
            <a:r>
              <a:rPr lang="en-US" dirty="0" smtClean="0">
                <a:latin typeface="Symbol" pitchFamily="18" charset="2"/>
              </a:rPr>
              <a:t>h</a:t>
            </a:r>
            <a:r>
              <a:rPr lang="en-US" baseline="30000" dirty="0" smtClean="0"/>
              <a:t>6</a:t>
            </a:r>
            <a:r>
              <a:rPr lang="en-US" dirty="0" smtClean="0"/>
              <a:t>-C</a:t>
            </a:r>
            <a:r>
              <a:rPr lang="en-US" baseline="-25000" dirty="0" smtClean="0"/>
              <a:t>6</a:t>
            </a:r>
            <a:r>
              <a:rPr lang="en-US" dirty="0" smtClean="0"/>
              <a:t>Me</a:t>
            </a:r>
            <a:r>
              <a:rPr lang="en-US" baseline="-25000" dirty="0" smtClean="0"/>
              <a:t>6</a:t>
            </a:r>
            <a:r>
              <a:rPr lang="en-US" dirty="0" smtClean="0"/>
              <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65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2" name="Picture 4"/>
          <p:cNvPicPr>
            <a:picLocks noChangeAspect="1" noChangeArrowheads="1"/>
          </p:cNvPicPr>
          <p:nvPr/>
        </p:nvPicPr>
        <p:blipFill>
          <a:blip r:embed="rId2" cstate="print"/>
          <a:srcRect/>
          <a:stretch>
            <a:fillRect/>
          </a:stretch>
        </p:blipFill>
        <p:spPr bwMode="auto">
          <a:xfrm>
            <a:off x="4657275" y="1747966"/>
            <a:ext cx="3514271" cy="3679472"/>
          </a:xfrm>
          <a:prstGeom prst="rect">
            <a:avLst/>
          </a:prstGeom>
          <a:noFill/>
          <a:ln w="9525">
            <a:noFill/>
            <a:miter lim="800000"/>
            <a:headEnd/>
            <a:tailEnd/>
          </a:ln>
        </p:spPr>
      </p:pic>
      <p:sp>
        <p:nvSpPr>
          <p:cNvPr id="8" name="TextBox 7"/>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smtClean="0"/>
              <a:t>Cyclic: </a:t>
            </a:r>
            <a:r>
              <a:rPr lang="en-US" sz="4000" u="sng" dirty="0" err="1" smtClean="0"/>
              <a:t>C</a:t>
            </a:r>
            <a:r>
              <a:rPr lang="en-US" sz="4000" u="sng" baseline="-25000" dirty="0" err="1" smtClean="0"/>
              <a:t>nh</a:t>
            </a:r>
            <a:endParaRPr lang="en-US" sz="4000" u="sng" baseline="-25000" dirty="0" smtClean="0"/>
          </a:p>
        </p:txBody>
      </p:sp>
      <p:sp>
        <p:nvSpPr>
          <p:cNvPr id="10" name="Content Placeholder 2"/>
          <p:cNvSpPr txBox="1">
            <a:spLocks/>
          </p:cNvSpPr>
          <p:nvPr/>
        </p:nvSpPr>
        <p:spPr>
          <a:xfrm>
            <a:off x="446088" y="1135745"/>
            <a:ext cx="8229600" cy="649514"/>
          </a:xfrm>
          <a:prstGeom prst="rect">
            <a:avLst/>
          </a:prstGeom>
        </p:spPr>
        <p:txBody>
          <a:bodyPr vert="horz" lIns="91440" tIns="45720" rIns="91440" bIns="45720" rtlCol="0">
            <a:normAutofit/>
          </a:bodyPr>
          <a:lstStyle/>
          <a:p>
            <a:pPr marL="342900" lvl="0" indent="-342900" algn="ctr">
              <a:spcBef>
                <a:spcPct val="20000"/>
              </a:spcBef>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Symmetry elements</a:t>
            </a:r>
            <a:r>
              <a:rPr lang="en-US" sz="3200" dirty="0" smtClean="0"/>
              <a:t>: E, </a:t>
            </a:r>
            <a:r>
              <a:rPr lang="en-US" sz="3200" dirty="0" err="1" smtClean="0">
                <a:latin typeface="Symbol" pitchFamily="18" charset="2"/>
              </a:rPr>
              <a:t>s</a:t>
            </a:r>
            <a:r>
              <a:rPr lang="en-US" sz="3200" baseline="-25000" dirty="0" err="1" smtClean="0"/>
              <a:t>h</a:t>
            </a:r>
            <a:r>
              <a:rPr lang="en-US" sz="3200" dirty="0" smtClean="0"/>
              <a:t>, </a:t>
            </a:r>
            <a:r>
              <a:rPr lang="en-US" sz="3200" dirty="0" err="1" smtClean="0"/>
              <a:t>S</a:t>
            </a:r>
            <a:r>
              <a:rPr lang="en-US" sz="3200" baseline="-25000" dirty="0" err="1" smtClean="0"/>
              <a:t>n</a:t>
            </a:r>
            <a:r>
              <a:rPr lang="en-US" sz="3200" dirty="0" smtClean="0"/>
              <a:t> and </a:t>
            </a:r>
            <a:r>
              <a:rPr lang="en-US" sz="3200" dirty="0" err="1" smtClean="0"/>
              <a:t>C</a:t>
            </a:r>
            <a:r>
              <a:rPr lang="en-US" sz="3200" baseline="-25000" dirty="0" err="1" smtClean="0"/>
              <a:t>n</a:t>
            </a:r>
            <a:endParaRPr kumimoji="0" lang="en-US" sz="3200" b="0" i="0" u="none" strike="noStrike" kern="1200" cap="none" spc="0" normalizeH="0" baseline="-25000" noProof="0" dirty="0">
              <a:ln>
                <a:noFill/>
              </a:ln>
              <a:solidFill>
                <a:schemeClr val="tx1"/>
              </a:solidFill>
              <a:effectLst/>
              <a:uLnTx/>
              <a:uFillTx/>
              <a:latin typeface="Symbol" pitchFamily="18" charset="2"/>
              <a:ea typeface="+mn-ea"/>
              <a:cs typeface="+mn-cs"/>
            </a:endParaRPr>
          </a:p>
        </p:txBody>
      </p:sp>
      <p:sp>
        <p:nvSpPr>
          <p:cNvPr id="13" name="Slide Number Placeholder 12"/>
          <p:cNvSpPr>
            <a:spLocks noGrp="1"/>
          </p:cNvSpPr>
          <p:nvPr>
            <p:ph type="sldNum" sz="quarter" idx="12"/>
          </p:nvPr>
        </p:nvSpPr>
        <p:spPr/>
        <p:txBody>
          <a:bodyPr/>
          <a:lstStyle/>
          <a:p>
            <a:fld id="{B6F15528-21DE-4FAA-801E-634DDDAF4B2B}" type="slidenum">
              <a:rPr lang="en-US" smtClean="0"/>
              <a:pPr/>
              <a:t>35</a:t>
            </a:fld>
            <a:endParaRPr lang="en-US" dirty="0"/>
          </a:p>
        </p:txBody>
      </p:sp>
      <p:sp>
        <p:nvSpPr>
          <p:cNvPr id="16" name="Rectangle 15"/>
          <p:cNvSpPr/>
          <p:nvPr/>
        </p:nvSpPr>
        <p:spPr>
          <a:xfrm>
            <a:off x="2105508" y="4943169"/>
            <a:ext cx="688009" cy="584775"/>
          </a:xfrm>
          <a:prstGeom prst="rect">
            <a:avLst/>
          </a:prstGeom>
        </p:spPr>
        <p:txBody>
          <a:bodyPr wrap="none">
            <a:spAutoFit/>
          </a:bodyPr>
          <a:lstStyle/>
          <a:p>
            <a:pPr marL="342900" lvl="0" indent="-342900" algn="ctr">
              <a:spcBef>
                <a:spcPct val="20000"/>
              </a:spcBef>
              <a:defRPr/>
            </a:pPr>
            <a:r>
              <a:rPr lang="en-US" sz="3200" dirty="0" smtClean="0"/>
              <a:t>C</a:t>
            </a:r>
            <a:r>
              <a:rPr lang="en-US" sz="3200" baseline="-25000" dirty="0" smtClean="0"/>
              <a:t>3h</a:t>
            </a:r>
            <a:endParaRPr lang="en-US" sz="3200" baseline="-25000" dirty="0">
              <a:latin typeface="Symbol" pitchFamily="18" charset="2"/>
            </a:endParaRPr>
          </a:p>
        </p:txBody>
      </p:sp>
      <p:sp>
        <p:nvSpPr>
          <p:cNvPr id="15" name="Rectangle 14"/>
          <p:cNvSpPr/>
          <p:nvPr/>
        </p:nvSpPr>
        <p:spPr>
          <a:xfrm>
            <a:off x="1314296" y="5545531"/>
            <a:ext cx="2284921" cy="1348061"/>
          </a:xfrm>
          <a:prstGeom prst="rect">
            <a:avLst/>
          </a:prstGeom>
        </p:spPr>
        <p:txBody>
          <a:bodyPr wrap="none">
            <a:spAutoFit/>
          </a:bodyPr>
          <a:lstStyle/>
          <a:p>
            <a:pPr marL="342900" lvl="0" indent="-342900" algn="ctr">
              <a:spcBef>
                <a:spcPct val="20000"/>
              </a:spcBef>
              <a:defRPr/>
            </a:pPr>
            <a:r>
              <a:rPr lang="en-US" sz="2400" dirty="0" smtClean="0"/>
              <a:t>C</a:t>
            </a:r>
            <a:r>
              <a:rPr lang="en-US" sz="2400" baseline="-25000" dirty="0" smtClean="0"/>
              <a:t>3</a:t>
            </a:r>
            <a:r>
              <a:rPr lang="en-US" sz="2400" dirty="0" smtClean="0"/>
              <a:t> principle axis </a:t>
            </a:r>
          </a:p>
          <a:p>
            <a:pPr marL="342900" lvl="0" indent="-342900" algn="ctr">
              <a:spcBef>
                <a:spcPct val="20000"/>
              </a:spcBef>
              <a:defRPr/>
            </a:pPr>
            <a:r>
              <a:rPr lang="en-US" sz="2400" dirty="0" err="1" smtClean="0">
                <a:latin typeface="Symbol" pitchFamily="18" charset="2"/>
              </a:rPr>
              <a:t>s</a:t>
            </a:r>
            <a:r>
              <a:rPr lang="en-US" sz="2400" baseline="-25000" dirty="0" err="1" smtClean="0"/>
              <a:t>h</a:t>
            </a:r>
            <a:r>
              <a:rPr lang="en-US" sz="2400" dirty="0" smtClean="0"/>
              <a:t> ⊥ to C</a:t>
            </a:r>
            <a:r>
              <a:rPr lang="en-US" sz="2400" baseline="-25000" dirty="0" smtClean="0"/>
              <a:t>3</a:t>
            </a:r>
            <a:r>
              <a:rPr lang="en-US" sz="2400" dirty="0" smtClean="0"/>
              <a:t> axis</a:t>
            </a:r>
          </a:p>
          <a:p>
            <a:pPr marL="342900" indent="-342900" algn="ctr">
              <a:spcBef>
                <a:spcPct val="20000"/>
              </a:spcBef>
              <a:defRPr/>
            </a:pPr>
            <a:r>
              <a:rPr lang="en-US" sz="2400" dirty="0" smtClean="0"/>
              <a:t> S</a:t>
            </a:r>
            <a:r>
              <a:rPr lang="en-US" sz="2400" baseline="-25000" dirty="0" smtClean="0"/>
              <a:t>3</a:t>
            </a:r>
            <a:r>
              <a:rPr lang="en-US" sz="2400" dirty="0" smtClean="0"/>
              <a:t> axis </a:t>
            </a:r>
          </a:p>
        </p:txBody>
      </p:sp>
      <p:sp>
        <p:nvSpPr>
          <p:cNvPr id="20" name="Rectangle 19"/>
          <p:cNvSpPr/>
          <p:nvPr/>
        </p:nvSpPr>
        <p:spPr>
          <a:xfrm>
            <a:off x="6321912" y="4941180"/>
            <a:ext cx="688009" cy="584775"/>
          </a:xfrm>
          <a:prstGeom prst="rect">
            <a:avLst/>
          </a:prstGeom>
        </p:spPr>
        <p:txBody>
          <a:bodyPr wrap="none">
            <a:spAutoFit/>
          </a:bodyPr>
          <a:lstStyle/>
          <a:p>
            <a:pPr marL="342900" lvl="0" indent="-342900" algn="ctr">
              <a:spcBef>
                <a:spcPct val="20000"/>
              </a:spcBef>
              <a:defRPr/>
            </a:pPr>
            <a:r>
              <a:rPr lang="en-US" sz="3200" dirty="0" smtClean="0"/>
              <a:t>C</a:t>
            </a:r>
            <a:r>
              <a:rPr lang="en-US" sz="3200" baseline="-25000" dirty="0" smtClean="0"/>
              <a:t>6h</a:t>
            </a:r>
            <a:endParaRPr lang="en-US" sz="3200" baseline="-25000" dirty="0">
              <a:latin typeface="Symbol" pitchFamily="18" charset="2"/>
            </a:endParaRPr>
          </a:p>
        </p:txBody>
      </p:sp>
      <p:sp>
        <p:nvSpPr>
          <p:cNvPr id="22" name="Rectangle 21"/>
          <p:cNvSpPr/>
          <p:nvPr/>
        </p:nvSpPr>
        <p:spPr>
          <a:xfrm>
            <a:off x="5565165" y="5558056"/>
            <a:ext cx="2215991" cy="1348061"/>
          </a:xfrm>
          <a:prstGeom prst="rect">
            <a:avLst/>
          </a:prstGeom>
        </p:spPr>
        <p:txBody>
          <a:bodyPr wrap="none">
            <a:spAutoFit/>
          </a:bodyPr>
          <a:lstStyle/>
          <a:p>
            <a:pPr marL="342900" lvl="0" indent="-342900" algn="ctr">
              <a:spcBef>
                <a:spcPct val="20000"/>
              </a:spcBef>
              <a:defRPr/>
            </a:pPr>
            <a:r>
              <a:rPr lang="en-US" sz="2400" dirty="0" smtClean="0"/>
              <a:t>C</a:t>
            </a:r>
            <a:r>
              <a:rPr lang="en-US" sz="2400" baseline="-25000" dirty="0" smtClean="0"/>
              <a:t>6</a:t>
            </a:r>
            <a:r>
              <a:rPr lang="en-US" sz="2400" dirty="0" smtClean="0"/>
              <a:t> principle axis </a:t>
            </a:r>
          </a:p>
          <a:p>
            <a:pPr marL="342900" lvl="0" indent="-342900" algn="ctr">
              <a:spcBef>
                <a:spcPct val="20000"/>
              </a:spcBef>
              <a:defRPr/>
            </a:pPr>
            <a:r>
              <a:rPr lang="en-US" sz="2400" dirty="0" err="1" smtClean="0">
                <a:latin typeface="Symbol" pitchFamily="18" charset="2"/>
              </a:rPr>
              <a:t>s</a:t>
            </a:r>
            <a:r>
              <a:rPr lang="en-US" sz="2400" baseline="-25000" dirty="0" err="1" smtClean="0"/>
              <a:t>h</a:t>
            </a:r>
            <a:r>
              <a:rPr lang="en-US" sz="2400" dirty="0" smtClean="0"/>
              <a:t> ⊥ to C</a:t>
            </a:r>
            <a:r>
              <a:rPr lang="en-US" sz="2400" baseline="-25000" dirty="0" smtClean="0"/>
              <a:t>6</a:t>
            </a:r>
            <a:r>
              <a:rPr lang="en-US" sz="2400" dirty="0" smtClean="0"/>
              <a:t> axis</a:t>
            </a:r>
          </a:p>
          <a:p>
            <a:pPr marL="342900" indent="-342900" algn="ctr">
              <a:spcBef>
                <a:spcPct val="20000"/>
              </a:spcBef>
              <a:defRPr/>
            </a:pPr>
            <a:r>
              <a:rPr lang="en-US" sz="2400" dirty="0" smtClean="0"/>
              <a:t> S</a:t>
            </a:r>
            <a:r>
              <a:rPr lang="en-US" sz="2400" baseline="-25000" dirty="0" smtClean="0"/>
              <a:t>6</a:t>
            </a:r>
            <a:r>
              <a:rPr lang="en-US" sz="2400" dirty="0" smtClean="0"/>
              <a:t> axis </a:t>
            </a:r>
          </a:p>
        </p:txBody>
      </p:sp>
      <p:sp>
        <p:nvSpPr>
          <p:cNvPr id="25" name="Rectangle 24"/>
          <p:cNvSpPr/>
          <p:nvPr/>
        </p:nvSpPr>
        <p:spPr>
          <a:xfrm>
            <a:off x="6769719" y="2025134"/>
            <a:ext cx="2388795" cy="369332"/>
          </a:xfrm>
          <a:prstGeom prst="rect">
            <a:avLst/>
          </a:prstGeom>
        </p:spPr>
        <p:txBody>
          <a:bodyPr wrap="none">
            <a:spAutoFit/>
          </a:bodyPr>
          <a:lstStyle/>
          <a:p>
            <a:r>
              <a:rPr lang="en-US" dirty="0" err="1" smtClean="0"/>
              <a:t>hexakis</a:t>
            </a:r>
            <a:r>
              <a:rPr lang="en-US" dirty="0" smtClean="0"/>
              <a:t>(Me</a:t>
            </a:r>
            <a:r>
              <a:rPr lang="en-US" baseline="-25000" dirty="0" smtClean="0"/>
              <a:t>2</a:t>
            </a:r>
            <a:r>
              <a:rPr lang="en-US" dirty="0" smtClean="0"/>
              <a:t>N)benzene</a:t>
            </a:r>
            <a:endParaRPr lang="en-US" dirty="0"/>
          </a:p>
        </p:txBody>
      </p:sp>
      <p:pic>
        <p:nvPicPr>
          <p:cNvPr id="237570" name="Picture 2"/>
          <p:cNvPicPr>
            <a:picLocks noChangeAspect="1" noChangeArrowheads="1"/>
          </p:cNvPicPr>
          <p:nvPr/>
        </p:nvPicPr>
        <p:blipFill>
          <a:blip r:embed="rId3" cstate="print"/>
          <a:srcRect/>
          <a:stretch>
            <a:fillRect/>
          </a:stretch>
        </p:blipFill>
        <p:spPr bwMode="auto">
          <a:xfrm>
            <a:off x="912360" y="1724024"/>
            <a:ext cx="3021012" cy="302724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75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smtClean="0"/>
              <a:t>Cyclic: </a:t>
            </a:r>
            <a:r>
              <a:rPr lang="en-US" sz="4000" u="sng" dirty="0" err="1" smtClean="0"/>
              <a:t>C</a:t>
            </a:r>
            <a:r>
              <a:rPr lang="en-US" sz="4000" u="sng" baseline="-25000" dirty="0" err="1" smtClean="0"/>
              <a:t>nh</a:t>
            </a:r>
            <a:endParaRPr lang="en-US" sz="4000" u="sng" baseline="-25000" dirty="0" smtClean="0"/>
          </a:p>
        </p:txBody>
      </p:sp>
      <p:sp>
        <p:nvSpPr>
          <p:cNvPr id="10" name="Content Placeholder 2"/>
          <p:cNvSpPr txBox="1">
            <a:spLocks/>
          </p:cNvSpPr>
          <p:nvPr/>
        </p:nvSpPr>
        <p:spPr>
          <a:xfrm>
            <a:off x="446088" y="1135745"/>
            <a:ext cx="8229600" cy="649514"/>
          </a:xfrm>
          <a:prstGeom prst="rect">
            <a:avLst/>
          </a:prstGeom>
        </p:spPr>
        <p:txBody>
          <a:bodyPr vert="horz" lIns="91440" tIns="45720" rIns="91440" bIns="45720" rtlCol="0">
            <a:normAutofit/>
          </a:bodyPr>
          <a:lstStyle/>
          <a:p>
            <a:pPr marL="342900" lvl="0" indent="-342900" algn="ctr">
              <a:spcBef>
                <a:spcPct val="20000"/>
              </a:spcBef>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Symmetry elements</a:t>
            </a:r>
            <a:r>
              <a:rPr lang="en-US" sz="3200" dirty="0" smtClean="0"/>
              <a:t>: E, </a:t>
            </a:r>
            <a:r>
              <a:rPr lang="en-US" sz="3200" dirty="0" err="1" smtClean="0">
                <a:latin typeface="Symbol" pitchFamily="18" charset="2"/>
              </a:rPr>
              <a:t>s</a:t>
            </a:r>
            <a:r>
              <a:rPr lang="en-US" sz="3200" baseline="-25000" dirty="0" err="1" smtClean="0"/>
              <a:t>h</a:t>
            </a:r>
            <a:r>
              <a:rPr lang="en-US" sz="3200" dirty="0" smtClean="0"/>
              <a:t>, </a:t>
            </a:r>
            <a:r>
              <a:rPr lang="en-US" sz="3200" dirty="0" err="1" smtClean="0"/>
              <a:t>S</a:t>
            </a:r>
            <a:r>
              <a:rPr lang="en-US" sz="3200" baseline="-25000" dirty="0" err="1" smtClean="0"/>
              <a:t>n</a:t>
            </a:r>
            <a:r>
              <a:rPr lang="en-US" sz="3200" dirty="0" smtClean="0"/>
              <a:t> and </a:t>
            </a:r>
            <a:r>
              <a:rPr lang="en-US" sz="3200" dirty="0" err="1" smtClean="0"/>
              <a:t>C</a:t>
            </a:r>
            <a:r>
              <a:rPr lang="en-US" sz="3200" baseline="-25000" dirty="0" err="1" smtClean="0"/>
              <a:t>n</a:t>
            </a:r>
            <a:endParaRPr kumimoji="0" lang="en-US" sz="3200" b="0" i="0" u="none" strike="noStrike" kern="1200" cap="none" spc="0" normalizeH="0" baseline="-25000" noProof="0" dirty="0">
              <a:ln>
                <a:noFill/>
              </a:ln>
              <a:solidFill>
                <a:schemeClr val="tx1"/>
              </a:solidFill>
              <a:effectLst/>
              <a:uLnTx/>
              <a:uFillTx/>
              <a:latin typeface="Symbol" pitchFamily="18" charset="2"/>
              <a:ea typeface="+mn-ea"/>
              <a:cs typeface="+mn-cs"/>
            </a:endParaRPr>
          </a:p>
        </p:txBody>
      </p:sp>
      <p:sp>
        <p:nvSpPr>
          <p:cNvPr id="13" name="Slide Number Placeholder 12"/>
          <p:cNvSpPr>
            <a:spLocks noGrp="1"/>
          </p:cNvSpPr>
          <p:nvPr>
            <p:ph type="sldNum" sz="quarter" idx="12"/>
          </p:nvPr>
        </p:nvSpPr>
        <p:spPr/>
        <p:txBody>
          <a:bodyPr/>
          <a:lstStyle/>
          <a:p>
            <a:fld id="{B6F15528-21DE-4FAA-801E-634DDDAF4B2B}" type="slidenum">
              <a:rPr lang="en-US" smtClean="0"/>
              <a:pPr/>
              <a:t>36</a:t>
            </a:fld>
            <a:endParaRPr lang="en-US" dirty="0"/>
          </a:p>
        </p:txBody>
      </p:sp>
      <p:pic>
        <p:nvPicPr>
          <p:cNvPr id="12" name="Picture 1"/>
          <p:cNvPicPr>
            <a:picLocks noChangeAspect="1" noChangeArrowheads="1"/>
          </p:cNvPicPr>
          <p:nvPr/>
        </p:nvPicPr>
        <p:blipFill>
          <a:blip r:embed="rId2" cstate="print"/>
          <a:srcRect/>
          <a:stretch>
            <a:fillRect/>
          </a:stretch>
        </p:blipFill>
        <p:spPr bwMode="auto">
          <a:xfrm>
            <a:off x="1553028" y="2351314"/>
            <a:ext cx="2592512" cy="1391104"/>
          </a:xfrm>
          <a:prstGeom prst="rect">
            <a:avLst/>
          </a:prstGeom>
          <a:noFill/>
          <a:ln w="9525">
            <a:noFill/>
            <a:miter lim="800000"/>
            <a:headEnd/>
            <a:tailEnd/>
          </a:ln>
        </p:spPr>
      </p:pic>
      <p:pic>
        <p:nvPicPr>
          <p:cNvPr id="239618" name="Picture 2"/>
          <p:cNvPicPr>
            <a:picLocks noChangeAspect="1" noChangeArrowheads="1"/>
          </p:cNvPicPr>
          <p:nvPr/>
        </p:nvPicPr>
        <p:blipFill>
          <a:blip r:embed="rId3" cstate="print"/>
          <a:srcRect/>
          <a:stretch>
            <a:fillRect/>
          </a:stretch>
        </p:blipFill>
        <p:spPr bwMode="auto">
          <a:xfrm>
            <a:off x="5634037" y="2380342"/>
            <a:ext cx="1885950" cy="1228725"/>
          </a:xfrm>
          <a:prstGeom prst="rect">
            <a:avLst/>
          </a:prstGeom>
          <a:noFill/>
          <a:ln w="9525">
            <a:noFill/>
            <a:miter lim="800000"/>
            <a:headEnd/>
            <a:tailEnd/>
          </a:ln>
        </p:spPr>
      </p:pic>
      <p:pic>
        <p:nvPicPr>
          <p:cNvPr id="239619" name="Picture 3"/>
          <p:cNvPicPr>
            <a:picLocks noChangeAspect="1" noChangeArrowheads="1"/>
          </p:cNvPicPr>
          <p:nvPr/>
        </p:nvPicPr>
        <p:blipFill>
          <a:blip r:embed="rId4" cstate="print"/>
          <a:srcRect/>
          <a:stretch>
            <a:fillRect/>
          </a:stretch>
        </p:blipFill>
        <p:spPr bwMode="auto">
          <a:xfrm>
            <a:off x="3528672" y="4272027"/>
            <a:ext cx="2223181" cy="1889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6" name="Picture 4"/>
          <p:cNvPicPr>
            <a:picLocks noChangeAspect="1" noChangeArrowheads="1"/>
          </p:cNvPicPr>
          <p:nvPr/>
        </p:nvPicPr>
        <p:blipFill>
          <a:blip r:embed="rId2" cstate="print"/>
          <a:srcRect/>
          <a:stretch>
            <a:fillRect/>
          </a:stretch>
        </p:blipFill>
        <p:spPr bwMode="auto">
          <a:xfrm>
            <a:off x="4847093" y="1651215"/>
            <a:ext cx="3600222" cy="3664639"/>
          </a:xfrm>
          <a:prstGeom prst="rect">
            <a:avLst/>
          </a:prstGeom>
          <a:noFill/>
          <a:ln w="9525">
            <a:noFill/>
            <a:miter lim="800000"/>
            <a:headEnd/>
            <a:tailEnd/>
          </a:ln>
        </p:spPr>
      </p:pic>
      <p:pic>
        <p:nvPicPr>
          <p:cNvPr id="238595" name="Picture 3"/>
          <p:cNvPicPr>
            <a:picLocks noChangeAspect="1" noChangeArrowheads="1"/>
          </p:cNvPicPr>
          <p:nvPr/>
        </p:nvPicPr>
        <p:blipFill>
          <a:blip r:embed="rId3" cstate="print"/>
          <a:srcRect/>
          <a:stretch>
            <a:fillRect/>
          </a:stretch>
        </p:blipFill>
        <p:spPr bwMode="auto">
          <a:xfrm>
            <a:off x="928464" y="1558554"/>
            <a:ext cx="3251651" cy="3781332"/>
          </a:xfrm>
          <a:prstGeom prst="rect">
            <a:avLst/>
          </a:prstGeom>
          <a:noFill/>
          <a:ln w="9525">
            <a:noFill/>
            <a:miter lim="800000"/>
            <a:headEnd/>
            <a:tailEnd/>
          </a:ln>
        </p:spPr>
      </p:pic>
      <p:sp>
        <p:nvSpPr>
          <p:cNvPr id="8" name="TextBox 7"/>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smtClean="0"/>
              <a:t>Cyclic: </a:t>
            </a:r>
            <a:r>
              <a:rPr lang="en-US" sz="4000" u="sng" dirty="0" err="1" smtClean="0"/>
              <a:t>S</a:t>
            </a:r>
            <a:r>
              <a:rPr lang="en-US" sz="4000" u="sng" baseline="-25000" dirty="0" err="1" smtClean="0"/>
              <a:t>n</a:t>
            </a:r>
            <a:endParaRPr lang="en-US" sz="4000" u="sng" baseline="-25000" dirty="0" smtClean="0"/>
          </a:p>
        </p:txBody>
      </p:sp>
      <p:sp>
        <p:nvSpPr>
          <p:cNvPr id="10" name="Content Placeholder 2"/>
          <p:cNvSpPr txBox="1">
            <a:spLocks/>
          </p:cNvSpPr>
          <p:nvPr/>
        </p:nvSpPr>
        <p:spPr>
          <a:xfrm>
            <a:off x="446088" y="1135745"/>
            <a:ext cx="8229600" cy="649514"/>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Symmetry elements: E and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S</a:t>
            </a:r>
            <a:r>
              <a:rPr kumimoji="0" lang="en-US" sz="3200" b="0" i="0" u="none" strike="noStrike" kern="1200" cap="none" spc="0" normalizeH="0" baseline="-25000" noProof="0" dirty="0" err="1" smtClean="0">
                <a:ln>
                  <a:noFill/>
                </a:ln>
                <a:solidFill>
                  <a:schemeClr val="tx1"/>
                </a:solidFill>
                <a:effectLst/>
                <a:uLnTx/>
                <a:uFillTx/>
                <a:latin typeface="+mn-lt"/>
                <a:ea typeface="+mn-ea"/>
                <a:cs typeface="+mn-cs"/>
              </a:rPr>
              <a:t>n</a:t>
            </a:r>
            <a:endParaRPr kumimoji="0" lang="en-US" sz="3200" b="0" i="0" u="none" strike="noStrike" kern="1200" cap="none" spc="0" normalizeH="0" baseline="-25000" noProof="0" dirty="0">
              <a:ln>
                <a:noFill/>
              </a:ln>
              <a:solidFill>
                <a:schemeClr val="tx1"/>
              </a:solidFill>
              <a:effectLst/>
              <a:uLnTx/>
              <a:uFillTx/>
              <a:latin typeface="Symbol" pitchFamily="18" charset="2"/>
              <a:ea typeface="+mn-ea"/>
              <a:cs typeface="+mn-cs"/>
            </a:endParaRPr>
          </a:p>
        </p:txBody>
      </p:sp>
      <p:sp>
        <p:nvSpPr>
          <p:cNvPr id="13" name="Slide Number Placeholder 12"/>
          <p:cNvSpPr>
            <a:spLocks noGrp="1"/>
          </p:cNvSpPr>
          <p:nvPr>
            <p:ph type="sldNum" sz="quarter" idx="12"/>
          </p:nvPr>
        </p:nvSpPr>
        <p:spPr/>
        <p:txBody>
          <a:bodyPr/>
          <a:lstStyle/>
          <a:p>
            <a:fld id="{B6F15528-21DE-4FAA-801E-634DDDAF4B2B}" type="slidenum">
              <a:rPr lang="en-US" smtClean="0"/>
              <a:pPr/>
              <a:t>37</a:t>
            </a:fld>
            <a:endParaRPr lang="en-US" dirty="0"/>
          </a:p>
        </p:txBody>
      </p:sp>
      <p:sp>
        <p:nvSpPr>
          <p:cNvPr id="12" name="Rectangle 11"/>
          <p:cNvSpPr/>
          <p:nvPr/>
        </p:nvSpPr>
        <p:spPr>
          <a:xfrm>
            <a:off x="2192872" y="4943169"/>
            <a:ext cx="513281" cy="584775"/>
          </a:xfrm>
          <a:prstGeom prst="rect">
            <a:avLst/>
          </a:prstGeom>
        </p:spPr>
        <p:txBody>
          <a:bodyPr wrap="none">
            <a:spAutoFit/>
          </a:bodyPr>
          <a:lstStyle/>
          <a:p>
            <a:pPr marL="342900" lvl="0" indent="-342900" algn="ctr">
              <a:spcBef>
                <a:spcPct val="20000"/>
              </a:spcBef>
              <a:defRPr/>
            </a:pPr>
            <a:r>
              <a:rPr lang="en-US" sz="3200" dirty="0" smtClean="0"/>
              <a:t>S</a:t>
            </a:r>
            <a:r>
              <a:rPr lang="en-US" sz="3200" baseline="-25000" dirty="0" smtClean="0"/>
              <a:t>4</a:t>
            </a:r>
            <a:endParaRPr lang="en-US" sz="3200" baseline="-25000" dirty="0">
              <a:latin typeface="Symbol" pitchFamily="18" charset="2"/>
            </a:endParaRPr>
          </a:p>
        </p:txBody>
      </p:sp>
      <p:sp>
        <p:nvSpPr>
          <p:cNvPr id="14" name="Rectangle 13"/>
          <p:cNvSpPr/>
          <p:nvPr/>
        </p:nvSpPr>
        <p:spPr>
          <a:xfrm>
            <a:off x="1153196" y="5545531"/>
            <a:ext cx="2607124" cy="461665"/>
          </a:xfrm>
          <a:prstGeom prst="rect">
            <a:avLst/>
          </a:prstGeom>
        </p:spPr>
        <p:txBody>
          <a:bodyPr wrap="none">
            <a:spAutoFit/>
          </a:bodyPr>
          <a:lstStyle/>
          <a:p>
            <a:pPr marL="342900" lvl="0" indent="-342900" algn="ctr">
              <a:spcBef>
                <a:spcPct val="20000"/>
              </a:spcBef>
              <a:defRPr/>
            </a:pPr>
            <a:r>
              <a:rPr lang="en-US" sz="2400" dirty="0" smtClean="0"/>
              <a:t>S</a:t>
            </a:r>
            <a:r>
              <a:rPr lang="en-US" sz="2400" baseline="-25000" dirty="0" smtClean="0"/>
              <a:t>4</a:t>
            </a:r>
            <a:r>
              <a:rPr lang="en-US" sz="2400" dirty="0" smtClean="0"/>
              <a:t>, C</a:t>
            </a:r>
            <a:r>
              <a:rPr lang="en-US" sz="2400" baseline="-25000" dirty="0" smtClean="0"/>
              <a:t>2</a:t>
            </a:r>
            <a:r>
              <a:rPr lang="en-US" sz="2400" dirty="0" smtClean="0"/>
              <a:t> principle axis </a:t>
            </a:r>
          </a:p>
        </p:txBody>
      </p:sp>
      <p:sp>
        <p:nvSpPr>
          <p:cNvPr id="15" name="Rectangle 14"/>
          <p:cNvSpPr/>
          <p:nvPr/>
        </p:nvSpPr>
        <p:spPr>
          <a:xfrm>
            <a:off x="6409276" y="4941180"/>
            <a:ext cx="513281" cy="584775"/>
          </a:xfrm>
          <a:prstGeom prst="rect">
            <a:avLst/>
          </a:prstGeom>
        </p:spPr>
        <p:txBody>
          <a:bodyPr wrap="none">
            <a:spAutoFit/>
          </a:bodyPr>
          <a:lstStyle/>
          <a:p>
            <a:pPr marL="342900" lvl="0" indent="-342900" algn="ctr">
              <a:spcBef>
                <a:spcPct val="20000"/>
              </a:spcBef>
              <a:defRPr/>
            </a:pPr>
            <a:r>
              <a:rPr lang="en-US" sz="3200" dirty="0" smtClean="0"/>
              <a:t>S</a:t>
            </a:r>
            <a:r>
              <a:rPr lang="en-US" sz="3200" baseline="-25000" dirty="0" smtClean="0"/>
              <a:t>6</a:t>
            </a:r>
            <a:endParaRPr lang="en-US" sz="3200" baseline="-25000" dirty="0">
              <a:latin typeface="Symbol" pitchFamily="18" charset="2"/>
            </a:endParaRPr>
          </a:p>
        </p:txBody>
      </p:sp>
      <p:sp>
        <p:nvSpPr>
          <p:cNvPr id="20" name="Rectangle 19"/>
          <p:cNvSpPr/>
          <p:nvPr/>
        </p:nvSpPr>
        <p:spPr>
          <a:xfrm>
            <a:off x="5369599" y="5558056"/>
            <a:ext cx="2607124" cy="461665"/>
          </a:xfrm>
          <a:prstGeom prst="rect">
            <a:avLst/>
          </a:prstGeom>
        </p:spPr>
        <p:txBody>
          <a:bodyPr wrap="none">
            <a:spAutoFit/>
          </a:bodyPr>
          <a:lstStyle/>
          <a:p>
            <a:pPr marL="342900" lvl="0" indent="-342900" algn="ctr">
              <a:spcBef>
                <a:spcPct val="20000"/>
              </a:spcBef>
              <a:defRPr/>
            </a:pPr>
            <a:r>
              <a:rPr lang="en-US" sz="2400" dirty="0" smtClean="0"/>
              <a:t>S</a:t>
            </a:r>
            <a:r>
              <a:rPr lang="en-US" sz="2400" baseline="-25000" dirty="0" smtClean="0"/>
              <a:t>6</a:t>
            </a:r>
            <a:r>
              <a:rPr lang="en-US" sz="2400" dirty="0" smtClean="0"/>
              <a:t>, C</a:t>
            </a:r>
            <a:r>
              <a:rPr lang="en-US" sz="2400" baseline="-25000" dirty="0" smtClean="0"/>
              <a:t>3</a:t>
            </a:r>
            <a:r>
              <a:rPr lang="en-US" sz="2400" dirty="0" smtClean="0"/>
              <a:t> principle axis </a:t>
            </a:r>
          </a:p>
        </p:txBody>
      </p:sp>
      <p:sp>
        <p:nvSpPr>
          <p:cNvPr id="21" name="Rectangle 20"/>
          <p:cNvSpPr/>
          <p:nvPr/>
        </p:nvSpPr>
        <p:spPr>
          <a:xfrm>
            <a:off x="122177" y="1763875"/>
            <a:ext cx="2041456" cy="369332"/>
          </a:xfrm>
          <a:prstGeom prst="rect">
            <a:avLst/>
          </a:prstGeom>
        </p:spPr>
        <p:txBody>
          <a:bodyPr wrap="none">
            <a:spAutoFit/>
          </a:bodyPr>
          <a:lstStyle/>
          <a:p>
            <a:r>
              <a:rPr lang="en-US" dirty="0" err="1" smtClean="0"/>
              <a:t>tetrabromopentane</a:t>
            </a:r>
            <a:endParaRPr lang="en-US" dirty="0"/>
          </a:p>
        </p:txBody>
      </p:sp>
      <p:sp>
        <p:nvSpPr>
          <p:cNvPr id="22" name="Rectangle 21"/>
          <p:cNvSpPr/>
          <p:nvPr/>
        </p:nvSpPr>
        <p:spPr>
          <a:xfrm>
            <a:off x="7508943" y="1771138"/>
            <a:ext cx="1258871" cy="369332"/>
          </a:xfrm>
          <a:prstGeom prst="rect">
            <a:avLst/>
          </a:prstGeom>
        </p:spPr>
        <p:txBody>
          <a:bodyPr wrap="none">
            <a:spAutoFit/>
          </a:bodyPr>
          <a:lstStyle/>
          <a:p>
            <a:r>
              <a:rPr lang="en-US" dirty="0" smtClean="0"/>
              <a:t>18-crown-6</a:t>
            </a:r>
            <a:endParaRPr lang="en-US" dirty="0"/>
          </a:p>
        </p:txBody>
      </p:sp>
      <p:sp>
        <p:nvSpPr>
          <p:cNvPr id="23" name="Rectangle 22"/>
          <p:cNvSpPr/>
          <p:nvPr/>
        </p:nvSpPr>
        <p:spPr>
          <a:xfrm>
            <a:off x="3127463" y="6277820"/>
            <a:ext cx="2929135" cy="523220"/>
          </a:xfrm>
          <a:prstGeom prst="rect">
            <a:avLst/>
          </a:prstGeom>
        </p:spPr>
        <p:txBody>
          <a:bodyPr wrap="none">
            <a:spAutoFit/>
          </a:bodyPr>
          <a:lstStyle/>
          <a:p>
            <a:r>
              <a:rPr lang="en-US" sz="2800" dirty="0" smtClean="0"/>
              <a:t>Only S</a:t>
            </a:r>
            <a:r>
              <a:rPr lang="en-US" sz="2800" baseline="-25000" dirty="0" smtClean="0"/>
              <a:t>4</a:t>
            </a:r>
            <a:r>
              <a:rPr lang="en-US" sz="2800" dirty="0" smtClean="0"/>
              <a:t>, S</a:t>
            </a:r>
            <a:r>
              <a:rPr lang="en-US" sz="2800" baseline="-25000" dirty="0" smtClean="0"/>
              <a:t>6</a:t>
            </a:r>
            <a:r>
              <a:rPr lang="en-US" sz="2800" dirty="0" smtClean="0"/>
              <a:t>, S</a:t>
            </a:r>
            <a:r>
              <a:rPr lang="en-US" sz="2800" baseline="-25000" dirty="0" smtClean="0"/>
              <a:t>8</a:t>
            </a:r>
            <a:r>
              <a:rPr lang="en-US" sz="2800" dirty="0" smtClean="0"/>
              <a:t>, etc. </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85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22" grpId="0"/>
      <p:bldP spid="2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6F15528-21DE-4FAA-801E-634DDDAF4B2B}" type="slidenum">
              <a:rPr lang="en-US" smtClean="0"/>
              <a:pPr/>
              <a:t>38</a:t>
            </a:fld>
            <a:endParaRPr lang="en-US"/>
          </a:p>
        </p:txBody>
      </p:sp>
      <p:sp>
        <p:nvSpPr>
          <p:cNvPr id="7" name="TextBox 6"/>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smtClean="0"/>
              <a:t>Dihedral Point Groups</a:t>
            </a:r>
            <a:endParaRPr lang="en-US" sz="4000" u="sng" baseline="-25000" dirty="0" smtClean="0"/>
          </a:p>
        </p:txBody>
      </p:sp>
      <p:graphicFrame>
        <p:nvGraphicFramePr>
          <p:cNvPr id="132097" name="Object 1"/>
          <p:cNvGraphicFramePr>
            <a:graphicFrameLocks noChangeAspect="1"/>
          </p:cNvGraphicFramePr>
          <p:nvPr/>
        </p:nvGraphicFramePr>
        <p:xfrm>
          <a:off x="545035" y="2832100"/>
          <a:ext cx="2185987" cy="2185987"/>
        </p:xfrm>
        <a:graphic>
          <a:graphicData uri="http://schemas.openxmlformats.org/presentationml/2006/ole">
            <p:oleObj spid="_x0000_s132097" name="CS ChemDraw Drawing" r:id="rId3" imgW="408171" imgH="407970" progId="ChemDraw.Document.6.0">
              <p:embed/>
            </p:oleObj>
          </a:graphicData>
        </a:graphic>
      </p:graphicFrame>
      <p:sp>
        <p:nvSpPr>
          <p:cNvPr id="9" name="TextBox 8"/>
          <p:cNvSpPr txBox="1"/>
          <p:nvPr/>
        </p:nvSpPr>
        <p:spPr>
          <a:xfrm>
            <a:off x="1537222" y="2425700"/>
            <a:ext cx="673100" cy="523220"/>
          </a:xfrm>
          <a:prstGeom prst="rect">
            <a:avLst/>
          </a:prstGeom>
          <a:noFill/>
        </p:spPr>
        <p:txBody>
          <a:bodyPr wrap="square" rtlCol="0">
            <a:spAutoFit/>
          </a:bodyPr>
          <a:lstStyle/>
          <a:p>
            <a:r>
              <a:rPr lang="en-US" sz="2800" dirty="0" err="1" smtClean="0"/>
              <a:t>C</a:t>
            </a:r>
            <a:r>
              <a:rPr lang="en-US" sz="2800" baseline="-25000" dirty="0" err="1" smtClean="0"/>
              <a:t>n</a:t>
            </a:r>
            <a:endParaRPr lang="en-US" sz="2800" baseline="-25000" dirty="0"/>
          </a:p>
        </p:txBody>
      </p:sp>
      <p:sp>
        <p:nvSpPr>
          <p:cNvPr id="11" name="TextBox 10"/>
          <p:cNvSpPr txBox="1"/>
          <p:nvPr/>
        </p:nvSpPr>
        <p:spPr>
          <a:xfrm>
            <a:off x="1588022" y="5626100"/>
            <a:ext cx="673100" cy="646331"/>
          </a:xfrm>
          <a:prstGeom prst="rect">
            <a:avLst/>
          </a:prstGeom>
          <a:noFill/>
        </p:spPr>
        <p:txBody>
          <a:bodyPr wrap="square" rtlCol="0">
            <a:spAutoFit/>
          </a:bodyPr>
          <a:lstStyle/>
          <a:p>
            <a:r>
              <a:rPr lang="en-US" sz="3600" dirty="0" err="1" smtClean="0">
                <a:solidFill>
                  <a:srgbClr val="FF0000"/>
                </a:solidFill>
              </a:rPr>
              <a:t>D</a:t>
            </a:r>
            <a:r>
              <a:rPr lang="en-US" sz="3600" baseline="-25000" dirty="0" err="1" smtClean="0">
                <a:solidFill>
                  <a:srgbClr val="FF0000"/>
                </a:solidFill>
              </a:rPr>
              <a:t>n</a:t>
            </a:r>
            <a:endParaRPr lang="en-US" sz="3600" baseline="-25000" dirty="0">
              <a:solidFill>
                <a:srgbClr val="FF0000"/>
              </a:solidFill>
            </a:endParaRPr>
          </a:p>
        </p:txBody>
      </p:sp>
      <p:sp>
        <p:nvSpPr>
          <p:cNvPr id="12" name="Rectangle 11"/>
          <p:cNvSpPr/>
          <p:nvPr/>
        </p:nvSpPr>
        <p:spPr>
          <a:xfrm>
            <a:off x="3620669" y="5593090"/>
            <a:ext cx="1605248" cy="646331"/>
          </a:xfrm>
          <a:prstGeom prst="rect">
            <a:avLst/>
          </a:prstGeom>
        </p:spPr>
        <p:txBody>
          <a:bodyPr wrap="none">
            <a:spAutoFit/>
          </a:bodyPr>
          <a:lstStyle/>
          <a:p>
            <a:pPr marL="1023938" lvl="1" indent="-219075" algn="ctr">
              <a:spcAft>
                <a:spcPts val="1200"/>
              </a:spcAft>
            </a:pPr>
            <a:r>
              <a:rPr lang="en-US" sz="3600" dirty="0" err="1" smtClean="0">
                <a:solidFill>
                  <a:srgbClr val="FF0000"/>
                </a:solidFill>
              </a:rPr>
              <a:t>D</a:t>
            </a:r>
            <a:r>
              <a:rPr lang="en-US" sz="3600" baseline="-25000" dirty="0" err="1" smtClean="0">
                <a:solidFill>
                  <a:srgbClr val="FF0000"/>
                </a:solidFill>
              </a:rPr>
              <a:t>nd</a:t>
            </a:r>
            <a:endParaRPr lang="en-US" sz="3600" dirty="0" smtClean="0">
              <a:solidFill>
                <a:srgbClr val="FF0000"/>
              </a:solidFill>
            </a:endParaRPr>
          </a:p>
        </p:txBody>
      </p:sp>
      <p:sp>
        <p:nvSpPr>
          <p:cNvPr id="13" name="Rectangle 12"/>
          <p:cNvSpPr/>
          <p:nvPr/>
        </p:nvSpPr>
        <p:spPr>
          <a:xfrm>
            <a:off x="6520897" y="5542290"/>
            <a:ext cx="1605248" cy="646331"/>
          </a:xfrm>
          <a:prstGeom prst="rect">
            <a:avLst/>
          </a:prstGeom>
        </p:spPr>
        <p:txBody>
          <a:bodyPr wrap="none">
            <a:spAutoFit/>
          </a:bodyPr>
          <a:lstStyle/>
          <a:p>
            <a:pPr marL="1023938" lvl="1" indent="-219075">
              <a:spcAft>
                <a:spcPts val="1200"/>
              </a:spcAft>
            </a:pPr>
            <a:r>
              <a:rPr lang="en-US" sz="3600" dirty="0" err="1" smtClean="0">
                <a:solidFill>
                  <a:srgbClr val="FF0000"/>
                </a:solidFill>
              </a:rPr>
              <a:t>D</a:t>
            </a:r>
            <a:r>
              <a:rPr lang="en-US" sz="3600" baseline="-25000" dirty="0" err="1" smtClean="0">
                <a:solidFill>
                  <a:srgbClr val="FF0000"/>
                </a:solidFill>
              </a:rPr>
              <a:t>nh</a:t>
            </a:r>
            <a:endParaRPr lang="en-US" sz="3600" baseline="-25000" dirty="0" smtClean="0">
              <a:solidFill>
                <a:srgbClr val="FF0000"/>
              </a:solidFill>
            </a:endParaRPr>
          </a:p>
        </p:txBody>
      </p:sp>
      <p:sp>
        <p:nvSpPr>
          <p:cNvPr id="14" name="Content Placeholder 2"/>
          <p:cNvSpPr txBox="1">
            <a:spLocks/>
          </p:cNvSpPr>
          <p:nvPr/>
        </p:nvSpPr>
        <p:spPr>
          <a:xfrm>
            <a:off x="484188" y="1072245"/>
            <a:ext cx="8229600" cy="649514"/>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C</a:t>
            </a:r>
            <a:r>
              <a:rPr kumimoji="0" lang="en-US" sz="3200" b="0" i="0" u="none" strike="noStrike" kern="1200" cap="none" spc="0" normalizeH="0" baseline="-25000" noProof="0" dirty="0" smtClean="0">
                <a:ln>
                  <a:noFill/>
                </a:ln>
                <a:solidFill>
                  <a:schemeClr val="tx1"/>
                </a:solidFill>
                <a:effectLst/>
                <a:uLnTx/>
                <a:uFillTx/>
                <a:latin typeface="+mn-lt"/>
                <a:ea typeface="+mn-ea"/>
                <a:cs typeface="+mn-cs"/>
              </a:rPr>
              <a:t>2</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perpendicular to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C</a:t>
            </a:r>
            <a:r>
              <a:rPr kumimoji="0" lang="en-US" sz="3200" b="0" i="0" u="none" strike="noStrike" kern="1200" cap="none" spc="0" normalizeH="0" baseline="-25000" noProof="0" dirty="0" err="1" smtClean="0">
                <a:ln>
                  <a:noFill/>
                </a:ln>
                <a:solidFill>
                  <a:schemeClr val="tx1"/>
                </a:solidFill>
                <a:effectLst/>
                <a:uLnTx/>
                <a:uFillTx/>
                <a:latin typeface="+mn-lt"/>
                <a:ea typeface="+mn-ea"/>
                <a:cs typeface="+mn-cs"/>
              </a:rPr>
              <a:t>n</a:t>
            </a:r>
            <a:endParaRPr kumimoji="0" lang="en-US" sz="3200" b="0" i="0" u="none" strike="noStrike" kern="1200" cap="none" spc="0" normalizeH="0" baseline="-25000" noProof="0" dirty="0">
              <a:ln>
                <a:noFill/>
              </a:ln>
              <a:solidFill>
                <a:schemeClr val="tx1"/>
              </a:solidFill>
              <a:effectLst/>
              <a:uLnTx/>
              <a:uFillTx/>
              <a:latin typeface="Symbol" pitchFamily="18" charset="2"/>
              <a:ea typeface="+mn-ea"/>
              <a:cs typeface="+mn-cs"/>
            </a:endParaRPr>
          </a:p>
        </p:txBody>
      </p:sp>
      <p:sp>
        <p:nvSpPr>
          <p:cNvPr id="15" name="TextBox 14"/>
          <p:cNvSpPr txBox="1"/>
          <p:nvPr/>
        </p:nvSpPr>
        <p:spPr>
          <a:xfrm>
            <a:off x="114822" y="3632200"/>
            <a:ext cx="673100" cy="523220"/>
          </a:xfrm>
          <a:prstGeom prst="rect">
            <a:avLst/>
          </a:prstGeom>
          <a:noFill/>
        </p:spPr>
        <p:txBody>
          <a:bodyPr wrap="square" rtlCol="0">
            <a:spAutoFit/>
          </a:bodyPr>
          <a:lstStyle/>
          <a:p>
            <a:r>
              <a:rPr lang="en-US" sz="2800" dirty="0" smtClean="0"/>
              <a:t>C</a:t>
            </a:r>
            <a:r>
              <a:rPr lang="en-US" sz="2800" baseline="-25000" dirty="0" smtClean="0"/>
              <a:t>2</a:t>
            </a:r>
            <a:endParaRPr lang="en-US" sz="2800" baseline="-25000" dirty="0"/>
          </a:p>
        </p:txBody>
      </p:sp>
      <p:graphicFrame>
        <p:nvGraphicFramePr>
          <p:cNvPr id="16" name="Object 1"/>
          <p:cNvGraphicFramePr>
            <a:graphicFrameLocks noChangeAspect="1"/>
          </p:cNvGraphicFramePr>
          <p:nvPr/>
        </p:nvGraphicFramePr>
        <p:xfrm>
          <a:off x="3605213" y="2844800"/>
          <a:ext cx="2185987" cy="2185987"/>
        </p:xfrm>
        <a:graphic>
          <a:graphicData uri="http://schemas.openxmlformats.org/presentationml/2006/ole">
            <p:oleObj spid="_x0000_s132098" name="CS ChemDraw Drawing" r:id="rId4" imgW="408171" imgH="407970" progId="ChemDraw.Document.6.0">
              <p:embed/>
            </p:oleObj>
          </a:graphicData>
        </a:graphic>
      </p:graphicFrame>
      <p:sp>
        <p:nvSpPr>
          <p:cNvPr id="17" name="TextBox 16"/>
          <p:cNvSpPr txBox="1"/>
          <p:nvPr/>
        </p:nvSpPr>
        <p:spPr>
          <a:xfrm>
            <a:off x="4597400" y="2438400"/>
            <a:ext cx="673100" cy="523220"/>
          </a:xfrm>
          <a:prstGeom prst="rect">
            <a:avLst/>
          </a:prstGeom>
          <a:noFill/>
        </p:spPr>
        <p:txBody>
          <a:bodyPr wrap="square" rtlCol="0">
            <a:spAutoFit/>
          </a:bodyPr>
          <a:lstStyle/>
          <a:p>
            <a:r>
              <a:rPr lang="en-US" sz="2800" dirty="0" err="1" smtClean="0"/>
              <a:t>C</a:t>
            </a:r>
            <a:r>
              <a:rPr lang="en-US" sz="2800" baseline="-25000" dirty="0" err="1" smtClean="0"/>
              <a:t>n</a:t>
            </a:r>
            <a:endParaRPr lang="en-US" sz="2800" baseline="-25000" dirty="0"/>
          </a:p>
        </p:txBody>
      </p:sp>
      <p:sp>
        <p:nvSpPr>
          <p:cNvPr id="18" name="TextBox 17"/>
          <p:cNvSpPr txBox="1"/>
          <p:nvPr/>
        </p:nvSpPr>
        <p:spPr>
          <a:xfrm>
            <a:off x="3175000" y="3644900"/>
            <a:ext cx="673100" cy="523220"/>
          </a:xfrm>
          <a:prstGeom prst="rect">
            <a:avLst/>
          </a:prstGeom>
          <a:noFill/>
        </p:spPr>
        <p:txBody>
          <a:bodyPr wrap="square" rtlCol="0">
            <a:spAutoFit/>
          </a:bodyPr>
          <a:lstStyle/>
          <a:p>
            <a:r>
              <a:rPr lang="en-US" sz="2800" dirty="0" smtClean="0"/>
              <a:t>C</a:t>
            </a:r>
            <a:r>
              <a:rPr lang="en-US" sz="2800" baseline="-25000" dirty="0" smtClean="0"/>
              <a:t>2</a:t>
            </a:r>
            <a:endParaRPr lang="en-US" sz="2800" baseline="-25000" dirty="0"/>
          </a:p>
        </p:txBody>
      </p:sp>
      <p:sp>
        <p:nvSpPr>
          <p:cNvPr id="19" name="Rectangle 18"/>
          <p:cNvSpPr/>
          <p:nvPr/>
        </p:nvSpPr>
        <p:spPr>
          <a:xfrm>
            <a:off x="3676097" y="2998516"/>
            <a:ext cx="1988103" cy="1929084"/>
          </a:xfrm>
          <a:prstGeom prst="rect">
            <a:avLst/>
          </a:prstGeom>
          <a:solidFill>
            <a:srgbClr val="FCD5B5">
              <a:alpha val="4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2100" name="Object 4"/>
          <p:cNvGraphicFramePr>
            <a:graphicFrameLocks noChangeAspect="1"/>
          </p:cNvGraphicFramePr>
          <p:nvPr/>
        </p:nvGraphicFramePr>
        <p:xfrm>
          <a:off x="4603750" y="3821113"/>
          <a:ext cx="1111250" cy="804410"/>
        </p:xfrm>
        <a:graphic>
          <a:graphicData uri="http://schemas.openxmlformats.org/presentationml/2006/ole">
            <p:oleObj spid="_x0000_s132100" name="CS ChemDraw Drawing" r:id="rId5" imgW="212865" imgH="153630" progId="ChemDraw.Document.6.0">
              <p:embed/>
            </p:oleObj>
          </a:graphicData>
        </a:graphic>
      </p:graphicFrame>
      <p:graphicFrame>
        <p:nvGraphicFramePr>
          <p:cNvPr id="24" name="Object 1"/>
          <p:cNvGraphicFramePr>
            <a:graphicFrameLocks noChangeAspect="1"/>
          </p:cNvGraphicFramePr>
          <p:nvPr/>
        </p:nvGraphicFramePr>
        <p:xfrm>
          <a:off x="6584156" y="2844800"/>
          <a:ext cx="2185987" cy="2185987"/>
        </p:xfrm>
        <a:graphic>
          <a:graphicData uri="http://schemas.openxmlformats.org/presentationml/2006/ole">
            <p:oleObj spid="_x0000_s132101" name="CS ChemDraw Drawing" r:id="rId6" imgW="408171" imgH="407970" progId="ChemDraw.Document.6.0">
              <p:embed/>
            </p:oleObj>
          </a:graphicData>
        </a:graphic>
      </p:graphicFrame>
      <p:sp>
        <p:nvSpPr>
          <p:cNvPr id="25" name="TextBox 24"/>
          <p:cNvSpPr txBox="1"/>
          <p:nvPr/>
        </p:nvSpPr>
        <p:spPr>
          <a:xfrm>
            <a:off x="7576343" y="2438400"/>
            <a:ext cx="673100" cy="523220"/>
          </a:xfrm>
          <a:prstGeom prst="rect">
            <a:avLst/>
          </a:prstGeom>
          <a:noFill/>
        </p:spPr>
        <p:txBody>
          <a:bodyPr wrap="square" rtlCol="0">
            <a:spAutoFit/>
          </a:bodyPr>
          <a:lstStyle/>
          <a:p>
            <a:r>
              <a:rPr lang="en-US" sz="2800" dirty="0" err="1" smtClean="0"/>
              <a:t>C</a:t>
            </a:r>
            <a:r>
              <a:rPr lang="en-US" sz="2800" baseline="-25000" dirty="0" err="1" smtClean="0"/>
              <a:t>n</a:t>
            </a:r>
            <a:endParaRPr lang="en-US" sz="2800" baseline="-25000" dirty="0"/>
          </a:p>
        </p:txBody>
      </p:sp>
      <p:sp>
        <p:nvSpPr>
          <p:cNvPr id="26" name="TextBox 25"/>
          <p:cNvSpPr txBox="1"/>
          <p:nvPr/>
        </p:nvSpPr>
        <p:spPr>
          <a:xfrm>
            <a:off x="6153943" y="3644900"/>
            <a:ext cx="673100" cy="523220"/>
          </a:xfrm>
          <a:prstGeom prst="rect">
            <a:avLst/>
          </a:prstGeom>
          <a:noFill/>
        </p:spPr>
        <p:txBody>
          <a:bodyPr wrap="square" rtlCol="0">
            <a:spAutoFit/>
          </a:bodyPr>
          <a:lstStyle/>
          <a:p>
            <a:r>
              <a:rPr lang="en-US" sz="2800" dirty="0" smtClean="0"/>
              <a:t>C</a:t>
            </a:r>
            <a:r>
              <a:rPr lang="en-US" sz="2800" baseline="-25000" dirty="0" smtClean="0"/>
              <a:t>2</a:t>
            </a:r>
            <a:endParaRPr lang="en-US" sz="2800" baseline="-25000" dirty="0"/>
          </a:p>
        </p:txBody>
      </p:sp>
      <p:sp>
        <p:nvSpPr>
          <p:cNvPr id="20" name="Parallelogram 19"/>
          <p:cNvSpPr/>
          <p:nvPr/>
        </p:nvSpPr>
        <p:spPr>
          <a:xfrm rot="10800000">
            <a:off x="6385031" y="3535226"/>
            <a:ext cx="2454167" cy="947873"/>
          </a:xfrm>
          <a:prstGeom prst="parallelogram">
            <a:avLst>
              <a:gd name="adj" fmla="val 25766"/>
            </a:avLst>
          </a:prstGeom>
          <a:solidFill>
            <a:srgbClr val="FFC000">
              <a:alpha val="34118"/>
            </a:srgbClr>
          </a:solidFill>
          <a:ln w="3175">
            <a:solidFill>
              <a:srgbClr val="EEECE1">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2103" name="Object 7"/>
          <p:cNvGraphicFramePr>
            <a:graphicFrameLocks noChangeAspect="1"/>
          </p:cNvGraphicFramePr>
          <p:nvPr/>
        </p:nvGraphicFramePr>
        <p:xfrm>
          <a:off x="7562198" y="2873201"/>
          <a:ext cx="254000" cy="1163638"/>
        </p:xfrm>
        <a:graphic>
          <a:graphicData uri="http://schemas.openxmlformats.org/presentationml/2006/ole">
            <p:oleObj spid="_x0000_s132103" name="CS ChemDraw Drawing" r:id="rId7" imgW="49975" imgH="225180" progId="ChemDraw.Document.6.0">
              <p:embed/>
            </p:oleObj>
          </a:graphicData>
        </a:graphic>
      </p:graphicFrame>
      <p:sp>
        <p:nvSpPr>
          <p:cNvPr id="29" name="Rectangle 28"/>
          <p:cNvSpPr/>
          <p:nvPr/>
        </p:nvSpPr>
        <p:spPr>
          <a:xfrm>
            <a:off x="3598858" y="4747457"/>
            <a:ext cx="526106" cy="523220"/>
          </a:xfrm>
          <a:prstGeom prst="rect">
            <a:avLst/>
          </a:prstGeom>
        </p:spPr>
        <p:txBody>
          <a:bodyPr wrap="none">
            <a:spAutoFit/>
          </a:bodyPr>
          <a:lstStyle/>
          <a:p>
            <a:r>
              <a:rPr lang="en-US" sz="2800" dirty="0" err="1" smtClean="0">
                <a:latin typeface="Symbol" pitchFamily="18" charset="2"/>
              </a:rPr>
              <a:t>s</a:t>
            </a:r>
            <a:r>
              <a:rPr lang="en-US" sz="2800" baseline="-25000" dirty="0" err="1" smtClean="0"/>
              <a:t>d</a:t>
            </a:r>
            <a:endParaRPr lang="en-US" sz="2800" dirty="0"/>
          </a:p>
        </p:txBody>
      </p:sp>
      <p:sp>
        <p:nvSpPr>
          <p:cNvPr id="30" name="Rectangle 29"/>
          <p:cNvSpPr/>
          <p:nvPr/>
        </p:nvSpPr>
        <p:spPr>
          <a:xfrm>
            <a:off x="6381724" y="4323660"/>
            <a:ext cx="526106" cy="523220"/>
          </a:xfrm>
          <a:prstGeom prst="rect">
            <a:avLst/>
          </a:prstGeom>
        </p:spPr>
        <p:txBody>
          <a:bodyPr wrap="none">
            <a:spAutoFit/>
          </a:bodyPr>
          <a:lstStyle/>
          <a:p>
            <a:r>
              <a:rPr lang="en-US" sz="2800" dirty="0" err="1" smtClean="0">
                <a:latin typeface="Symbol" pitchFamily="18" charset="2"/>
              </a:rPr>
              <a:t>s</a:t>
            </a:r>
            <a:r>
              <a:rPr lang="en-US" sz="2800" baseline="-25000" dirty="0" err="1" smtClean="0"/>
              <a:t>h</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21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210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7" grpId="0"/>
      <p:bldP spid="18" grpId="0"/>
      <p:bldP spid="19" grpId="0" animBg="1"/>
      <p:bldP spid="25" grpId="0"/>
      <p:bldP spid="26" grpId="0"/>
      <p:bldP spid="20" grpId="0" animBg="1"/>
      <p:bldP spid="29" grpId="0"/>
      <p:bldP spid="3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6F15528-21DE-4FAA-801E-634DDDAF4B2B}" type="slidenum">
              <a:rPr lang="en-US" smtClean="0"/>
              <a:pPr/>
              <a:t>39</a:t>
            </a:fld>
            <a:endParaRPr lang="en-US"/>
          </a:p>
        </p:txBody>
      </p:sp>
      <p:sp>
        <p:nvSpPr>
          <p:cNvPr id="7" name="TextBox 6"/>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smtClean="0"/>
              <a:t>Dihedral: </a:t>
            </a:r>
            <a:r>
              <a:rPr lang="en-US" sz="4000" u="sng" dirty="0" err="1" smtClean="0"/>
              <a:t>D</a:t>
            </a:r>
            <a:r>
              <a:rPr lang="en-US" sz="4000" u="sng" baseline="-25000" dirty="0" err="1" smtClean="0"/>
              <a:t>n</a:t>
            </a:r>
            <a:endParaRPr lang="en-US" sz="4000" u="sng" baseline="-25000" dirty="0" smtClean="0"/>
          </a:p>
        </p:txBody>
      </p:sp>
      <p:sp>
        <p:nvSpPr>
          <p:cNvPr id="11" name="TextBox 10"/>
          <p:cNvSpPr txBox="1"/>
          <p:nvPr/>
        </p:nvSpPr>
        <p:spPr>
          <a:xfrm>
            <a:off x="5984657" y="3709620"/>
            <a:ext cx="673100" cy="523220"/>
          </a:xfrm>
          <a:prstGeom prst="rect">
            <a:avLst/>
          </a:prstGeom>
          <a:noFill/>
        </p:spPr>
        <p:txBody>
          <a:bodyPr wrap="square" rtlCol="0">
            <a:spAutoFit/>
          </a:bodyPr>
          <a:lstStyle/>
          <a:p>
            <a:r>
              <a:rPr lang="en-US" sz="2800" dirty="0" smtClean="0"/>
              <a:t>D</a:t>
            </a:r>
            <a:r>
              <a:rPr lang="en-US" sz="2800" baseline="-25000" dirty="0" smtClean="0"/>
              <a:t>3</a:t>
            </a:r>
            <a:endParaRPr lang="en-US" sz="2800" baseline="-25000" dirty="0"/>
          </a:p>
        </p:txBody>
      </p:sp>
      <p:sp>
        <p:nvSpPr>
          <p:cNvPr id="23" name="Content Placeholder 2"/>
          <p:cNvSpPr txBox="1">
            <a:spLocks/>
          </p:cNvSpPr>
          <p:nvPr/>
        </p:nvSpPr>
        <p:spPr>
          <a:xfrm>
            <a:off x="446088" y="1135745"/>
            <a:ext cx="8229600" cy="649514"/>
          </a:xfrm>
          <a:prstGeom prst="rect">
            <a:avLst/>
          </a:prstGeom>
        </p:spPr>
        <p:txBody>
          <a:bodyPr vert="horz" lIns="91440" tIns="45720" rIns="91440" bIns="45720" rtlCol="0">
            <a:normAutofit/>
          </a:bodyPr>
          <a:lstStyle/>
          <a:p>
            <a:pPr marL="342900" lvl="0" indent="-342900" algn="ctr">
              <a:spcBef>
                <a:spcPct val="20000"/>
              </a:spcBef>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Symmetry elements</a:t>
            </a:r>
            <a:r>
              <a:rPr lang="en-US" sz="3200" dirty="0" smtClean="0"/>
              <a:t>: E, </a:t>
            </a:r>
            <a:r>
              <a:rPr lang="en-US" sz="3200" dirty="0" err="1" smtClean="0"/>
              <a:t>C</a:t>
            </a:r>
            <a:r>
              <a:rPr lang="en-US" sz="3200" baseline="-25000" dirty="0" err="1" smtClean="0"/>
              <a:t>n</a:t>
            </a:r>
            <a:r>
              <a:rPr lang="en-US" sz="3200" dirty="0" smtClean="0"/>
              <a:t> and ⊥C</a:t>
            </a:r>
            <a:r>
              <a:rPr lang="en-US" sz="3200" baseline="-25000" dirty="0" smtClean="0"/>
              <a:t>2</a:t>
            </a:r>
            <a:endParaRPr kumimoji="0" lang="en-US" sz="3200" b="0" i="0" u="none" strike="noStrike" kern="1200" cap="none" spc="0" normalizeH="0" baseline="-25000" noProof="0" dirty="0">
              <a:ln>
                <a:noFill/>
              </a:ln>
              <a:solidFill>
                <a:schemeClr val="tx1"/>
              </a:solidFill>
              <a:effectLst/>
              <a:uLnTx/>
              <a:uFillTx/>
              <a:latin typeface="Symbol" pitchFamily="18" charset="2"/>
              <a:ea typeface="+mn-ea"/>
              <a:cs typeface="+mn-cs"/>
            </a:endParaRPr>
          </a:p>
        </p:txBody>
      </p:sp>
      <p:pic>
        <p:nvPicPr>
          <p:cNvPr id="243719" name="Picture 7"/>
          <p:cNvPicPr>
            <a:picLocks noChangeAspect="1" noChangeArrowheads="1"/>
          </p:cNvPicPr>
          <p:nvPr/>
        </p:nvPicPr>
        <p:blipFill>
          <a:blip r:embed="rId2" cstate="print"/>
          <a:srcRect/>
          <a:stretch>
            <a:fillRect/>
          </a:stretch>
        </p:blipFill>
        <p:spPr bwMode="auto">
          <a:xfrm>
            <a:off x="5279067" y="2084738"/>
            <a:ext cx="2332469" cy="1522108"/>
          </a:xfrm>
          <a:prstGeom prst="rect">
            <a:avLst/>
          </a:prstGeom>
          <a:noFill/>
          <a:ln w="9525">
            <a:noFill/>
            <a:miter lim="800000"/>
            <a:headEnd/>
            <a:tailEnd/>
          </a:ln>
        </p:spPr>
      </p:pic>
      <p:pic>
        <p:nvPicPr>
          <p:cNvPr id="243720" name="Picture 8"/>
          <p:cNvPicPr>
            <a:picLocks noChangeAspect="1" noChangeArrowheads="1"/>
          </p:cNvPicPr>
          <p:nvPr/>
        </p:nvPicPr>
        <p:blipFill>
          <a:blip r:embed="rId3" cstate="print"/>
          <a:srcRect/>
          <a:stretch>
            <a:fillRect/>
          </a:stretch>
        </p:blipFill>
        <p:spPr bwMode="auto">
          <a:xfrm>
            <a:off x="1947472" y="1805643"/>
            <a:ext cx="2110962" cy="1884550"/>
          </a:xfrm>
          <a:prstGeom prst="rect">
            <a:avLst/>
          </a:prstGeom>
          <a:noFill/>
          <a:ln w="9525">
            <a:noFill/>
            <a:miter lim="800000"/>
            <a:headEnd/>
            <a:tailEnd/>
          </a:ln>
        </p:spPr>
      </p:pic>
      <p:sp>
        <p:nvSpPr>
          <p:cNvPr id="28" name="TextBox 27"/>
          <p:cNvSpPr txBox="1"/>
          <p:nvPr/>
        </p:nvSpPr>
        <p:spPr>
          <a:xfrm>
            <a:off x="2404301" y="3711707"/>
            <a:ext cx="673100" cy="523220"/>
          </a:xfrm>
          <a:prstGeom prst="rect">
            <a:avLst/>
          </a:prstGeom>
          <a:noFill/>
        </p:spPr>
        <p:txBody>
          <a:bodyPr wrap="square" rtlCol="0">
            <a:spAutoFit/>
          </a:bodyPr>
          <a:lstStyle/>
          <a:p>
            <a:r>
              <a:rPr lang="en-US" sz="2800" dirty="0" smtClean="0"/>
              <a:t>D</a:t>
            </a:r>
            <a:r>
              <a:rPr lang="en-US" sz="2800" baseline="-25000" dirty="0" smtClean="0"/>
              <a:t>2</a:t>
            </a:r>
            <a:endParaRPr lang="en-US" sz="2800" baseline="-25000" dirty="0"/>
          </a:p>
        </p:txBody>
      </p:sp>
      <p:pic>
        <p:nvPicPr>
          <p:cNvPr id="31" name="Picture 2" descr="http://www.chem.arizona.edu/~kukolics/research/S3/C3.gif"/>
          <p:cNvPicPr>
            <a:picLocks noChangeAspect="1" noChangeArrowheads="1"/>
          </p:cNvPicPr>
          <p:nvPr/>
        </p:nvPicPr>
        <p:blipFill>
          <a:blip r:embed="rId4" cstate="print"/>
          <a:srcRect/>
          <a:stretch>
            <a:fillRect/>
          </a:stretch>
        </p:blipFill>
        <p:spPr bwMode="auto">
          <a:xfrm>
            <a:off x="3500916" y="4552885"/>
            <a:ext cx="2278693" cy="2154803"/>
          </a:xfrm>
          <a:prstGeom prst="rect">
            <a:avLst/>
          </a:prstGeom>
          <a:noFill/>
          <a:ln w="9525">
            <a:noFill/>
            <a:miter lim="800000"/>
            <a:headEnd/>
            <a:tailEnd/>
          </a:ln>
        </p:spPr>
      </p:pic>
      <p:sp>
        <p:nvSpPr>
          <p:cNvPr id="32" name="Rectangle 8"/>
          <p:cNvSpPr>
            <a:spLocks noChangeArrowheads="1"/>
          </p:cNvSpPr>
          <p:nvPr/>
        </p:nvSpPr>
        <p:spPr bwMode="auto">
          <a:xfrm>
            <a:off x="3831758" y="4056847"/>
            <a:ext cx="1535998" cy="461665"/>
          </a:xfrm>
          <a:prstGeom prst="rect">
            <a:avLst/>
          </a:prstGeom>
          <a:noFill/>
          <a:ln w="9525">
            <a:noFill/>
            <a:miter lim="800000"/>
            <a:headEnd/>
            <a:tailEnd/>
          </a:ln>
        </p:spPr>
        <p:txBody>
          <a:bodyPr wrap="none">
            <a:spAutoFit/>
          </a:bodyPr>
          <a:lstStyle/>
          <a:p>
            <a:pPr algn="ctr"/>
            <a:r>
              <a:rPr lang="en-US" sz="2400" dirty="0" smtClean="0"/>
              <a:t>(SCH</a:t>
            </a:r>
            <a:r>
              <a:rPr lang="en-US" sz="2400" baseline="-25000" dirty="0" smtClean="0"/>
              <a:t>2</a:t>
            </a:r>
            <a:r>
              <a:rPr lang="en-US" sz="2400" dirty="0" smtClean="0"/>
              <a:t>CH</a:t>
            </a:r>
            <a:r>
              <a:rPr lang="en-US" sz="2400" baseline="-25000" dirty="0" smtClean="0"/>
              <a:t>2</a:t>
            </a:r>
            <a:r>
              <a:rPr lang="en-US" sz="2400" dirty="0" smtClean="0"/>
              <a:t>)</a:t>
            </a:r>
            <a:r>
              <a:rPr lang="en-US" sz="2400" baseline="-25000" dirty="0" smtClean="0"/>
              <a:t>3</a:t>
            </a:r>
            <a:endParaRPr lang="en-US" sz="2400" dirty="0"/>
          </a:p>
        </p:txBody>
      </p:sp>
      <p:sp>
        <p:nvSpPr>
          <p:cNvPr id="33" name="TextBox 32"/>
          <p:cNvSpPr txBox="1"/>
          <p:nvPr/>
        </p:nvSpPr>
        <p:spPr>
          <a:xfrm>
            <a:off x="5798855" y="6121838"/>
            <a:ext cx="673100" cy="523220"/>
          </a:xfrm>
          <a:prstGeom prst="rect">
            <a:avLst/>
          </a:prstGeom>
          <a:noFill/>
        </p:spPr>
        <p:txBody>
          <a:bodyPr wrap="square" rtlCol="0">
            <a:spAutoFit/>
          </a:bodyPr>
          <a:lstStyle/>
          <a:p>
            <a:r>
              <a:rPr lang="en-US" sz="2800" dirty="0" smtClean="0"/>
              <a:t>D</a:t>
            </a:r>
            <a:r>
              <a:rPr lang="en-US" sz="2800" baseline="-25000" dirty="0" smtClean="0"/>
              <a:t>3</a:t>
            </a:r>
            <a:endParaRPr lang="en-US" sz="2800" baseline="-2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37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2" grpId="0"/>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3235" y="1102787"/>
            <a:ext cx="8229600" cy="5594827"/>
          </a:xfrm>
        </p:spPr>
        <p:txBody>
          <a:bodyPr>
            <a:normAutofit/>
          </a:bodyPr>
          <a:lstStyle/>
          <a:p>
            <a:pPr>
              <a:spcAft>
                <a:spcPts val="600"/>
              </a:spcAft>
            </a:pPr>
            <a:r>
              <a:rPr lang="en-US" sz="2400" dirty="0" smtClean="0"/>
              <a:t>You know intuitively if something is symmetric but we require a precise method to describe how an object or molecule is symmetric.</a:t>
            </a:r>
          </a:p>
          <a:p>
            <a:pPr>
              <a:spcAft>
                <a:spcPts val="600"/>
              </a:spcAft>
            </a:pPr>
            <a:r>
              <a:rPr lang="en-US" sz="2400" b="1" dirty="0" smtClean="0"/>
              <a:t>Definitions</a:t>
            </a:r>
            <a:r>
              <a:rPr lang="en-US" sz="2400" dirty="0" smtClean="0"/>
              <a:t>:</a:t>
            </a:r>
            <a:endParaRPr lang="en-US" sz="2400" dirty="0" smtClean="0"/>
          </a:p>
          <a:p>
            <a:pPr lvl="1">
              <a:spcAft>
                <a:spcPts val="600"/>
              </a:spcAft>
            </a:pPr>
            <a:r>
              <a:rPr lang="en-US" sz="2000" dirty="0" smtClean="0"/>
              <a:t>The </a:t>
            </a:r>
            <a:r>
              <a:rPr lang="en-US" sz="2000" dirty="0" smtClean="0"/>
              <a:t>quality of something that has two sides or halves that are the same or very close in size, shape, and </a:t>
            </a:r>
            <a:r>
              <a:rPr lang="en-US" sz="2000" dirty="0" smtClean="0"/>
              <a:t>position. </a:t>
            </a:r>
            <a:r>
              <a:rPr lang="en-US" sz="2000" dirty="0" smtClean="0"/>
              <a:t>(Webster)</a:t>
            </a:r>
          </a:p>
          <a:p>
            <a:pPr lvl="1">
              <a:spcAft>
                <a:spcPts val="600"/>
              </a:spcAft>
            </a:pPr>
            <a:r>
              <a:rPr lang="en-US" sz="2000" dirty="0" smtClean="0"/>
              <a:t>When </a:t>
            </a:r>
            <a:r>
              <a:rPr lang="en-US" sz="2000" dirty="0" smtClean="0"/>
              <a:t>one shape becomes exactly like another if you flip, slide or turn it. (mathisfun.com)</a:t>
            </a:r>
          </a:p>
          <a:p>
            <a:pPr lvl="1">
              <a:spcAft>
                <a:spcPts val="600"/>
              </a:spcAft>
            </a:pPr>
            <a:r>
              <a:rPr lang="en-US" sz="2000" dirty="0" smtClean="0"/>
              <a:t>The </a:t>
            </a:r>
            <a:r>
              <a:rPr lang="en-US" sz="2000" dirty="0" smtClean="0"/>
              <a:t>correspondence in size, form and arrangement of parts on opposites sides of a plane, line or </a:t>
            </a:r>
            <a:r>
              <a:rPr lang="en-US" sz="2000" dirty="0" smtClean="0"/>
              <a:t>point. </a:t>
            </a:r>
            <a:r>
              <a:rPr lang="en-US" sz="2000" dirty="0" smtClean="0"/>
              <a:t>(dictionary.com)</a:t>
            </a:r>
          </a:p>
          <a:p>
            <a:pPr>
              <a:spcAft>
                <a:spcPts val="600"/>
              </a:spcAft>
            </a:pPr>
            <a:r>
              <a:rPr lang="en-US" sz="2400" b="1" dirty="0" smtClean="0"/>
              <a:t>Symmetry Elements</a:t>
            </a:r>
          </a:p>
          <a:p>
            <a:pPr>
              <a:spcAft>
                <a:spcPts val="600"/>
              </a:spcAft>
            </a:pPr>
            <a:r>
              <a:rPr lang="en-US" sz="2400" b="1" dirty="0" smtClean="0"/>
              <a:t>Symmetry Operations</a:t>
            </a:r>
          </a:p>
        </p:txBody>
      </p:sp>
      <p:sp>
        <p:nvSpPr>
          <p:cNvPr id="6" name="TextBox 5"/>
          <p:cNvSpPr txBox="1"/>
          <p:nvPr/>
        </p:nvSpPr>
        <p:spPr>
          <a:xfrm>
            <a:off x="1054842" y="254000"/>
            <a:ext cx="6984258" cy="707886"/>
          </a:xfrm>
          <a:prstGeom prst="rect">
            <a:avLst/>
          </a:prstGeom>
          <a:noFill/>
        </p:spPr>
        <p:txBody>
          <a:bodyPr wrap="square" rtlCol="0">
            <a:spAutoFit/>
          </a:bodyPr>
          <a:lstStyle/>
          <a:p>
            <a:pPr marL="342900" indent="-342900" algn="ctr"/>
            <a:r>
              <a:rPr lang="en-US" sz="4000" u="sng" dirty="0" smtClean="0"/>
              <a:t>Symmetry</a:t>
            </a:r>
          </a:p>
        </p:txBody>
      </p:sp>
      <p:sp>
        <p:nvSpPr>
          <p:cNvPr id="8" name="Slide Number Placeholder 7"/>
          <p:cNvSpPr>
            <a:spLocks noGrp="1"/>
          </p:cNvSpPr>
          <p:nvPr>
            <p:ph type="sldNum" sz="quarter" idx="12"/>
          </p:nvPr>
        </p:nvSpPr>
        <p:spPr/>
        <p:txBody>
          <a:bodyPr/>
          <a:lstStyle/>
          <a:p>
            <a:fld id="{B6F15528-21DE-4FAA-801E-634DDDAF4B2B}" type="slidenum">
              <a:rPr lang="en-US" smtClean="0"/>
              <a:pPr/>
              <a:t>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6F15528-21DE-4FAA-801E-634DDDAF4B2B}" type="slidenum">
              <a:rPr lang="en-US" smtClean="0"/>
              <a:pPr/>
              <a:t>40</a:t>
            </a:fld>
            <a:endParaRPr lang="en-US"/>
          </a:p>
        </p:txBody>
      </p:sp>
      <p:sp>
        <p:nvSpPr>
          <p:cNvPr id="7" name="TextBox 6"/>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smtClean="0"/>
              <a:t>Dihedral: </a:t>
            </a:r>
            <a:r>
              <a:rPr lang="en-US" sz="4000" u="sng" dirty="0" err="1" smtClean="0"/>
              <a:t>D</a:t>
            </a:r>
            <a:r>
              <a:rPr lang="en-US" sz="4000" u="sng" baseline="-25000" dirty="0" err="1" smtClean="0"/>
              <a:t>n</a:t>
            </a:r>
            <a:endParaRPr lang="en-US" sz="4000" u="sng" baseline="-25000" dirty="0" smtClean="0"/>
          </a:p>
        </p:txBody>
      </p:sp>
      <p:sp>
        <p:nvSpPr>
          <p:cNvPr id="23" name="Content Placeholder 2"/>
          <p:cNvSpPr txBox="1">
            <a:spLocks/>
          </p:cNvSpPr>
          <p:nvPr/>
        </p:nvSpPr>
        <p:spPr>
          <a:xfrm>
            <a:off x="446088" y="1030970"/>
            <a:ext cx="8229600" cy="649514"/>
          </a:xfrm>
          <a:prstGeom prst="rect">
            <a:avLst/>
          </a:prstGeom>
        </p:spPr>
        <p:txBody>
          <a:bodyPr vert="horz" lIns="91440" tIns="45720" rIns="91440" bIns="45720" rtlCol="0">
            <a:normAutofit/>
          </a:bodyPr>
          <a:lstStyle/>
          <a:p>
            <a:pPr marL="342900" lvl="0" indent="-342900" algn="ctr">
              <a:spcBef>
                <a:spcPct val="20000"/>
              </a:spcBef>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Symmetry elements</a:t>
            </a:r>
            <a:r>
              <a:rPr lang="en-US" sz="3200" dirty="0" smtClean="0"/>
              <a:t>: E, </a:t>
            </a:r>
            <a:r>
              <a:rPr lang="en-US" sz="3200" dirty="0" err="1" smtClean="0"/>
              <a:t>C</a:t>
            </a:r>
            <a:r>
              <a:rPr lang="en-US" sz="3200" baseline="-25000" dirty="0" err="1" smtClean="0"/>
              <a:t>n</a:t>
            </a:r>
            <a:r>
              <a:rPr lang="en-US" sz="3200" dirty="0" smtClean="0"/>
              <a:t> and ⊥C</a:t>
            </a:r>
            <a:r>
              <a:rPr lang="en-US" sz="3200" baseline="-25000" dirty="0" smtClean="0"/>
              <a:t>2</a:t>
            </a:r>
            <a:endParaRPr kumimoji="0" lang="en-US" sz="3200" b="0" i="0" u="none" strike="noStrike" kern="1200" cap="none" spc="0" normalizeH="0" baseline="-25000" noProof="0" dirty="0">
              <a:ln>
                <a:noFill/>
              </a:ln>
              <a:solidFill>
                <a:schemeClr val="tx1"/>
              </a:solidFill>
              <a:effectLst/>
              <a:uLnTx/>
              <a:uFillTx/>
              <a:latin typeface="Symbol" pitchFamily="18" charset="2"/>
              <a:ea typeface="+mn-ea"/>
              <a:cs typeface="+mn-cs"/>
            </a:endParaRPr>
          </a:p>
        </p:txBody>
      </p:sp>
      <p:pic>
        <p:nvPicPr>
          <p:cNvPr id="9" name="Picture 7" descr="http://tuppers.com/sevenbells/images/propellor.jpg"/>
          <p:cNvPicPr>
            <a:picLocks noChangeAspect="1" noChangeArrowheads="1"/>
          </p:cNvPicPr>
          <p:nvPr/>
        </p:nvPicPr>
        <p:blipFill>
          <a:blip r:embed="rId3" cstate="print"/>
          <a:srcRect/>
          <a:stretch>
            <a:fillRect/>
          </a:stretch>
        </p:blipFill>
        <p:spPr bwMode="auto">
          <a:xfrm>
            <a:off x="1012522" y="4838524"/>
            <a:ext cx="2043829" cy="1935961"/>
          </a:xfrm>
          <a:prstGeom prst="rect">
            <a:avLst/>
          </a:prstGeom>
          <a:noFill/>
          <a:ln w="9525">
            <a:noFill/>
            <a:miter lim="800000"/>
            <a:headEnd/>
            <a:tailEnd/>
          </a:ln>
        </p:spPr>
      </p:pic>
      <p:pic>
        <p:nvPicPr>
          <p:cNvPr id="15" name="Picture 3" descr="http://www.sphere.ad.jp/hgs/gallery/img/pho_008.gif"/>
          <p:cNvPicPr>
            <a:picLocks noChangeAspect="1" noChangeArrowheads="1"/>
          </p:cNvPicPr>
          <p:nvPr/>
        </p:nvPicPr>
        <p:blipFill>
          <a:blip r:embed="rId4" cstate="print"/>
          <a:srcRect/>
          <a:stretch>
            <a:fillRect/>
          </a:stretch>
        </p:blipFill>
        <p:spPr bwMode="auto">
          <a:xfrm>
            <a:off x="1013408" y="2461365"/>
            <a:ext cx="2168204" cy="2327057"/>
          </a:xfrm>
          <a:prstGeom prst="rect">
            <a:avLst/>
          </a:prstGeom>
          <a:noFill/>
          <a:ln w="9525">
            <a:noFill/>
            <a:miter lim="800000"/>
            <a:headEnd/>
            <a:tailEnd/>
          </a:ln>
        </p:spPr>
      </p:pic>
      <p:sp>
        <p:nvSpPr>
          <p:cNvPr id="16" name="Rectangle 15"/>
          <p:cNvSpPr/>
          <p:nvPr/>
        </p:nvSpPr>
        <p:spPr>
          <a:xfrm>
            <a:off x="112103" y="1643152"/>
            <a:ext cx="3783491" cy="830997"/>
          </a:xfrm>
          <a:prstGeom prst="rect">
            <a:avLst/>
          </a:prstGeom>
        </p:spPr>
        <p:txBody>
          <a:bodyPr wrap="square">
            <a:spAutoFit/>
          </a:bodyPr>
          <a:lstStyle/>
          <a:p>
            <a:pPr algn="ctr"/>
            <a:r>
              <a:rPr lang="en-US" sz="2400" dirty="0" smtClean="0"/>
              <a:t>Ni(en)</a:t>
            </a:r>
            <a:r>
              <a:rPr lang="en-US" sz="2400" baseline="-25000" dirty="0" smtClean="0"/>
              <a:t>3</a:t>
            </a:r>
            <a:r>
              <a:rPr lang="en-US" sz="2400" dirty="0" smtClean="0"/>
              <a:t> </a:t>
            </a:r>
          </a:p>
          <a:p>
            <a:pPr algn="ctr"/>
            <a:r>
              <a:rPr lang="en-US" sz="2400" dirty="0" smtClean="0"/>
              <a:t>en = H</a:t>
            </a:r>
            <a:r>
              <a:rPr lang="en-US" sz="2400" baseline="-25000" dirty="0" smtClean="0"/>
              <a:t>2</a:t>
            </a:r>
            <a:r>
              <a:rPr lang="en-US" sz="2400" dirty="0" smtClean="0"/>
              <a:t>NCH</a:t>
            </a:r>
            <a:r>
              <a:rPr lang="en-US" sz="2400" baseline="-25000" dirty="0" smtClean="0"/>
              <a:t>2</a:t>
            </a:r>
            <a:r>
              <a:rPr lang="en-US" sz="2400" dirty="0" smtClean="0"/>
              <a:t>CH</a:t>
            </a:r>
            <a:r>
              <a:rPr lang="en-US" sz="2400" baseline="-25000" dirty="0" smtClean="0"/>
              <a:t>2</a:t>
            </a:r>
            <a:r>
              <a:rPr lang="en-US" sz="2400" dirty="0" smtClean="0"/>
              <a:t>NH</a:t>
            </a:r>
            <a:r>
              <a:rPr lang="en-US" sz="2400" baseline="-25000" dirty="0" smtClean="0"/>
              <a:t>2</a:t>
            </a:r>
            <a:endParaRPr lang="en-US" sz="2800" dirty="0"/>
          </a:p>
        </p:txBody>
      </p:sp>
      <p:pic>
        <p:nvPicPr>
          <p:cNvPr id="17" name="Picture 4" descr="two views of Nien3"/>
          <p:cNvPicPr>
            <a:picLocks noChangeAspect="1" noChangeArrowheads="1"/>
          </p:cNvPicPr>
          <p:nvPr/>
        </p:nvPicPr>
        <p:blipFill>
          <a:blip r:embed="rId5" cstate="print"/>
          <a:srcRect/>
          <a:stretch>
            <a:fillRect/>
          </a:stretch>
        </p:blipFill>
        <p:spPr bwMode="auto">
          <a:xfrm>
            <a:off x="3857083" y="2138581"/>
            <a:ext cx="4648090" cy="3471254"/>
          </a:xfrm>
          <a:prstGeom prst="rect">
            <a:avLst/>
          </a:prstGeom>
          <a:noFill/>
          <a:ln w="9525">
            <a:noFill/>
            <a:miter lim="800000"/>
            <a:headEnd/>
            <a:tailEnd/>
          </a:ln>
        </p:spPr>
      </p:pic>
      <p:sp>
        <p:nvSpPr>
          <p:cNvPr id="18" name="Content Placeholder 2"/>
          <p:cNvSpPr txBox="1">
            <a:spLocks/>
          </p:cNvSpPr>
          <p:nvPr/>
        </p:nvSpPr>
        <p:spPr>
          <a:xfrm>
            <a:off x="5155971" y="5758544"/>
            <a:ext cx="2681740" cy="918026"/>
          </a:xfrm>
          <a:prstGeom prst="rect">
            <a:avLst/>
          </a:prstGeom>
        </p:spPr>
        <p:txBody>
          <a:bodyPr vert="horz" lIns="91440" tIns="45720" rIns="91440" bIns="45720" rtlCol="0">
            <a:noAutofit/>
          </a:bodyPr>
          <a:lstStyle/>
          <a:p>
            <a:pPr marL="342900" lvl="0" indent="-342900" algn="ctr">
              <a:spcBef>
                <a:spcPct val="20000"/>
              </a:spcBef>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1 x </a:t>
            </a:r>
            <a:r>
              <a:rPr lang="en-US" sz="2400" dirty="0" smtClean="0"/>
              <a:t>C</a:t>
            </a:r>
            <a:r>
              <a:rPr lang="en-US" sz="2400" baseline="-25000" dirty="0" smtClean="0"/>
              <a:t>3</a:t>
            </a:r>
            <a:r>
              <a:rPr lang="en-US" sz="2400" dirty="0" smtClean="0"/>
              <a:t> </a:t>
            </a:r>
          </a:p>
          <a:p>
            <a:pPr marL="342900" lvl="0" indent="-342900" algn="ctr">
              <a:spcBef>
                <a:spcPct val="20000"/>
              </a:spcBef>
            </a:pPr>
            <a:r>
              <a:rPr lang="en-US" sz="2400" dirty="0" smtClean="0"/>
              <a:t>3 x ⊥C</a:t>
            </a:r>
            <a:r>
              <a:rPr lang="en-US" sz="2400" baseline="-25000" dirty="0" smtClean="0"/>
              <a:t>2</a:t>
            </a:r>
            <a:endParaRPr kumimoji="0" lang="en-US" sz="2400" b="0" i="0" u="none" strike="noStrike" kern="1200" cap="none" spc="0" normalizeH="0" baseline="-25000" noProof="0" dirty="0">
              <a:ln>
                <a:noFill/>
              </a:ln>
              <a:solidFill>
                <a:schemeClr val="tx1"/>
              </a:solidFill>
              <a:effectLst/>
              <a:uLnTx/>
              <a:uFillTx/>
              <a:latin typeface="Symbol" pitchFamily="18" charset="2"/>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40" name="Picture 4"/>
          <p:cNvPicPr>
            <a:picLocks noChangeAspect="1" noChangeArrowheads="1"/>
          </p:cNvPicPr>
          <p:nvPr/>
        </p:nvPicPr>
        <p:blipFill>
          <a:blip r:embed="rId2" cstate="print"/>
          <a:srcRect/>
          <a:stretch>
            <a:fillRect/>
          </a:stretch>
        </p:blipFill>
        <p:spPr bwMode="auto">
          <a:xfrm>
            <a:off x="853850" y="2646688"/>
            <a:ext cx="3333068" cy="2776397"/>
          </a:xfrm>
          <a:prstGeom prst="rect">
            <a:avLst/>
          </a:prstGeom>
          <a:noFill/>
          <a:ln w="9525">
            <a:noFill/>
            <a:miter lim="800000"/>
            <a:headEnd/>
            <a:tailEnd/>
          </a:ln>
        </p:spPr>
      </p:pic>
      <p:pic>
        <p:nvPicPr>
          <p:cNvPr id="244739" name="Picture 3"/>
          <p:cNvPicPr>
            <a:picLocks noChangeAspect="1" noChangeArrowheads="1"/>
          </p:cNvPicPr>
          <p:nvPr/>
        </p:nvPicPr>
        <p:blipFill>
          <a:blip r:embed="rId3" cstate="print"/>
          <a:srcRect/>
          <a:stretch>
            <a:fillRect/>
          </a:stretch>
        </p:blipFill>
        <p:spPr bwMode="auto">
          <a:xfrm>
            <a:off x="4727347" y="2165446"/>
            <a:ext cx="3771446" cy="3680987"/>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B6F15528-21DE-4FAA-801E-634DDDAF4B2B}" type="slidenum">
              <a:rPr lang="en-US" smtClean="0"/>
              <a:pPr/>
              <a:t>41</a:t>
            </a:fld>
            <a:endParaRPr lang="en-US"/>
          </a:p>
        </p:txBody>
      </p:sp>
      <p:sp>
        <p:nvSpPr>
          <p:cNvPr id="7" name="TextBox 6"/>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smtClean="0"/>
              <a:t>Dihedral: </a:t>
            </a:r>
            <a:r>
              <a:rPr lang="en-US" sz="4000" u="sng" dirty="0" err="1" smtClean="0"/>
              <a:t>D</a:t>
            </a:r>
            <a:r>
              <a:rPr lang="en-US" sz="4000" u="sng" baseline="-25000" dirty="0" err="1" smtClean="0"/>
              <a:t>nd</a:t>
            </a:r>
            <a:endParaRPr lang="en-US" sz="4000" u="sng" baseline="-25000" dirty="0" smtClean="0"/>
          </a:p>
        </p:txBody>
      </p:sp>
      <p:sp>
        <p:nvSpPr>
          <p:cNvPr id="23" name="Content Placeholder 2"/>
          <p:cNvSpPr txBox="1">
            <a:spLocks/>
          </p:cNvSpPr>
          <p:nvPr/>
        </p:nvSpPr>
        <p:spPr>
          <a:xfrm>
            <a:off x="446088" y="1135745"/>
            <a:ext cx="8229600" cy="649514"/>
          </a:xfrm>
          <a:prstGeom prst="rect">
            <a:avLst/>
          </a:prstGeom>
        </p:spPr>
        <p:txBody>
          <a:bodyPr vert="horz" lIns="91440" tIns="45720" rIns="91440" bIns="45720" rtlCol="0">
            <a:normAutofit/>
          </a:bodyPr>
          <a:lstStyle/>
          <a:p>
            <a:pPr marL="342900" lvl="0" indent="-342900" algn="ctr">
              <a:spcBef>
                <a:spcPct val="20000"/>
              </a:spcBef>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Symmetry elements</a:t>
            </a:r>
            <a:r>
              <a:rPr lang="en-US" sz="3200" dirty="0" smtClean="0"/>
              <a:t>: E, </a:t>
            </a:r>
            <a:r>
              <a:rPr lang="en-US" sz="3200" dirty="0" err="1" smtClean="0"/>
              <a:t>C</a:t>
            </a:r>
            <a:r>
              <a:rPr lang="en-US" sz="3200" baseline="-25000" dirty="0" err="1" smtClean="0"/>
              <a:t>n</a:t>
            </a:r>
            <a:r>
              <a:rPr lang="en-US" sz="3200" dirty="0" smtClean="0"/>
              <a:t>, ⊥C</a:t>
            </a:r>
            <a:r>
              <a:rPr lang="en-US" sz="3200" baseline="-25000" dirty="0" smtClean="0"/>
              <a:t>2 </a:t>
            </a:r>
            <a:r>
              <a:rPr lang="en-US" sz="3200" dirty="0" smtClean="0"/>
              <a:t>and </a:t>
            </a:r>
            <a:r>
              <a:rPr lang="en-US" sz="3200" dirty="0" err="1" smtClean="0">
                <a:latin typeface="Symbol" pitchFamily="18" charset="2"/>
              </a:rPr>
              <a:t>s</a:t>
            </a:r>
            <a:r>
              <a:rPr lang="en-US" sz="3200" baseline="-25000" dirty="0" err="1" smtClean="0"/>
              <a:t>d</a:t>
            </a:r>
            <a:endParaRPr kumimoji="0" lang="en-US" sz="3200" b="0" i="0" u="none" strike="noStrike" kern="1200" cap="none" spc="0" normalizeH="0" baseline="-25000" noProof="0" dirty="0">
              <a:ln>
                <a:noFill/>
              </a:ln>
              <a:solidFill>
                <a:schemeClr val="tx1"/>
              </a:solidFill>
              <a:effectLst/>
              <a:uLnTx/>
              <a:uFillTx/>
              <a:latin typeface="Symbol" pitchFamily="18" charset="2"/>
              <a:ea typeface="+mn-ea"/>
              <a:cs typeface="+mn-cs"/>
            </a:endParaRPr>
          </a:p>
        </p:txBody>
      </p:sp>
      <p:sp>
        <p:nvSpPr>
          <p:cNvPr id="28" name="TextBox 27"/>
          <p:cNvSpPr txBox="1"/>
          <p:nvPr/>
        </p:nvSpPr>
        <p:spPr>
          <a:xfrm>
            <a:off x="2099498" y="5013552"/>
            <a:ext cx="673100" cy="523220"/>
          </a:xfrm>
          <a:prstGeom prst="rect">
            <a:avLst/>
          </a:prstGeom>
          <a:noFill/>
        </p:spPr>
        <p:txBody>
          <a:bodyPr wrap="square" rtlCol="0">
            <a:spAutoFit/>
          </a:bodyPr>
          <a:lstStyle/>
          <a:p>
            <a:r>
              <a:rPr lang="en-US" sz="2800" dirty="0" smtClean="0"/>
              <a:t>D</a:t>
            </a:r>
            <a:r>
              <a:rPr lang="en-US" sz="2800" baseline="-25000" dirty="0" smtClean="0"/>
              <a:t>2d</a:t>
            </a:r>
            <a:endParaRPr lang="en-US" sz="2800" baseline="-25000" dirty="0"/>
          </a:p>
        </p:txBody>
      </p:sp>
      <p:sp>
        <p:nvSpPr>
          <p:cNvPr id="15" name="TextBox 14"/>
          <p:cNvSpPr txBox="1"/>
          <p:nvPr/>
        </p:nvSpPr>
        <p:spPr>
          <a:xfrm>
            <a:off x="2962620" y="1902597"/>
            <a:ext cx="3326257" cy="523220"/>
          </a:xfrm>
          <a:prstGeom prst="rect">
            <a:avLst/>
          </a:prstGeom>
          <a:noFill/>
        </p:spPr>
        <p:txBody>
          <a:bodyPr wrap="square" rtlCol="0">
            <a:spAutoFit/>
          </a:bodyPr>
          <a:lstStyle/>
          <a:p>
            <a:pPr algn="ctr"/>
            <a:r>
              <a:rPr lang="en-US" sz="2800" dirty="0" err="1" smtClean="0"/>
              <a:t>Allene</a:t>
            </a:r>
            <a:endParaRPr lang="en-US" sz="2800" baseline="-2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47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6F15528-21DE-4FAA-801E-634DDDAF4B2B}" type="slidenum">
              <a:rPr lang="en-US" smtClean="0"/>
              <a:pPr/>
              <a:t>42</a:t>
            </a:fld>
            <a:endParaRPr lang="en-US"/>
          </a:p>
        </p:txBody>
      </p:sp>
      <p:sp>
        <p:nvSpPr>
          <p:cNvPr id="7" name="TextBox 6"/>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err="1" smtClean="0"/>
              <a:t>Dihedra</a:t>
            </a:r>
            <a:r>
              <a:rPr lang="en-US" sz="4000" u="sng" dirty="0" smtClean="0"/>
              <a:t>: </a:t>
            </a:r>
            <a:r>
              <a:rPr lang="en-US" sz="4000" u="sng" dirty="0" err="1" smtClean="0"/>
              <a:t>D</a:t>
            </a:r>
            <a:r>
              <a:rPr lang="en-US" sz="4000" u="sng" baseline="-25000" dirty="0" err="1" smtClean="0"/>
              <a:t>nd</a:t>
            </a:r>
            <a:endParaRPr lang="en-US" sz="4000" u="sng" baseline="-25000" dirty="0" smtClean="0"/>
          </a:p>
        </p:txBody>
      </p:sp>
      <p:sp>
        <p:nvSpPr>
          <p:cNvPr id="23" name="Content Placeholder 2"/>
          <p:cNvSpPr txBox="1">
            <a:spLocks/>
          </p:cNvSpPr>
          <p:nvPr/>
        </p:nvSpPr>
        <p:spPr>
          <a:xfrm>
            <a:off x="446088" y="1135745"/>
            <a:ext cx="8229600" cy="649514"/>
          </a:xfrm>
          <a:prstGeom prst="rect">
            <a:avLst/>
          </a:prstGeom>
        </p:spPr>
        <p:txBody>
          <a:bodyPr vert="horz" lIns="91440" tIns="45720" rIns="91440" bIns="45720" rtlCol="0">
            <a:normAutofit/>
          </a:bodyPr>
          <a:lstStyle/>
          <a:p>
            <a:pPr marL="342900" lvl="0" indent="-342900" algn="ctr">
              <a:spcBef>
                <a:spcPct val="20000"/>
              </a:spcBef>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Symmetry elements</a:t>
            </a:r>
            <a:r>
              <a:rPr lang="en-US" sz="3200" dirty="0" smtClean="0"/>
              <a:t>: E, </a:t>
            </a:r>
            <a:r>
              <a:rPr lang="en-US" sz="3200" dirty="0" err="1" smtClean="0"/>
              <a:t>C</a:t>
            </a:r>
            <a:r>
              <a:rPr lang="en-US" sz="3200" baseline="-25000" dirty="0" err="1" smtClean="0"/>
              <a:t>n</a:t>
            </a:r>
            <a:r>
              <a:rPr lang="en-US" sz="3200" dirty="0" smtClean="0"/>
              <a:t>, ⊥C</a:t>
            </a:r>
            <a:r>
              <a:rPr lang="en-US" sz="3200" baseline="-25000" dirty="0" smtClean="0"/>
              <a:t>2 </a:t>
            </a:r>
            <a:r>
              <a:rPr lang="en-US" sz="3200" dirty="0" smtClean="0"/>
              <a:t>and </a:t>
            </a:r>
            <a:r>
              <a:rPr lang="en-US" sz="3200" dirty="0" err="1" smtClean="0">
                <a:latin typeface="Symbol" pitchFamily="18" charset="2"/>
              </a:rPr>
              <a:t>s</a:t>
            </a:r>
            <a:r>
              <a:rPr lang="en-US" sz="3200" baseline="-25000" dirty="0" err="1" smtClean="0"/>
              <a:t>d</a:t>
            </a:r>
            <a:endParaRPr kumimoji="0" lang="en-US" sz="3200" b="0" i="0" u="none" strike="noStrike" kern="1200" cap="none" spc="0" normalizeH="0" baseline="-25000" noProof="0" dirty="0">
              <a:ln>
                <a:noFill/>
              </a:ln>
              <a:solidFill>
                <a:schemeClr val="tx1"/>
              </a:solidFill>
              <a:effectLst/>
              <a:uLnTx/>
              <a:uFillTx/>
              <a:latin typeface="Symbol" pitchFamily="18" charset="2"/>
              <a:ea typeface="+mn-ea"/>
              <a:cs typeface="+mn-cs"/>
            </a:endParaRPr>
          </a:p>
        </p:txBody>
      </p:sp>
      <p:pic>
        <p:nvPicPr>
          <p:cNvPr id="19" name="Picture 15" descr="http://images.google.com/images?q=tbn:rB6Eca7mgN4C:www.grace-collection.com/images/tennis-ball.JPG">
            <a:hlinkClick r:id="rId3"/>
          </p:cNvPr>
          <p:cNvPicPr>
            <a:picLocks noChangeAspect="1" noChangeArrowheads="1"/>
          </p:cNvPicPr>
          <p:nvPr/>
        </p:nvPicPr>
        <p:blipFill>
          <a:blip r:embed="rId4" cstate="print"/>
          <a:srcRect/>
          <a:stretch>
            <a:fillRect/>
          </a:stretch>
        </p:blipFill>
        <p:spPr bwMode="auto">
          <a:xfrm>
            <a:off x="5896428" y="2471057"/>
            <a:ext cx="2086429" cy="2069042"/>
          </a:xfrm>
          <a:prstGeom prst="rect">
            <a:avLst/>
          </a:prstGeom>
          <a:noFill/>
          <a:ln w="9525">
            <a:noFill/>
            <a:miter lim="800000"/>
            <a:headEnd/>
            <a:tailEnd/>
          </a:ln>
        </p:spPr>
      </p:pic>
      <p:sp>
        <p:nvSpPr>
          <p:cNvPr id="20" name="TextBox 19"/>
          <p:cNvSpPr txBox="1"/>
          <p:nvPr/>
        </p:nvSpPr>
        <p:spPr>
          <a:xfrm>
            <a:off x="6627280" y="4539019"/>
            <a:ext cx="673100" cy="523220"/>
          </a:xfrm>
          <a:prstGeom prst="rect">
            <a:avLst/>
          </a:prstGeom>
          <a:noFill/>
        </p:spPr>
        <p:txBody>
          <a:bodyPr wrap="square" rtlCol="0">
            <a:spAutoFit/>
          </a:bodyPr>
          <a:lstStyle/>
          <a:p>
            <a:r>
              <a:rPr lang="en-US" sz="2800" dirty="0" smtClean="0"/>
              <a:t>D</a:t>
            </a:r>
            <a:r>
              <a:rPr lang="en-US" sz="2800" baseline="-25000" dirty="0" smtClean="0"/>
              <a:t>2d</a:t>
            </a:r>
            <a:endParaRPr lang="en-US" sz="2800" baseline="-25000" dirty="0"/>
          </a:p>
        </p:txBody>
      </p:sp>
      <p:graphicFrame>
        <p:nvGraphicFramePr>
          <p:cNvPr id="245762" name="Object 6"/>
          <p:cNvGraphicFramePr>
            <a:graphicFrameLocks noChangeAspect="1"/>
          </p:cNvGraphicFramePr>
          <p:nvPr/>
        </p:nvGraphicFramePr>
        <p:xfrm>
          <a:off x="428168" y="2405745"/>
          <a:ext cx="3921125" cy="1270000"/>
        </p:xfrm>
        <a:graphic>
          <a:graphicData uri="http://schemas.openxmlformats.org/presentationml/2006/ole">
            <p:oleObj spid="_x0000_s245762" name="CS ChemDraw Drawing" r:id="rId5" imgW="3921480" imgH="1269720" progId="ChemDraw.Document.6.0">
              <p:embed/>
            </p:oleObj>
          </a:graphicData>
        </a:graphic>
      </p:graphicFrame>
      <p:sp>
        <p:nvSpPr>
          <p:cNvPr id="12" name="TextBox 11"/>
          <p:cNvSpPr txBox="1"/>
          <p:nvPr/>
        </p:nvSpPr>
        <p:spPr>
          <a:xfrm>
            <a:off x="287491" y="5955829"/>
            <a:ext cx="4207632" cy="830997"/>
          </a:xfrm>
          <a:prstGeom prst="rect">
            <a:avLst/>
          </a:prstGeom>
          <a:noFill/>
        </p:spPr>
        <p:txBody>
          <a:bodyPr wrap="square" rtlCol="0">
            <a:spAutoFit/>
          </a:bodyPr>
          <a:lstStyle/>
          <a:p>
            <a:pPr algn="ctr"/>
            <a:r>
              <a:rPr lang="en-US" sz="2400" dirty="0" err="1" smtClean="0"/>
              <a:t>Staggard</a:t>
            </a:r>
            <a:r>
              <a:rPr lang="en-US" sz="2400" dirty="0" smtClean="0"/>
              <a:t> Sandwich complexes (D</a:t>
            </a:r>
            <a:r>
              <a:rPr lang="en-US" sz="2400" baseline="-25000" dirty="0" smtClean="0"/>
              <a:t>5d</a:t>
            </a:r>
            <a:r>
              <a:rPr lang="en-US" sz="2400" dirty="0" smtClean="0"/>
              <a:t>)</a:t>
            </a:r>
            <a:endParaRPr lang="en-US" sz="2400" baseline="-25000" dirty="0"/>
          </a:p>
        </p:txBody>
      </p:sp>
      <p:pic>
        <p:nvPicPr>
          <p:cNvPr id="13" name="Picture 2"/>
          <p:cNvPicPr>
            <a:picLocks noChangeAspect="1" noChangeArrowheads="1"/>
          </p:cNvPicPr>
          <p:nvPr/>
        </p:nvPicPr>
        <p:blipFill>
          <a:blip r:embed="rId6" cstate="print"/>
          <a:srcRect/>
          <a:stretch>
            <a:fillRect/>
          </a:stretch>
        </p:blipFill>
        <p:spPr bwMode="auto">
          <a:xfrm>
            <a:off x="177802" y="3976915"/>
            <a:ext cx="2057400" cy="1847850"/>
          </a:xfrm>
          <a:prstGeom prst="rect">
            <a:avLst/>
          </a:prstGeom>
          <a:noFill/>
          <a:ln w="9525">
            <a:noFill/>
            <a:miter lim="800000"/>
            <a:headEnd/>
            <a:tailEnd/>
          </a:ln>
        </p:spPr>
      </p:pic>
      <p:graphicFrame>
        <p:nvGraphicFramePr>
          <p:cNvPr id="14" name="Object 7"/>
          <p:cNvGraphicFramePr>
            <a:graphicFrameLocks noChangeAspect="1"/>
          </p:cNvGraphicFramePr>
          <p:nvPr/>
        </p:nvGraphicFramePr>
        <p:xfrm>
          <a:off x="3152322" y="4259935"/>
          <a:ext cx="933450" cy="981075"/>
        </p:xfrm>
        <a:graphic>
          <a:graphicData uri="http://schemas.openxmlformats.org/presentationml/2006/ole">
            <p:oleObj spid="_x0000_s245763" name="CS ChemDraw Drawing" r:id="rId7" imgW="708480" imgH="744120" progId="ChemDraw.Document.6.0">
              <p:embed/>
            </p:oleObj>
          </a:graphicData>
        </a:graphic>
      </p:graphicFrame>
      <p:sp>
        <p:nvSpPr>
          <p:cNvPr id="16" name="Text Box 9"/>
          <p:cNvSpPr txBox="1">
            <a:spLocks noChangeArrowheads="1"/>
          </p:cNvSpPr>
          <p:nvPr/>
        </p:nvSpPr>
        <p:spPr bwMode="auto">
          <a:xfrm>
            <a:off x="2678066" y="5417223"/>
            <a:ext cx="2256387" cy="369332"/>
          </a:xfrm>
          <a:prstGeom prst="rect">
            <a:avLst/>
          </a:prstGeom>
          <a:noFill/>
          <a:ln w="9525">
            <a:noFill/>
            <a:miter lim="800000"/>
            <a:headEnd/>
            <a:tailEnd/>
          </a:ln>
        </p:spPr>
        <p:txBody>
          <a:bodyPr wrap="none">
            <a:spAutoFit/>
          </a:bodyPr>
          <a:lstStyle/>
          <a:p>
            <a:pPr algn="ctr"/>
            <a:r>
              <a:rPr lang="en-US" sz="1800"/>
              <a:t>View down the C</a:t>
            </a:r>
            <a:r>
              <a:rPr lang="en-US" sz="1800" baseline="-25000"/>
              <a:t>5</a:t>
            </a:r>
            <a:r>
              <a:rPr lang="en-US" sz="1800"/>
              <a:t> axis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6F15528-21DE-4FAA-801E-634DDDAF4B2B}" type="slidenum">
              <a:rPr lang="en-US" smtClean="0"/>
              <a:pPr/>
              <a:t>43</a:t>
            </a:fld>
            <a:endParaRPr lang="en-US"/>
          </a:p>
        </p:txBody>
      </p:sp>
      <p:sp>
        <p:nvSpPr>
          <p:cNvPr id="7" name="TextBox 6"/>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err="1" smtClean="0"/>
              <a:t>Dihedra</a:t>
            </a:r>
            <a:r>
              <a:rPr lang="en-US" sz="4000" u="sng" dirty="0" smtClean="0"/>
              <a:t>: </a:t>
            </a:r>
            <a:r>
              <a:rPr lang="en-US" sz="4000" u="sng" dirty="0" err="1" smtClean="0"/>
              <a:t>D</a:t>
            </a:r>
            <a:r>
              <a:rPr lang="en-US" sz="4000" u="sng" baseline="-25000" dirty="0" err="1" smtClean="0"/>
              <a:t>nh</a:t>
            </a:r>
            <a:endParaRPr lang="en-US" sz="4000" u="sng" baseline="-25000" dirty="0" smtClean="0"/>
          </a:p>
        </p:txBody>
      </p:sp>
      <p:sp>
        <p:nvSpPr>
          <p:cNvPr id="23" name="Content Placeholder 2"/>
          <p:cNvSpPr txBox="1">
            <a:spLocks/>
          </p:cNvSpPr>
          <p:nvPr/>
        </p:nvSpPr>
        <p:spPr>
          <a:xfrm>
            <a:off x="446088" y="1135745"/>
            <a:ext cx="8229600" cy="649514"/>
          </a:xfrm>
          <a:prstGeom prst="rect">
            <a:avLst/>
          </a:prstGeom>
        </p:spPr>
        <p:txBody>
          <a:bodyPr vert="horz" lIns="91440" tIns="45720" rIns="91440" bIns="45720" rtlCol="0">
            <a:normAutofit/>
          </a:bodyPr>
          <a:lstStyle/>
          <a:p>
            <a:pPr marL="342900" lvl="0" indent="-342900" algn="ctr">
              <a:spcBef>
                <a:spcPct val="20000"/>
              </a:spcBef>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Symmetry elements</a:t>
            </a:r>
            <a:r>
              <a:rPr lang="en-US" sz="3200" dirty="0" smtClean="0"/>
              <a:t>: E, </a:t>
            </a:r>
            <a:r>
              <a:rPr lang="en-US" sz="3200" dirty="0" err="1" smtClean="0"/>
              <a:t>C</a:t>
            </a:r>
            <a:r>
              <a:rPr lang="en-US" sz="3200" baseline="-25000" dirty="0" err="1" smtClean="0"/>
              <a:t>n</a:t>
            </a:r>
            <a:r>
              <a:rPr lang="en-US" sz="3200" dirty="0" smtClean="0"/>
              <a:t>, ⊥C</a:t>
            </a:r>
            <a:r>
              <a:rPr lang="en-US" sz="3200" baseline="-25000" dirty="0" smtClean="0"/>
              <a:t>2 </a:t>
            </a:r>
            <a:r>
              <a:rPr lang="en-US" sz="3200" dirty="0" smtClean="0"/>
              <a:t>and </a:t>
            </a:r>
            <a:r>
              <a:rPr lang="en-US" sz="3200" dirty="0" err="1" smtClean="0">
                <a:latin typeface="Symbol" pitchFamily="18" charset="2"/>
              </a:rPr>
              <a:t>s</a:t>
            </a:r>
            <a:r>
              <a:rPr lang="en-US" sz="3200" baseline="-25000" dirty="0" err="1" smtClean="0"/>
              <a:t>h</a:t>
            </a:r>
            <a:endParaRPr kumimoji="0" lang="en-US" sz="3200" b="0" i="0" u="none" strike="noStrike" kern="1200" cap="none" spc="0" normalizeH="0" baseline="-25000" noProof="0" dirty="0">
              <a:ln>
                <a:noFill/>
              </a:ln>
              <a:solidFill>
                <a:schemeClr val="tx1"/>
              </a:solidFill>
              <a:effectLst/>
              <a:uLnTx/>
              <a:uFillTx/>
              <a:latin typeface="Symbol" pitchFamily="18" charset="2"/>
              <a:ea typeface="+mn-ea"/>
              <a:cs typeface="+mn-cs"/>
            </a:endParaRPr>
          </a:p>
        </p:txBody>
      </p:sp>
      <p:pic>
        <p:nvPicPr>
          <p:cNvPr id="11" name="Picture 2"/>
          <p:cNvPicPr>
            <a:picLocks noChangeAspect="1" noChangeArrowheads="1"/>
          </p:cNvPicPr>
          <p:nvPr/>
        </p:nvPicPr>
        <p:blipFill>
          <a:blip r:embed="rId2" cstate="print"/>
          <a:srcRect/>
          <a:stretch>
            <a:fillRect/>
          </a:stretch>
        </p:blipFill>
        <p:spPr bwMode="auto">
          <a:xfrm>
            <a:off x="2347366" y="2743689"/>
            <a:ext cx="2670272" cy="2548231"/>
          </a:xfrm>
          <a:prstGeom prst="rect">
            <a:avLst/>
          </a:prstGeom>
          <a:noFill/>
          <a:ln w="9525">
            <a:noFill/>
            <a:miter lim="800000"/>
            <a:headEnd/>
            <a:tailEnd/>
          </a:ln>
        </p:spPr>
      </p:pic>
      <p:pic>
        <p:nvPicPr>
          <p:cNvPr id="246786" name="Picture 2" descr="http://upload.wikimedia.org/wikipedia/commons/4/42/Benzene-Kekule-2D-skeletal.png"/>
          <p:cNvPicPr>
            <a:picLocks noChangeAspect="1" noChangeArrowheads="1"/>
          </p:cNvPicPr>
          <p:nvPr/>
        </p:nvPicPr>
        <p:blipFill>
          <a:blip r:embed="rId3" cstate="print"/>
          <a:srcRect/>
          <a:stretch>
            <a:fillRect/>
          </a:stretch>
        </p:blipFill>
        <p:spPr bwMode="auto">
          <a:xfrm>
            <a:off x="305028" y="3280228"/>
            <a:ext cx="987621" cy="1121909"/>
          </a:xfrm>
          <a:prstGeom prst="rect">
            <a:avLst/>
          </a:prstGeom>
          <a:noFill/>
        </p:spPr>
      </p:pic>
      <p:sp>
        <p:nvSpPr>
          <p:cNvPr id="13" name="Rectangle 12"/>
          <p:cNvSpPr/>
          <p:nvPr/>
        </p:nvSpPr>
        <p:spPr>
          <a:xfrm>
            <a:off x="1518321" y="2068675"/>
            <a:ext cx="1425327" cy="523220"/>
          </a:xfrm>
          <a:prstGeom prst="rect">
            <a:avLst/>
          </a:prstGeom>
        </p:spPr>
        <p:txBody>
          <a:bodyPr wrap="none">
            <a:spAutoFit/>
          </a:bodyPr>
          <a:lstStyle/>
          <a:p>
            <a:r>
              <a:rPr lang="en-US" sz="2800" dirty="0" smtClean="0"/>
              <a:t>Benzene</a:t>
            </a:r>
            <a:endParaRPr lang="en-US" sz="2800" baseline="-25000" dirty="0"/>
          </a:p>
        </p:txBody>
      </p:sp>
      <p:pic>
        <p:nvPicPr>
          <p:cNvPr id="246787" name="Picture 3"/>
          <p:cNvPicPr>
            <a:picLocks noChangeAspect="1" noChangeArrowheads="1"/>
          </p:cNvPicPr>
          <p:nvPr/>
        </p:nvPicPr>
        <p:blipFill>
          <a:blip r:embed="rId4" cstate="print"/>
          <a:srcRect/>
          <a:stretch>
            <a:fillRect/>
          </a:stretch>
        </p:blipFill>
        <p:spPr bwMode="auto">
          <a:xfrm>
            <a:off x="5542869" y="2561771"/>
            <a:ext cx="2847975" cy="2895600"/>
          </a:xfrm>
          <a:prstGeom prst="rect">
            <a:avLst/>
          </a:prstGeom>
          <a:noFill/>
          <a:ln w="9525">
            <a:noFill/>
            <a:miter lim="800000"/>
            <a:headEnd/>
            <a:tailEnd/>
          </a:ln>
        </p:spPr>
      </p:pic>
      <p:sp>
        <p:nvSpPr>
          <p:cNvPr id="16" name="Rectangle 15"/>
          <p:cNvSpPr/>
          <p:nvPr/>
        </p:nvSpPr>
        <p:spPr>
          <a:xfrm>
            <a:off x="2207748" y="5240046"/>
            <a:ext cx="652743" cy="523220"/>
          </a:xfrm>
          <a:prstGeom prst="rect">
            <a:avLst/>
          </a:prstGeom>
        </p:spPr>
        <p:txBody>
          <a:bodyPr wrap="none">
            <a:spAutoFit/>
          </a:bodyPr>
          <a:lstStyle/>
          <a:p>
            <a:r>
              <a:rPr lang="en-US" sz="2800" dirty="0" smtClean="0"/>
              <a:t>D</a:t>
            </a:r>
            <a:r>
              <a:rPr lang="en-US" sz="2800" baseline="-25000" dirty="0" smtClean="0"/>
              <a:t>6h</a:t>
            </a:r>
            <a:endParaRPr lang="en-US" sz="2800" baseline="-250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6F15528-21DE-4FAA-801E-634DDDAF4B2B}" type="slidenum">
              <a:rPr lang="en-US" smtClean="0"/>
              <a:pPr/>
              <a:t>44</a:t>
            </a:fld>
            <a:endParaRPr lang="en-US"/>
          </a:p>
        </p:txBody>
      </p:sp>
      <p:sp>
        <p:nvSpPr>
          <p:cNvPr id="7" name="TextBox 6"/>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err="1" smtClean="0"/>
              <a:t>Dihedra</a:t>
            </a:r>
            <a:r>
              <a:rPr lang="en-US" sz="4000" u="sng" dirty="0" smtClean="0"/>
              <a:t>: </a:t>
            </a:r>
            <a:r>
              <a:rPr lang="en-US" sz="4000" u="sng" dirty="0" err="1" smtClean="0"/>
              <a:t>D</a:t>
            </a:r>
            <a:r>
              <a:rPr lang="en-US" sz="4000" u="sng" baseline="-25000" dirty="0" err="1" smtClean="0"/>
              <a:t>nh</a:t>
            </a:r>
            <a:endParaRPr lang="en-US" sz="4000" u="sng" baseline="-25000" dirty="0" smtClean="0"/>
          </a:p>
        </p:txBody>
      </p:sp>
      <p:sp>
        <p:nvSpPr>
          <p:cNvPr id="23" name="Content Placeholder 2"/>
          <p:cNvSpPr txBox="1">
            <a:spLocks/>
          </p:cNvSpPr>
          <p:nvPr/>
        </p:nvSpPr>
        <p:spPr>
          <a:xfrm>
            <a:off x="446088" y="1135745"/>
            <a:ext cx="8229600" cy="649514"/>
          </a:xfrm>
          <a:prstGeom prst="rect">
            <a:avLst/>
          </a:prstGeom>
        </p:spPr>
        <p:txBody>
          <a:bodyPr vert="horz" lIns="91440" tIns="45720" rIns="91440" bIns="45720" rtlCol="0">
            <a:normAutofit/>
          </a:bodyPr>
          <a:lstStyle/>
          <a:p>
            <a:pPr marL="342900" lvl="0" indent="-342900" algn="ctr">
              <a:spcBef>
                <a:spcPct val="20000"/>
              </a:spcBef>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Symmetry elements</a:t>
            </a:r>
            <a:r>
              <a:rPr lang="en-US" sz="3200" dirty="0" smtClean="0"/>
              <a:t>: E, </a:t>
            </a:r>
            <a:r>
              <a:rPr lang="en-US" sz="3200" dirty="0" err="1" smtClean="0"/>
              <a:t>C</a:t>
            </a:r>
            <a:r>
              <a:rPr lang="en-US" sz="3200" baseline="-25000" dirty="0" err="1" smtClean="0"/>
              <a:t>n</a:t>
            </a:r>
            <a:r>
              <a:rPr lang="en-US" sz="3200" dirty="0" smtClean="0"/>
              <a:t>, ⊥C</a:t>
            </a:r>
            <a:r>
              <a:rPr lang="en-US" sz="3200" baseline="-25000" dirty="0" smtClean="0"/>
              <a:t>2 </a:t>
            </a:r>
            <a:r>
              <a:rPr lang="en-US" sz="3200" dirty="0" smtClean="0"/>
              <a:t>and </a:t>
            </a:r>
            <a:r>
              <a:rPr lang="en-US" sz="3200" dirty="0" err="1" smtClean="0">
                <a:latin typeface="Symbol" pitchFamily="18" charset="2"/>
              </a:rPr>
              <a:t>s</a:t>
            </a:r>
            <a:r>
              <a:rPr lang="en-US" sz="3200" baseline="-25000" dirty="0" err="1" smtClean="0"/>
              <a:t>h</a:t>
            </a:r>
            <a:endParaRPr kumimoji="0" lang="en-US" sz="3200" b="0" i="0" u="none" strike="noStrike" kern="1200" cap="none" spc="0" normalizeH="0" baseline="-25000" noProof="0" dirty="0">
              <a:ln>
                <a:noFill/>
              </a:ln>
              <a:solidFill>
                <a:schemeClr val="tx1"/>
              </a:solidFill>
              <a:effectLst/>
              <a:uLnTx/>
              <a:uFillTx/>
              <a:latin typeface="Symbol" pitchFamily="18" charset="2"/>
              <a:ea typeface="+mn-ea"/>
              <a:cs typeface="+mn-cs"/>
            </a:endParaRPr>
          </a:p>
        </p:txBody>
      </p:sp>
      <p:pic>
        <p:nvPicPr>
          <p:cNvPr id="249858" name="Picture 2"/>
          <p:cNvPicPr>
            <a:picLocks noChangeAspect="1" noChangeArrowheads="1"/>
          </p:cNvPicPr>
          <p:nvPr/>
        </p:nvPicPr>
        <p:blipFill>
          <a:blip r:embed="rId2" cstate="print"/>
          <a:srcRect/>
          <a:stretch>
            <a:fillRect/>
          </a:stretch>
        </p:blipFill>
        <p:spPr bwMode="auto">
          <a:xfrm>
            <a:off x="506889" y="2204584"/>
            <a:ext cx="2295525" cy="1171575"/>
          </a:xfrm>
          <a:prstGeom prst="rect">
            <a:avLst/>
          </a:prstGeom>
          <a:noFill/>
          <a:ln w="9525">
            <a:noFill/>
            <a:miter lim="800000"/>
            <a:headEnd/>
            <a:tailEnd/>
          </a:ln>
        </p:spPr>
      </p:pic>
      <p:pic>
        <p:nvPicPr>
          <p:cNvPr id="249859" name="Picture 3"/>
          <p:cNvPicPr>
            <a:picLocks noChangeAspect="1" noChangeArrowheads="1"/>
          </p:cNvPicPr>
          <p:nvPr/>
        </p:nvPicPr>
        <p:blipFill>
          <a:blip r:embed="rId3" cstate="print"/>
          <a:srcRect/>
          <a:stretch>
            <a:fillRect/>
          </a:stretch>
        </p:blipFill>
        <p:spPr bwMode="auto">
          <a:xfrm>
            <a:off x="3729062" y="2008641"/>
            <a:ext cx="1685925" cy="1476375"/>
          </a:xfrm>
          <a:prstGeom prst="rect">
            <a:avLst/>
          </a:prstGeom>
          <a:noFill/>
          <a:ln w="9525">
            <a:noFill/>
            <a:miter lim="800000"/>
            <a:headEnd/>
            <a:tailEnd/>
          </a:ln>
        </p:spPr>
      </p:pic>
      <p:pic>
        <p:nvPicPr>
          <p:cNvPr id="249860" name="Picture 4"/>
          <p:cNvPicPr>
            <a:picLocks noChangeAspect="1" noChangeArrowheads="1"/>
          </p:cNvPicPr>
          <p:nvPr/>
        </p:nvPicPr>
        <p:blipFill>
          <a:blip r:embed="rId4" cstate="print"/>
          <a:srcRect/>
          <a:stretch>
            <a:fillRect/>
          </a:stretch>
        </p:blipFill>
        <p:spPr bwMode="auto">
          <a:xfrm>
            <a:off x="3989843" y="4035190"/>
            <a:ext cx="1628775" cy="2619375"/>
          </a:xfrm>
          <a:prstGeom prst="rect">
            <a:avLst/>
          </a:prstGeom>
          <a:noFill/>
          <a:ln w="9525">
            <a:noFill/>
            <a:miter lim="800000"/>
            <a:headEnd/>
            <a:tailEnd/>
          </a:ln>
        </p:spPr>
      </p:pic>
      <p:pic>
        <p:nvPicPr>
          <p:cNvPr id="249861" name="Picture 5"/>
          <p:cNvPicPr>
            <a:picLocks noChangeAspect="1" noChangeArrowheads="1"/>
          </p:cNvPicPr>
          <p:nvPr/>
        </p:nvPicPr>
        <p:blipFill>
          <a:blip r:embed="rId5" cstate="print"/>
          <a:srcRect/>
          <a:stretch>
            <a:fillRect/>
          </a:stretch>
        </p:blipFill>
        <p:spPr bwMode="auto">
          <a:xfrm>
            <a:off x="708729" y="4149499"/>
            <a:ext cx="1514475" cy="1781175"/>
          </a:xfrm>
          <a:prstGeom prst="rect">
            <a:avLst/>
          </a:prstGeom>
          <a:noFill/>
          <a:ln w="9525">
            <a:noFill/>
            <a:miter lim="800000"/>
            <a:headEnd/>
            <a:tailEnd/>
          </a:ln>
        </p:spPr>
      </p:pic>
      <p:pic>
        <p:nvPicPr>
          <p:cNvPr id="249862" name="Picture 6"/>
          <p:cNvPicPr>
            <a:picLocks noChangeAspect="1" noChangeArrowheads="1"/>
          </p:cNvPicPr>
          <p:nvPr/>
        </p:nvPicPr>
        <p:blipFill>
          <a:blip r:embed="rId6" cstate="print"/>
          <a:srcRect/>
          <a:stretch>
            <a:fillRect/>
          </a:stretch>
        </p:blipFill>
        <p:spPr bwMode="auto">
          <a:xfrm>
            <a:off x="6676571" y="2960688"/>
            <a:ext cx="1285875" cy="1952625"/>
          </a:xfrm>
          <a:prstGeom prst="rect">
            <a:avLst/>
          </a:prstGeom>
          <a:noFill/>
          <a:ln w="9525">
            <a:noFill/>
            <a:miter lim="800000"/>
            <a:headEnd/>
            <a:tailEnd/>
          </a:ln>
        </p:spPr>
      </p:pic>
      <p:sp>
        <p:nvSpPr>
          <p:cNvPr id="14" name="Rectangle 13"/>
          <p:cNvSpPr/>
          <p:nvPr/>
        </p:nvSpPr>
        <p:spPr>
          <a:xfrm>
            <a:off x="1293348" y="3353188"/>
            <a:ext cx="652743" cy="523220"/>
          </a:xfrm>
          <a:prstGeom prst="rect">
            <a:avLst/>
          </a:prstGeom>
        </p:spPr>
        <p:txBody>
          <a:bodyPr wrap="none">
            <a:spAutoFit/>
          </a:bodyPr>
          <a:lstStyle/>
          <a:p>
            <a:r>
              <a:rPr lang="en-US" sz="2800" dirty="0" smtClean="0"/>
              <a:t>D</a:t>
            </a:r>
            <a:r>
              <a:rPr lang="en-US" sz="2800" baseline="-25000" dirty="0" smtClean="0"/>
              <a:t>2h</a:t>
            </a:r>
            <a:endParaRPr lang="en-US" sz="2800" baseline="-25000" dirty="0"/>
          </a:p>
        </p:txBody>
      </p:sp>
      <p:sp>
        <p:nvSpPr>
          <p:cNvPr id="15" name="Rectangle 14"/>
          <p:cNvSpPr/>
          <p:nvPr/>
        </p:nvSpPr>
        <p:spPr>
          <a:xfrm>
            <a:off x="3753518" y="3113703"/>
            <a:ext cx="652743" cy="523220"/>
          </a:xfrm>
          <a:prstGeom prst="rect">
            <a:avLst/>
          </a:prstGeom>
        </p:spPr>
        <p:txBody>
          <a:bodyPr wrap="none">
            <a:spAutoFit/>
          </a:bodyPr>
          <a:lstStyle/>
          <a:p>
            <a:r>
              <a:rPr lang="en-US" sz="2800" dirty="0" smtClean="0"/>
              <a:t>D</a:t>
            </a:r>
            <a:r>
              <a:rPr lang="en-US" sz="2800" baseline="-25000" dirty="0" smtClean="0"/>
              <a:t>3h</a:t>
            </a:r>
            <a:endParaRPr lang="en-US" sz="2800" baseline="-25000" dirty="0"/>
          </a:p>
        </p:txBody>
      </p:sp>
      <p:sp>
        <p:nvSpPr>
          <p:cNvPr id="16" name="Rectangle 15"/>
          <p:cNvSpPr/>
          <p:nvPr/>
        </p:nvSpPr>
        <p:spPr>
          <a:xfrm>
            <a:off x="1402206" y="6031074"/>
            <a:ext cx="652743" cy="523220"/>
          </a:xfrm>
          <a:prstGeom prst="rect">
            <a:avLst/>
          </a:prstGeom>
        </p:spPr>
        <p:txBody>
          <a:bodyPr wrap="none">
            <a:spAutoFit/>
          </a:bodyPr>
          <a:lstStyle/>
          <a:p>
            <a:r>
              <a:rPr lang="en-US" sz="2800" dirty="0" smtClean="0"/>
              <a:t>D</a:t>
            </a:r>
            <a:r>
              <a:rPr lang="en-US" sz="2800" baseline="-25000" dirty="0" smtClean="0"/>
              <a:t>5h</a:t>
            </a:r>
            <a:endParaRPr lang="en-US" sz="2800" baseline="-25000" dirty="0"/>
          </a:p>
        </p:txBody>
      </p:sp>
      <p:sp>
        <p:nvSpPr>
          <p:cNvPr id="17" name="Rectangle 16"/>
          <p:cNvSpPr/>
          <p:nvPr/>
        </p:nvSpPr>
        <p:spPr>
          <a:xfrm>
            <a:off x="5226721" y="6096389"/>
            <a:ext cx="652743" cy="523220"/>
          </a:xfrm>
          <a:prstGeom prst="rect">
            <a:avLst/>
          </a:prstGeom>
        </p:spPr>
        <p:txBody>
          <a:bodyPr wrap="none">
            <a:spAutoFit/>
          </a:bodyPr>
          <a:lstStyle/>
          <a:p>
            <a:r>
              <a:rPr lang="en-US" sz="2800" dirty="0" smtClean="0"/>
              <a:t>D</a:t>
            </a:r>
            <a:r>
              <a:rPr lang="en-US" sz="2800" baseline="-25000" dirty="0" smtClean="0"/>
              <a:t>4h</a:t>
            </a:r>
            <a:endParaRPr lang="en-US" sz="2800" baseline="-25000" dirty="0"/>
          </a:p>
        </p:txBody>
      </p:sp>
      <p:sp>
        <p:nvSpPr>
          <p:cNvPr id="18" name="Rectangle 17"/>
          <p:cNvSpPr/>
          <p:nvPr/>
        </p:nvSpPr>
        <p:spPr>
          <a:xfrm>
            <a:off x="7019235" y="4777176"/>
            <a:ext cx="652743" cy="523220"/>
          </a:xfrm>
          <a:prstGeom prst="rect">
            <a:avLst/>
          </a:prstGeom>
        </p:spPr>
        <p:txBody>
          <a:bodyPr wrap="none">
            <a:spAutoFit/>
          </a:bodyPr>
          <a:lstStyle/>
          <a:p>
            <a:r>
              <a:rPr lang="en-US" sz="2800" dirty="0" smtClean="0"/>
              <a:t>D</a:t>
            </a:r>
            <a:r>
              <a:rPr lang="en-US" sz="2800" baseline="-25000" dirty="0" smtClean="0"/>
              <a:t>6h</a:t>
            </a:r>
            <a:endParaRPr lang="en-US" sz="2800" baseline="-2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98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98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986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986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4" name="Picture 4"/>
          <p:cNvPicPr>
            <a:picLocks noChangeAspect="1" noChangeArrowheads="1"/>
          </p:cNvPicPr>
          <p:nvPr/>
        </p:nvPicPr>
        <p:blipFill>
          <a:blip r:embed="rId3" cstate="print"/>
          <a:srcRect/>
          <a:stretch>
            <a:fillRect/>
          </a:stretch>
        </p:blipFill>
        <p:spPr bwMode="auto">
          <a:xfrm>
            <a:off x="4002994" y="4373789"/>
            <a:ext cx="2891705" cy="1982107"/>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B6F15528-21DE-4FAA-801E-634DDDAF4B2B}" type="slidenum">
              <a:rPr lang="en-US" smtClean="0"/>
              <a:pPr/>
              <a:t>45</a:t>
            </a:fld>
            <a:endParaRPr lang="en-US"/>
          </a:p>
        </p:txBody>
      </p:sp>
      <p:sp>
        <p:nvSpPr>
          <p:cNvPr id="7" name="TextBox 6"/>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err="1" smtClean="0"/>
              <a:t>Dihedra</a:t>
            </a:r>
            <a:r>
              <a:rPr lang="en-US" sz="4000" u="sng" dirty="0" smtClean="0"/>
              <a:t>: </a:t>
            </a:r>
            <a:r>
              <a:rPr lang="en-US" sz="4000" u="sng" dirty="0" err="1" smtClean="0"/>
              <a:t>D</a:t>
            </a:r>
            <a:r>
              <a:rPr lang="en-US" sz="4000" u="sng" baseline="-25000" dirty="0" err="1" smtClean="0"/>
              <a:t>nh</a:t>
            </a:r>
            <a:endParaRPr lang="en-US" sz="4000" u="sng" baseline="-25000" dirty="0" smtClean="0"/>
          </a:p>
        </p:txBody>
      </p:sp>
      <p:sp>
        <p:nvSpPr>
          <p:cNvPr id="23" name="Content Placeholder 2"/>
          <p:cNvSpPr txBox="1">
            <a:spLocks/>
          </p:cNvSpPr>
          <p:nvPr/>
        </p:nvSpPr>
        <p:spPr>
          <a:xfrm>
            <a:off x="446088" y="1135745"/>
            <a:ext cx="8229600" cy="649514"/>
          </a:xfrm>
          <a:prstGeom prst="rect">
            <a:avLst/>
          </a:prstGeom>
        </p:spPr>
        <p:txBody>
          <a:bodyPr vert="horz" lIns="91440" tIns="45720" rIns="91440" bIns="45720" rtlCol="0">
            <a:normAutofit/>
          </a:bodyPr>
          <a:lstStyle/>
          <a:p>
            <a:pPr marL="342900" lvl="0" indent="-342900" algn="ctr">
              <a:spcBef>
                <a:spcPct val="20000"/>
              </a:spcBef>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Symmetry elements</a:t>
            </a:r>
            <a:r>
              <a:rPr lang="en-US" sz="3200" dirty="0" smtClean="0"/>
              <a:t>: E, </a:t>
            </a:r>
            <a:r>
              <a:rPr lang="en-US" sz="3200" dirty="0" err="1" smtClean="0"/>
              <a:t>C</a:t>
            </a:r>
            <a:r>
              <a:rPr lang="en-US" sz="3200" baseline="-25000" dirty="0" err="1" smtClean="0"/>
              <a:t>n</a:t>
            </a:r>
            <a:r>
              <a:rPr lang="en-US" sz="3200" dirty="0" smtClean="0"/>
              <a:t>, ⊥C</a:t>
            </a:r>
            <a:r>
              <a:rPr lang="en-US" sz="3200" baseline="-25000" dirty="0" smtClean="0"/>
              <a:t>2 </a:t>
            </a:r>
            <a:r>
              <a:rPr lang="en-US" sz="3200" dirty="0" smtClean="0"/>
              <a:t>and </a:t>
            </a:r>
            <a:r>
              <a:rPr lang="en-US" sz="3200" dirty="0" err="1" smtClean="0">
                <a:latin typeface="Symbol" pitchFamily="18" charset="2"/>
              </a:rPr>
              <a:t>s</a:t>
            </a:r>
            <a:r>
              <a:rPr lang="en-US" sz="3200" baseline="-25000" dirty="0" err="1" smtClean="0"/>
              <a:t>h</a:t>
            </a:r>
            <a:endParaRPr kumimoji="0" lang="en-US" sz="3200" b="0" i="0" u="none" strike="noStrike" kern="1200" cap="none" spc="0" normalizeH="0" baseline="-25000" noProof="0" dirty="0">
              <a:ln>
                <a:noFill/>
              </a:ln>
              <a:solidFill>
                <a:schemeClr val="tx1"/>
              </a:solidFill>
              <a:effectLst/>
              <a:uLnTx/>
              <a:uFillTx/>
              <a:latin typeface="Symbol" pitchFamily="18" charset="2"/>
              <a:ea typeface="+mn-ea"/>
              <a:cs typeface="+mn-cs"/>
            </a:endParaRPr>
          </a:p>
        </p:txBody>
      </p:sp>
      <p:grpSp>
        <p:nvGrpSpPr>
          <p:cNvPr id="19" name="Group 18"/>
          <p:cNvGrpSpPr/>
          <p:nvPr/>
        </p:nvGrpSpPr>
        <p:grpSpPr>
          <a:xfrm>
            <a:off x="1335658" y="2351314"/>
            <a:ext cx="2349157" cy="3497263"/>
            <a:chOff x="5016843" y="1219200"/>
            <a:chExt cx="3225114" cy="4525963"/>
          </a:xfrm>
        </p:grpSpPr>
        <p:graphicFrame>
          <p:nvGraphicFramePr>
            <p:cNvPr id="20" name="Object 7"/>
            <p:cNvGraphicFramePr>
              <a:graphicFrameLocks noChangeAspect="1"/>
            </p:cNvGraphicFramePr>
            <p:nvPr>
              <p:ph sz="half" idx="2"/>
            </p:nvPr>
          </p:nvGraphicFramePr>
          <p:xfrm>
            <a:off x="5029200" y="1219200"/>
            <a:ext cx="3148013" cy="4525963"/>
          </p:xfrm>
          <a:graphic>
            <a:graphicData uri="http://schemas.openxmlformats.org/presentationml/2006/ole">
              <p:oleObj spid="_x0000_s250882" name="Image" r:id="rId4" imgW="2641270" imgH="3796825" progId="">
                <p:embed/>
              </p:oleObj>
            </a:graphicData>
          </a:graphic>
        </p:graphicFrame>
        <p:sp>
          <p:nvSpPr>
            <p:cNvPr id="21" name="Text Box 8"/>
            <p:cNvSpPr txBox="1">
              <a:spLocks noChangeArrowheads="1"/>
            </p:cNvSpPr>
            <p:nvPr/>
          </p:nvSpPr>
          <p:spPr bwMode="auto">
            <a:xfrm>
              <a:off x="5016843" y="2463113"/>
              <a:ext cx="381001" cy="438138"/>
            </a:xfrm>
            <a:prstGeom prst="rect">
              <a:avLst/>
            </a:prstGeom>
            <a:noFill/>
            <a:ln w="9525">
              <a:noFill/>
              <a:miter lim="800000"/>
              <a:headEnd/>
              <a:tailEnd/>
            </a:ln>
          </p:spPr>
          <p:txBody>
            <a:bodyPr>
              <a:spAutoFit/>
            </a:bodyPr>
            <a:lstStyle/>
            <a:p>
              <a:pPr>
                <a:spcBef>
                  <a:spcPct val="50000"/>
                </a:spcBef>
              </a:pPr>
              <a:r>
                <a:rPr lang="en-US" sz="1600" b="1" dirty="0">
                  <a:latin typeface="Kartika" pitchFamily="18" charset="0"/>
                </a:rPr>
                <a:t>X</a:t>
              </a:r>
            </a:p>
          </p:txBody>
        </p:sp>
        <p:sp>
          <p:nvSpPr>
            <p:cNvPr id="22" name="Text Box 9"/>
            <p:cNvSpPr txBox="1">
              <a:spLocks noChangeArrowheads="1"/>
            </p:cNvSpPr>
            <p:nvPr/>
          </p:nvSpPr>
          <p:spPr bwMode="auto">
            <a:xfrm>
              <a:off x="7187514" y="2094471"/>
              <a:ext cx="381001" cy="438138"/>
            </a:xfrm>
            <a:prstGeom prst="rect">
              <a:avLst/>
            </a:prstGeom>
            <a:noFill/>
            <a:ln w="9525">
              <a:noFill/>
              <a:miter lim="800000"/>
              <a:headEnd/>
              <a:tailEnd/>
            </a:ln>
          </p:spPr>
          <p:txBody>
            <a:bodyPr>
              <a:spAutoFit/>
            </a:bodyPr>
            <a:lstStyle/>
            <a:p>
              <a:pPr>
                <a:spcBef>
                  <a:spcPct val="50000"/>
                </a:spcBef>
              </a:pPr>
              <a:r>
                <a:rPr lang="en-US" sz="1600" b="1" dirty="0">
                  <a:latin typeface="Kartika" pitchFamily="18" charset="0"/>
                </a:rPr>
                <a:t>X</a:t>
              </a:r>
            </a:p>
          </p:txBody>
        </p:sp>
        <p:sp>
          <p:nvSpPr>
            <p:cNvPr id="24" name="Text Box 10"/>
            <p:cNvSpPr txBox="1">
              <a:spLocks noChangeArrowheads="1"/>
            </p:cNvSpPr>
            <p:nvPr/>
          </p:nvSpPr>
          <p:spPr bwMode="auto">
            <a:xfrm>
              <a:off x="5208372" y="3744099"/>
              <a:ext cx="381001" cy="438138"/>
            </a:xfrm>
            <a:prstGeom prst="rect">
              <a:avLst/>
            </a:prstGeom>
            <a:noFill/>
            <a:ln w="9525">
              <a:noFill/>
              <a:miter lim="800000"/>
              <a:headEnd/>
              <a:tailEnd/>
            </a:ln>
          </p:spPr>
          <p:txBody>
            <a:bodyPr>
              <a:spAutoFit/>
            </a:bodyPr>
            <a:lstStyle/>
            <a:p>
              <a:pPr>
                <a:spcBef>
                  <a:spcPct val="50000"/>
                </a:spcBef>
              </a:pPr>
              <a:r>
                <a:rPr lang="en-US" sz="1600" b="1" dirty="0">
                  <a:latin typeface="Kartika" pitchFamily="18" charset="0"/>
                </a:rPr>
                <a:t>X</a:t>
              </a:r>
            </a:p>
          </p:txBody>
        </p:sp>
        <p:sp>
          <p:nvSpPr>
            <p:cNvPr id="25" name="Text Box 11"/>
            <p:cNvSpPr txBox="1">
              <a:spLocks noChangeArrowheads="1"/>
            </p:cNvSpPr>
            <p:nvPr/>
          </p:nvSpPr>
          <p:spPr bwMode="auto">
            <a:xfrm>
              <a:off x="7784757" y="3389871"/>
              <a:ext cx="457200" cy="438138"/>
            </a:xfrm>
            <a:prstGeom prst="rect">
              <a:avLst/>
            </a:prstGeom>
            <a:noFill/>
            <a:ln w="9525">
              <a:noFill/>
              <a:miter lim="800000"/>
              <a:headEnd/>
              <a:tailEnd/>
            </a:ln>
          </p:spPr>
          <p:txBody>
            <a:bodyPr>
              <a:spAutoFit/>
            </a:bodyPr>
            <a:lstStyle/>
            <a:p>
              <a:pPr>
                <a:spcBef>
                  <a:spcPct val="50000"/>
                </a:spcBef>
              </a:pPr>
              <a:r>
                <a:rPr lang="en-US" sz="1600" b="1" dirty="0">
                  <a:latin typeface="Kartika" pitchFamily="18" charset="0"/>
                </a:rPr>
                <a:t>X</a:t>
              </a:r>
            </a:p>
          </p:txBody>
        </p:sp>
        <p:sp>
          <p:nvSpPr>
            <p:cNvPr id="26" name="Text Box 12"/>
            <p:cNvSpPr txBox="1">
              <a:spLocks noChangeArrowheads="1"/>
            </p:cNvSpPr>
            <p:nvPr/>
          </p:nvSpPr>
          <p:spPr bwMode="auto">
            <a:xfrm>
              <a:off x="6260757" y="1243914"/>
              <a:ext cx="381001" cy="438138"/>
            </a:xfrm>
            <a:prstGeom prst="rect">
              <a:avLst/>
            </a:prstGeom>
            <a:noFill/>
            <a:ln w="9525">
              <a:noFill/>
              <a:miter lim="800000"/>
              <a:headEnd/>
              <a:tailEnd/>
            </a:ln>
          </p:spPr>
          <p:txBody>
            <a:bodyPr>
              <a:spAutoFit/>
            </a:bodyPr>
            <a:lstStyle/>
            <a:p>
              <a:pPr>
                <a:spcBef>
                  <a:spcPct val="50000"/>
                </a:spcBef>
              </a:pPr>
              <a:r>
                <a:rPr lang="en-US" sz="1600" b="1" dirty="0">
                  <a:latin typeface="Kartika" pitchFamily="18" charset="0"/>
                </a:rPr>
                <a:t>Y</a:t>
              </a:r>
            </a:p>
          </p:txBody>
        </p:sp>
        <p:sp>
          <p:nvSpPr>
            <p:cNvPr id="27" name="Text Box 13"/>
            <p:cNvSpPr txBox="1">
              <a:spLocks noChangeArrowheads="1"/>
            </p:cNvSpPr>
            <p:nvPr/>
          </p:nvSpPr>
          <p:spPr bwMode="auto">
            <a:xfrm>
              <a:off x="6262815" y="4508156"/>
              <a:ext cx="381001" cy="438138"/>
            </a:xfrm>
            <a:prstGeom prst="rect">
              <a:avLst/>
            </a:prstGeom>
            <a:noFill/>
            <a:ln w="9525">
              <a:noFill/>
              <a:miter lim="800000"/>
              <a:headEnd/>
              <a:tailEnd/>
            </a:ln>
          </p:spPr>
          <p:txBody>
            <a:bodyPr>
              <a:spAutoFit/>
            </a:bodyPr>
            <a:lstStyle/>
            <a:p>
              <a:pPr>
                <a:spcBef>
                  <a:spcPct val="50000"/>
                </a:spcBef>
              </a:pPr>
              <a:r>
                <a:rPr lang="en-US" sz="1600" b="1" dirty="0">
                  <a:latin typeface="Kartika" pitchFamily="18" charset="0"/>
                </a:rPr>
                <a:t>Y</a:t>
              </a:r>
            </a:p>
          </p:txBody>
        </p:sp>
      </p:grpSp>
      <p:sp>
        <p:nvSpPr>
          <p:cNvPr id="28" name="Rectangle 27"/>
          <p:cNvSpPr/>
          <p:nvPr/>
        </p:nvSpPr>
        <p:spPr>
          <a:xfrm>
            <a:off x="1988457" y="5515429"/>
            <a:ext cx="1407886" cy="362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686477" y="5515426"/>
            <a:ext cx="3425372" cy="523220"/>
          </a:xfrm>
          <a:prstGeom prst="rect">
            <a:avLst/>
          </a:prstGeom>
          <a:noFill/>
        </p:spPr>
        <p:txBody>
          <a:bodyPr wrap="square" rtlCol="0">
            <a:spAutoFit/>
          </a:bodyPr>
          <a:lstStyle/>
          <a:p>
            <a:pPr algn="ctr"/>
            <a:r>
              <a:rPr lang="en-US" sz="2800" dirty="0" smtClean="0"/>
              <a:t>trans-MY</a:t>
            </a:r>
            <a:r>
              <a:rPr lang="en-US" sz="2800" baseline="-25000" dirty="0" smtClean="0"/>
              <a:t>2</a:t>
            </a:r>
            <a:r>
              <a:rPr lang="en-US" sz="2800" dirty="0" smtClean="0"/>
              <a:t>X</a:t>
            </a:r>
            <a:r>
              <a:rPr lang="en-US" sz="2800" baseline="-25000" dirty="0" smtClean="0"/>
              <a:t>4</a:t>
            </a:r>
            <a:endParaRPr lang="en-US" sz="2800" baseline="-25000" dirty="0"/>
          </a:p>
        </p:txBody>
      </p:sp>
      <p:pic>
        <p:nvPicPr>
          <p:cNvPr id="250883" name="Picture 3"/>
          <p:cNvPicPr>
            <a:picLocks noChangeAspect="1" noChangeArrowheads="1"/>
          </p:cNvPicPr>
          <p:nvPr/>
        </p:nvPicPr>
        <p:blipFill>
          <a:blip r:embed="rId5" cstate="print"/>
          <a:srcRect/>
          <a:stretch>
            <a:fillRect/>
          </a:stretch>
        </p:blipFill>
        <p:spPr bwMode="auto">
          <a:xfrm>
            <a:off x="6222323" y="1741714"/>
            <a:ext cx="2530336" cy="2524025"/>
          </a:xfrm>
          <a:prstGeom prst="rect">
            <a:avLst/>
          </a:prstGeom>
          <a:noFill/>
          <a:ln w="9525">
            <a:noFill/>
            <a:miter lim="800000"/>
            <a:headEnd/>
            <a:tailEnd/>
          </a:ln>
        </p:spPr>
      </p:pic>
      <p:sp>
        <p:nvSpPr>
          <p:cNvPr id="30" name="TextBox 29"/>
          <p:cNvSpPr txBox="1"/>
          <p:nvPr/>
        </p:nvSpPr>
        <p:spPr>
          <a:xfrm>
            <a:off x="6686778" y="4136572"/>
            <a:ext cx="1722010" cy="523220"/>
          </a:xfrm>
          <a:prstGeom prst="rect">
            <a:avLst/>
          </a:prstGeom>
          <a:noFill/>
        </p:spPr>
        <p:txBody>
          <a:bodyPr wrap="none" rtlCol="0">
            <a:spAutoFit/>
          </a:bodyPr>
          <a:lstStyle/>
          <a:p>
            <a:r>
              <a:rPr lang="en-US" sz="2800" dirty="0" smtClean="0"/>
              <a:t>OsCl</a:t>
            </a:r>
            <a:r>
              <a:rPr lang="en-US" sz="2800" baseline="-25000" dirty="0" smtClean="0"/>
              <a:t>2</a:t>
            </a:r>
            <a:r>
              <a:rPr lang="en-US" sz="2800" dirty="0" smtClean="0"/>
              <a:t>(CO)</a:t>
            </a:r>
            <a:r>
              <a:rPr lang="en-US" sz="2800" baseline="-25000" dirty="0" smtClean="0"/>
              <a:t>4</a:t>
            </a:r>
            <a:endParaRPr lang="en-US" sz="2800" baseline="-25000" dirty="0"/>
          </a:p>
        </p:txBody>
      </p:sp>
      <p:sp>
        <p:nvSpPr>
          <p:cNvPr id="31" name="TextBox 30"/>
          <p:cNvSpPr txBox="1"/>
          <p:nvPr/>
        </p:nvSpPr>
        <p:spPr>
          <a:xfrm>
            <a:off x="5011735" y="6114124"/>
            <a:ext cx="887294" cy="523220"/>
          </a:xfrm>
          <a:prstGeom prst="rect">
            <a:avLst/>
          </a:prstGeom>
          <a:noFill/>
        </p:spPr>
        <p:txBody>
          <a:bodyPr wrap="square" rtlCol="0">
            <a:spAutoFit/>
          </a:bodyPr>
          <a:lstStyle/>
          <a:p>
            <a:r>
              <a:rPr lang="en-US" sz="2800" dirty="0" smtClean="0"/>
              <a:t>PtCl</a:t>
            </a:r>
            <a:r>
              <a:rPr lang="en-US" sz="2800" baseline="-25000" dirty="0" smtClean="0"/>
              <a:t>4</a:t>
            </a:r>
            <a:endParaRPr lang="en-US" sz="2800" baseline="-2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08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088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12" name="Picture 8"/>
          <p:cNvPicPr>
            <a:picLocks noChangeAspect="1" noChangeArrowheads="1"/>
          </p:cNvPicPr>
          <p:nvPr/>
        </p:nvPicPr>
        <p:blipFill>
          <a:blip r:embed="rId2" cstate="print"/>
          <a:srcRect/>
          <a:stretch>
            <a:fillRect/>
          </a:stretch>
        </p:blipFill>
        <p:spPr bwMode="auto">
          <a:xfrm>
            <a:off x="7238548" y="4557938"/>
            <a:ext cx="1636470" cy="161985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B6F15528-21DE-4FAA-801E-634DDDAF4B2B}" type="slidenum">
              <a:rPr lang="en-US" smtClean="0"/>
              <a:pPr/>
              <a:t>46</a:t>
            </a:fld>
            <a:endParaRPr lang="en-US"/>
          </a:p>
        </p:txBody>
      </p:sp>
      <p:sp>
        <p:nvSpPr>
          <p:cNvPr id="7" name="TextBox 6"/>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smtClean="0"/>
              <a:t>Dihedral Point Groups</a:t>
            </a:r>
            <a:endParaRPr lang="en-US" sz="4000" u="sng" baseline="-25000" dirty="0" smtClean="0"/>
          </a:p>
        </p:txBody>
      </p:sp>
      <p:sp>
        <p:nvSpPr>
          <p:cNvPr id="12" name="Rectangle 11"/>
          <p:cNvSpPr/>
          <p:nvPr/>
        </p:nvSpPr>
        <p:spPr>
          <a:xfrm>
            <a:off x="3543657" y="6174115"/>
            <a:ext cx="1468992" cy="523220"/>
          </a:xfrm>
          <a:prstGeom prst="rect">
            <a:avLst/>
          </a:prstGeom>
        </p:spPr>
        <p:txBody>
          <a:bodyPr wrap="none">
            <a:spAutoFit/>
          </a:bodyPr>
          <a:lstStyle/>
          <a:p>
            <a:pPr marL="1023938" lvl="1" indent="-219075" algn="ctr">
              <a:spcAft>
                <a:spcPts val="1200"/>
              </a:spcAft>
            </a:pPr>
            <a:r>
              <a:rPr lang="en-US" sz="2800" dirty="0" smtClean="0"/>
              <a:t>D</a:t>
            </a:r>
            <a:r>
              <a:rPr lang="en-US" sz="2800" baseline="-25000" dirty="0" smtClean="0"/>
              <a:t>5d</a:t>
            </a:r>
            <a:endParaRPr lang="en-US" sz="2800" dirty="0" smtClean="0"/>
          </a:p>
        </p:txBody>
      </p:sp>
      <p:sp>
        <p:nvSpPr>
          <p:cNvPr id="13" name="Rectangle 12"/>
          <p:cNvSpPr/>
          <p:nvPr/>
        </p:nvSpPr>
        <p:spPr>
          <a:xfrm>
            <a:off x="7115971" y="6123315"/>
            <a:ext cx="718787" cy="523220"/>
          </a:xfrm>
          <a:prstGeom prst="rect">
            <a:avLst/>
          </a:prstGeom>
        </p:spPr>
        <p:txBody>
          <a:bodyPr wrap="none">
            <a:spAutoFit/>
          </a:bodyPr>
          <a:lstStyle/>
          <a:p>
            <a:pPr marL="284163" lvl="1" indent="-219075">
              <a:spcAft>
                <a:spcPts val="1200"/>
              </a:spcAft>
            </a:pPr>
            <a:r>
              <a:rPr lang="en-US" sz="2800" dirty="0" smtClean="0"/>
              <a:t>D</a:t>
            </a:r>
            <a:r>
              <a:rPr lang="en-US" sz="2800" baseline="-25000" dirty="0" smtClean="0"/>
              <a:t>5h</a:t>
            </a:r>
          </a:p>
        </p:txBody>
      </p:sp>
      <p:sp>
        <p:nvSpPr>
          <p:cNvPr id="14" name="Content Placeholder 2"/>
          <p:cNvSpPr txBox="1">
            <a:spLocks/>
          </p:cNvSpPr>
          <p:nvPr/>
        </p:nvSpPr>
        <p:spPr>
          <a:xfrm>
            <a:off x="484188" y="1072245"/>
            <a:ext cx="8229600" cy="649514"/>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Ferrocene</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Fc</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a:t>
            </a:r>
            <a:endParaRPr kumimoji="0" lang="en-US" sz="3200" b="0" i="0" u="none" strike="noStrike" kern="1200" cap="none" spc="0" normalizeH="0" baseline="-25000" noProof="0" dirty="0">
              <a:ln>
                <a:noFill/>
              </a:ln>
              <a:solidFill>
                <a:schemeClr val="tx1"/>
              </a:solidFill>
              <a:effectLst/>
              <a:uLnTx/>
              <a:uFillTx/>
              <a:latin typeface="Symbol" pitchFamily="18" charset="2"/>
              <a:ea typeface="+mn-ea"/>
              <a:cs typeface="+mn-cs"/>
            </a:endParaRPr>
          </a:p>
        </p:txBody>
      </p:sp>
      <p:pic>
        <p:nvPicPr>
          <p:cNvPr id="251911" name="Picture 7"/>
          <p:cNvPicPr>
            <a:picLocks noChangeAspect="1" noChangeArrowheads="1"/>
          </p:cNvPicPr>
          <p:nvPr/>
        </p:nvPicPr>
        <p:blipFill>
          <a:blip r:embed="rId3" cstate="print"/>
          <a:srcRect/>
          <a:stretch>
            <a:fillRect/>
          </a:stretch>
        </p:blipFill>
        <p:spPr bwMode="auto">
          <a:xfrm>
            <a:off x="5524267" y="2481273"/>
            <a:ext cx="2269899" cy="2327036"/>
          </a:xfrm>
          <a:prstGeom prst="rect">
            <a:avLst/>
          </a:prstGeom>
          <a:noFill/>
          <a:ln w="9525">
            <a:noFill/>
            <a:miter lim="800000"/>
            <a:headEnd/>
            <a:tailEnd/>
          </a:ln>
        </p:spPr>
      </p:pic>
      <p:pic>
        <p:nvPicPr>
          <p:cNvPr id="251913" name="Picture 9"/>
          <p:cNvPicPr>
            <a:picLocks noChangeAspect="1" noChangeArrowheads="1"/>
          </p:cNvPicPr>
          <p:nvPr/>
        </p:nvPicPr>
        <p:blipFill>
          <a:blip r:embed="rId4" cstate="print"/>
          <a:srcRect/>
          <a:stretch>
            <a:fillRect/>
          </a:stretch>
        </p:blipFill>
        <p:spPr bwMode="auto">
          <a:xfrm>
            <a:off x="4383539" y="4719407"/>
            <a:ext cx="1698763" cy="1580245"/>
          </a:xfrm>
          <a:prstGeom prst="rect">
            <a:avLst/>
          </a:prstGeom>
          <a:noFill/>
          <a:ln w="9525">
            <a:noFill/>
            <a:miter lim="800000"/>
            <a:headEnd/>
            <a:tailEnd/>
          </a:ln>
        </p:spPr>
      </p:pic>
      <p:pic>
        <p:nvPicPr>
          <p:cNvPr id="251914" name="Picture 10"/>
          <p:cNvPicPr>
            <a:picLocks noChangeAspect="1" noChangeArrowheads="1"/>
          </p:cNvPicPr>
          <p:nvPr/>
        </p:nvPicPr>
        <p:blipFill>
          <a:blip r:embed="rId5" cstate="print"/>
          <a:srcRect/>
          <a:stretch>
            <a:fillRect/>
          </a:stretch>
        </p:blipFill>
        <p:spPr bwMode="auto">
          <a:xfrm>
            <a:off x="2881317" y="2765198"/>
            <a:ext cx="2062823" cy="2112055"/>
          </a:xfrm>
          <a:prstGeom prst="rect">
            <a:avLst/>
          </a:prstGeom>
          <a:noFill/>
          <a:ln w="9525">
            <a:noFill/>
            <a:miter lim="800000"/>
            <a:headEnd/>
            <a:tailEnd/>
          </a:ln>
        </p:spPr>
      </p:pic>
      <p:pic>
        <p:nvPicPr>
          <p:cNvPr id="251915" name="Picture 11"/>
          <p:cNvPicPr>
            <a:picLocks noChangeAspect="1" noChangeArrowheads="1"/>
          </p:cNvPicPr>
          <p:nvPr/>
        </p:nvPicPr>
        <p:blipFill>
          <a:blip r:embed="rId6" cstate="print"/>
          <a:srcRect/>
          <a:stretch>
            <a:fillRect/>
          </a:stretch>
        </p:blipFill>
        <p:spPr bwMode="auto">
          <a:xfrm>
            <a:off x="1220794" y="4856163"/>
            <a:ext cx="1659846" cy="1545091"/>
          </a:xfrm>
          <a:prstGeom prst="rect">
            <a:avLst/>
          </a:prstGeom>
          <a:noFill/>
          <a:ln w="9525">
            <a:noFill/>
            <a:miter lim="800000"/>
            <a:headEnd/>
            <a:tailEnd/>
          </a:ln>
        </p:spPr>
      </p:pic>
      <p:pic>
        <p:nvPicPr>
          <p:cNvPr id="251917" name="Picture 13"/>
          <p:cNvPicPr>
            <a:picLocks noChangeAspect="1" noChangeArrowheads="1"/>
          </p:cNvPicPr>
          <p:nvPr/>
        </p:nvPicPr>
        <p:blipFill>
          <a:blip r:embed="rId7" cstate="print"/>
          <a:srcRect/>
          <a:stretch>
            <a:fillRect/>
          </a:stretch>
        </p:blipFill>
        <p:spPr bwMode="auto">
          <a:xfrm>
            <a:off x="145141" y="2835480"/>
            <a:ext cx="2046516" cy="2027255"/>
          </a:xfrm>
          <a:prstGeom prst="rect">
            <a:avLst/>
          </a:prstGeom>
          <a:noFill/>
          <a:ln w="9525">
            <a:noFill/>
            <a:miter lim="800000"/>
            <a:headEnd/>
            <a:tailEnd/>
          </a:ln>
        </p:spPr>
      </p:pic>
      <p:sp>
        <p:nvSpPr>
          <p:cNvPr id="11" name="TextBox 10"/>
          <p:cNvSpPr txBox="1"/>
          <p:nvPr/>
        </p:nvSpPr>
        <p:spPr>
          <a:xfrm>
            <a:off x="1167116" y="6207125"/>
            <a:ext cx="673100" cy="523220"/>
          </a:xfrm>
          <a:prstGeom prst="rect">
            <a:avLst/>
          </a:prstGeom>
          <a:noFill/>
        </p:spPr>
        <p:txBody>
          <a:bodyPr wrap="square" rtlCol="0">
            <a:spAutoFit/>
          </a:bodyPr>
          <a:lstStyle/>
          <a:p>
            <a:r>
              <a:rPr lang="en-US" sz="2800" dirty="0" smtClean="0"/>
              <a:t>D</a:t>
            </a:r>
            <a:r>
              <a:rPr lang="en-US" sz="2800" baseline="-25000" dirty="0" smtClean="0"/>
              <a:t>5</a:t>
            </a:r>
            <a:endParaRPr lang="en-US" sz="2800" baseline="-25000" dirty="0"/>
          </a:p>
        </p:txBody>
      </p:sp>
      <p:pic>
        <p:nvPicPr>
          <p:cNvPr id="309250" name="Picture 2" descr="http://upload.wikimedia.org/wikipedia/commons/e/e7/Ferrocene-2D.png"/>
          <p:cNvPicPr>
            <a:picLocks noChangeAspect="1" noChangeArrowheads="1"/>
          </p:cNvPicPr>
          <p:nvPr/>
        </p:nvPicPr>
        <p:blipFill>
          <a:blip r:embed="rId8" cstate="print"/>
          <a:srcRect/>
          <a:stretch>
            <a:fillRect/>
          </a:stretch>
        </p:blipFill>
        <p:spPr bwMode="auto">
          <a:xfrm>
            <a:off x="7604126" y="657225"/>
            <a:ext cx="1024550" cy="14097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19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19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19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19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19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19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smtClean="0"/>
              <a:t>Polyhedral Point Groups</a:t>
            </a:r>
            <a:endParaRPr lang="en-US" sz="4000" u="sng" baseline="-25000" dirty="0" smtClean="0"/>
          </a:p>
        </p:txBody>
      </p:sp>
      <p:sp>
        <p:nvSpPr>
          <p:cNvPr id="14" name="Content Placeholder 2"/>
          <p:cNvSpPr txBox="1">
            <a:spLocks/>
          </p:cNvSpPr>
          <p:nvPr/>
        </p:nvSpPr>
        <p:spPr>
          <a:xfrm>
            <a:off x="484188" y="1072245"/>
            <a:ext cx="8229600" cy="649514"/>
          </a:xfrm>
          <a:prstGeom prst="rect">
            <a:avLst/>
          </a:prstGeom>
        </p:spPr>
        <p:txBody>
          <a:bodyPr vert="horz" lIns="91440" tIns="45720" rIns="91440" bIns="45720" rtlCol="0">
            <a:normAutofit/>
          </a:bodyPr>
          <a:lstStyle/>
          <a:p>
            <a:pPr marL="342900" lvl="0" indent="-342900" algn="ctr">
              <a:spcBef>
                <a:spcPct val="20000"/>
              </a:spcBef>
            </a:pPr>
            <a:r>
              <a:rPr lang="en-US" sz="3200" dirty="0" smtClean="0"/>
              <a:t>More than two high-order axes</a:t>
            </a:r>
            <a:endParaRPr kumimoji="0" lang="en-US" sz="3200" b="0" i="0" u="none" strike="noStrike" kern="1200" cap="none" spc="0" normalizeH="0" baseline="-25000" noProof="0" dirty="0">
              <a:ln>
                <a:noFill/>
              </a:ln>
              <a:solidFill>
                <a:schemeClr val="tx1"/>
              </a:solidFill>
              <a:effectLst/>
              <a:uLnTx/>
              <a:uFillTx/>
              <a:latin typeface="Symbol" pitchFamily="18" charset="2"/>
              <a:ea typeface="+mn-ea"/>
              <a:cs typeface="+mn-cs"/>
            </a:endParaRPr>
          </a:p>
        </p:txBody>
      </p:sp>
      <p:sp>
        <p:nvSpPr>
          <p:cNvPr id="27" name="Rectangle 26"/>
          <p:cNvSpPr/>
          <p:nvPr/>
        </p:nvSpPr>
        <p:spPr>
          <a:xfrm>
            <a:off x="1768419" y="6381821"/>
            <a:ext cx="5743688" cy="461665"/>
          </a:xfrm>
          <a:prstGeom prst="rect">
            <a:avLst/>
          </a:prstGeom>
        </p:spPr>
        <p:txBody>
          <a:bodyPr wrap="none">
            <a:spAutoFit/>
          </a:bodyPr>
          <a:lstStyle/>
          <a:p>
            <a:r>
              <a:rPr lang="en-US" sz="2400" dirty="0" smtClean="0"/>
              <a:t>Sometimes referred to as the Platonic solids.</a:t>
            </a:r>
          </a:p>
        </p:txBody>
      </p:sp>
      <p:pic>
        <p:nvPicPr>
          <p:cNvPr id="28" name="Picture 3"/>
          <p:cNvPicPr>
            <a:picLocks noChangeAspect="1" noChangeArrowheads="1"/>
          </p:cNvPicPr>
          <p:nvPr/>
        </p:nvPicPr>
        <p:blipFill>
          <a:blip r:embed="rId2" cstate="print"/>
          <a:srcRect/>
          <a:stretch>
            <a:fillRect/>
          </a:stretch>
        </p:blipFill>
        <p:spPr bwMode="auto">
          <a:xfrm>
            <a:off x="2443503" y="1915889"/>
            <a:ext cx="4393519" cy="1462350"/>
          </a:xfrm>
          <a:prstGeom prst="rect">
            <a:avLst/>
          </a:prstGeom>
          <a:noFill/>
          <a:ln w="9525">
            <a:noFill/>
            <a:miter lim="800000"/>
            <a:headEnd/>
            <a:tailEnd/>
          </a:ln>
        </p:spPr>
      </p:pic>
      <p:pic>
        <p:nvPicPr>
          <p:cNvPr id="252935" name="Picture 7"/>
          <p:cNvPicPr>
            <a:picLocks noChangeAspect="1" noChangeArrowheads="1"/>
          </p:cNvPicPr>
          <p:nvPr/>
        </p:nvPicPr>
        <p:blipFill>
          <a:blip r:embed="rId3" cstate="print"/>
          <a:srcRect/>
          <a:stretch>
            <a:fillRect/>
          </a:stretch>
        </p:blipFill>
        <p:spPr bwMode="auto">
          <a:xfrm>
            <a:off x="1274982" y="3785737"/>
            <a:ext cx="6707868" cy="2016579"/>
          </a:xfrm>
          <a:prstGeom prst="rect">
            <a:avLst/>
          </a:prstGeom>
          <a:noFill/>
          <a:ln w="9525">
            <a:noFill/>
            <a:miter lim="800000"/>
            <a:headEnd/>
            <a:tailEnd/>
          </a:ln>
        </p:spPr>
      </p:pic>
      <p:sp>
        <p:nvSpPr>
          <p:cNvPr id="34" name="Rectangle 33"/>
          <p:cNvSpPr/>
          <p:nvPr/>
        </p:nvSpPr>
        <p:spPr>
          <a:xfrm>
            <a:off x="2863100" y="5740790"/>
            <a:ext cx="934038" cy="461665"/>
          </a:xfrm>
          <a:prstGeom prst="rect">
            <a:avLst/>
          </a:prstGeom>
        </p:spPr>
        <p:txBody>
          <a:bodyPr wrap="none">
            <a:spAutoFit/>
          </a:bodyPr>
          <a:lstStyle/>
          <a:p>
            <a:pPr algn="ctr"/>
            <a:r>
              <a:rPr lang="en-US" sz="2400" b="1" dirty="0" smtClean="0">
                <a:solidFill>
                  <a:srgbClr val="663300"/>
                </a:solidFill>
              </a:rPr>
              <a:t>Earth </a:t>
            </a:r>
            <a:endParaRPr lang="en-US" sz="2400" b="1" dirty="0">
              <a:solidFill>
                <a:srgbClr val="663300"/>
              </a:solidFill>
            </a:endParaRPr>
          </a:p>
        </p:txBody>
      </p:sp>
      <p:sp>
        <p:nvSpPr>
          <p:cNvPr id="35" name="Rectangle 34"/>
          <p:cNvSpPr/>
          <p:nvPr/>
        </p:nvSpPr>
        <p:spPr>
          <a:xfrm>
            <a:off x="4348269" y="5733533"/>
            <a:ext cx="554960" cy="461665"/>
          </a:xfrm>
          <a:prstGeom prst="rect">
            <a:avLst/>
          </a:prstGeom>
        </p:spPr>
        <p:txBody>
          <a:bodyPr wrap="none">
            <a:spAutoFit/>
          </a:bodyPr>
          <a:lstStyle/>
          <a:p>
            <a:pPr algn="ctr"/>
            <a:r>
              <a:rPr lang="en-US" sz="2400" b="1" dirty="0" smtClean="0">
                <a:solidFill>
                  <a:schemeClr val="accent5">
                    <a:lumMod val="60000"/>
                    <a:lumOff val="40000"/>
                  </a:schemeClr>
                </a:solidFill>
                <a:effectLst>
                  <a:outerShdw blurRad="38100" dist="38100" dir="2700000" algn="tl">
                    <a:srgbClr val="000000">
                      <a:alpha val="43137"/>
                    </a:srgbClr>
                  </a:outerShdw>
                </a:effectLst>
              </a:rPr>
              <a:t>Air</a:t>
            </a:r>
            <a:endParaRPr lang="en-US" sz="2400" b="1" dirty="0">
              <a:solidFill>
                <a:schemeClr val="accent5">
                  <a:lumMod val="60000"/>
                  <a:lumOff val="40000"/>
                </a:schemeClr>
              </a:solidFill>
              <a:effectLst>
                <a:outerShdw blurRad="38100" dist="38100" dir="2700000" algn="tl">
                  <a:srgbClr val="000000">
                    <a:alpha val="43137"/>
                  </a:srgbClr>
                </a:outerShdw>
              </a:effectLst>
            </a:endParaRPr>
          </a:p>
        </p:txBody>
      </p:sp>
      <p:sp>
        <p:nvSpPr>
          <p:cNvPr id="36" name="Rectangle 35"/>
          <p:cNvSpPr/>
          <p:nvPr/>
        </p:nvSpPr>
        <p:spPr>
          <a:xfrm>
            <a:off x="6775089" y="5755304"/>
            <a:ext cx="970009" cy="461665"/>
          </a:xfrm>
          <a:prstGeom prst="rect">
            <a:avLst/>
          </a:prstGeom>
        </p:spPr>
        <p:txBody>
          <a:bodyPr wrap="none">
            <a:spAutoFit/>
          </a:bodyPr>
          <a:lstStyle/>
          <a:p>
            <a:pPr algn="ctr"/>
            <a:r>
              <a:rPr lang="en-US" sz="2400" b="1" dirty="0" smtClean="0">
                <a:solidFill>
                  <a:srgbClr val="0000FF"/>
                </a:solidFill>
              </a:rPr>
              <a:t>Water</a:t>
            </a:r>
            <a:endParaRPr lang="en-US" sz="2400" b="1" dirty="0">
              <a:solidFill>
                <a:srgbClr val="0000FF"/>
              </a:solidFill>
            </a:endParaRPr>
          </a:p>
        </p:txBody>
      </p:sp>
      <p:sp>
        <p:nvSpPr>
          <p:cNvPr id="37" name="Rectangle 36"/>
          <p:cNvSpPr/>
          <p:nvPr/>
        </p:nvSpPr>
        <p:spPr>
          <a:xfrm>
            <a:off x="1667615" y="5748046"/>
            <a:ext cx="662104" cy="461665"/>
          </a:xfrm>
          <a:prstGeom prst="rect">
            <a:avLst/>
          </a:prstGeom>
        </p:spPr>
        <p:txBody>
          <a:bodyPr wrap="none">
            <a:spAutoFit/>
          </a:bodyPr>
          <a:lstStyle/>
          <a:p>
            <a:pPr algn="ctr"/>
            <a:r>
              <a:rPr lang="en-US" sz="2400" b="1" dirty="0" smtClean="0">
                <a:solidFill>
                  <a:srgbClr val="FF0000"/>
                </a:solidFill>
              </a:rPr>
              <a:t>Fire</a:t>
            </a:r>
            <a:endParaRPr lang="en-US" sz="2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29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4" grpId="0"/>
      <p:bldP spid="35" grpId="0"/>
      <p:bldP spid="36" grpId="0"/>
      <p:bldP spid="3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smtClean="0"/>
              <a:t>Polyhedral Point Groups</a:t>
            </a:r>
            <a:endParaRPr lang="en-US" sz="4000" u="sng" baseline="-25000" dirty="0" smtClean="0"/>
          </a:p>
        </p:txBody>
      </p:sp>
      <p:sp>
        <p:nvSpPr>
          <p:cNvPr id="14" name="Content Placeholder 2"/>
          <p:cNvSpPr txBox="1">
            <a:spLocks/>
          </p:cNvSpPr>
          <p:nvPr/>
        </p:nvSpPr>
        <p:spPr>
          <a:xfrm>
            <a:off x="484188" y="1072245"/>
            <a:ext cx="8229600" cy="649514"/>
          </a:xfrm>
          <a:prstGeom prst="rect">
            <a:avLst/>
          </a:prstGeom>
        </p:spPr>
        <p:txBody>
          <a:bodyPr vert="horz" lIns="91440" tIns="45720" rIns="91440" bIns="45720" rtlCol="0">
            <a:normAutofit/>
          </a:bodyPr>
          <a:lstStyle/>
          <a:p>
            <a:pPr marL="342900" lvl="0" indent="-342900" algn="ctr">
              <a:spcBef>
                <a:spcPct val="20000"/>
              </a:spcBef>
            </a:pPr>
            <a:r>
              <a:rPr lang="en-US" sz="3200" dirty="0" smtClean="0"/>
              <a:t>More than two high-order axes</a:t>
            </a:r>
            <a:endParaRPr kumimoji="0" lang="en-US" sz="3200" b="0" i="0" u="none" strike="noStrike" kern="1200" cap="none" spc="0" normalizeH="0" baseline="-25000" noProof="0" dirty="0">
              <a:ln>
                <a:noFill/>
              </a:ln>
              <a:solidFill>
                <a:schemeClr val="tx1"/>
              </a:solidFill>
              <a:effectLst/>
              <a:uLnTx/>
              <a:uFillTx/>
              <a:latin typeface="Symbol" pitchFamily="18" charset="2"/>
              <a:ea typeface="+mn-ea"/>
              <a:cs typeface="+mn-cs"/>
            </a:endParaRPr>
          </a:p>
        </p:txBody>
      </p:sp>
      <p:sp>
        <p:nvSpPr>
          <p:cNvPr id="23" name="Rectangle 22"/>
          <p:cNvSpPr/>
          <p:nvPr/>
        </p:nvSpPr>
        <p:spPr>
          <a:xfrm>
            <a:off x="400800" y="5950051"/>
            <a:ext cx="3067699" cy="830997"/>
          </a:xfrm>
          <a:prstGeom prst="rect">
            <a:avLst/>
          </a:prstGeom>
        </p:spPr>
        <p:txBody>
          <a:bodyPr wrap="none">
            <a:spAutoFit/>
          </a:bodyPr>
          <a:lstStyle/>
          <a:p>
            <a:pPr algn="ctr"/>
            <a:r>
              <a:rPr lang="en-US" sz="2400" b="1" dirty="0" smtClean="0">
                <a:solidFill>
                  <a:srgbClr val="FF0000"/>
                </a:solidFill>
              </a:rPr>
              <a:t>I, O and T rarely found</a:t>
            </a:r>
          </a:p>
          <a:p>
            <a:pPr algn="ctr"/>
            <a:r>
              <a:rPr lang="en-US" sz="2400" b="1" dirty="0" smtClean="0">
                <a:solidFill>
                  <a:srgbClr val="FF0000"/>
                </a:solidFill>
              </a:rPr>
              <a:t>No mirror planes! </a:t>
            </a:r>
            <a:endParaRPr lang="en-US" sz="2400" b="1" dirty="0">
              <a:solidFill>
                <a:srgbClr val="FF0000"/>
              </a:solidFill>
            </a:endParaRPr>
          </a:p>
        </p:txBody>
      </p:sp>
      <p:sp>
        <p:nvSpPr>
          <p:cNvPr id="27" name="Rectangle 26"/>
          <p:cNvSpPr/>
          <p:nvPr/>
        </p:nvSpPr>
        <p:spPr>
          <a:xfrm>
            <a:off x="135346" y="1715958"/>
            <a:ext cx="2345770" cy="584775"/>
          </a:xfrm>
          <a:prstGeom prst="rect">
            <a:avLst/>
          </a:prstGeom>
        </p:spPr>
        <p:txBody>
          <a:bodyPr wrap="none">
            <a:spAutoFit/>
          </a:bodyPr>
          <a:lstStyle/>
          <a:p>
            <a:r>
              <a:rPr lang="en-US" sz="3200" dirty="0" smtClean="0"/>
              <a:t>Point Groups</a:t>
            </a:r>
          </a:p>
        </p:txBody>
      </p:sp>
      <p:sp>
        <p:nvSpPr>
          <p:cNvPr id="8" name="TextBox 7"/>
          <p:cNvSpPr txBox="1"/>
          <p:nvPr/>
        </p:nvSpPr>
        <p:spPr>
          <a:xfrm>
            <a:off x="319308" y="2322861"/>
            <a:ext cx="4256094" cy="3216265"/>
          </a:xfrm>
          <a:prstGeom prst="rect">
            <a:avLst/>
          </a:prstGeom>
          <a:noFill/>
        </p:spPr>
        <p:txBody>
          <a:bodyPr wrap="square" rtlCol="0">
            <a:spAutoFit/>
          </a:bodyPr>
          <a:lstStyle/>
          <a:p>
            <a:pPr marL="566738" indent="-219075">
              <a:spcAft>
                <a:spcPts val="600"/>
              </a:spcAft>
              <a:buFont typeface="Arial" pitchFamily="34" charset="0"/>
              <a:buChar char="•"/>
            </a:pPr>
            <a:r>
              <a:rPr lang="en-US" sz="2800" dirty="0" smtClean="0"/>
              <a:t>Tetrahedral</a:t>
            </a:r>
          </a:p>
          <a:p>
            <a:pPr marL="1023938" lvl="1" indent="-219075">
              <a:spcAft>
                <a:spcPts val="1200"/>
              </a:spcAft>
            </a:pPr>
            <a:r>
              <a:rPr lang="en-US" sz="2800" dirty="0" smtClean="0"/>
              <a:t>- T, </a:t>
            </a:r>
            <a:r>
              <a:rPr lang="en-US" sz="2800" dirty="0" err="1" smtClean="0"/>
              <a:t>T</a:t>
            </a:r>
            <a:r>
              <a:rPr lang="en-US" sz="2800" baseline="-25000" dirty="0" err="1" smtClean="0"/>
              <a:t>h</a:t>
            </a:r>
            <a:r>
              <a:rPr lang="en-US" sz="2800" dirty="0" smtClean="0"/>
              <a:t>, T</a:t>
            </a:r>
            <a:r>
              <a:rPr lang="en-US" sz="2800" baseline="-25000" dirty="0" smtClean="0"/>
              <a:t>d</a:t>
            </a:r>
          </a:p>
          <a:p>
            <a:pPr marL="566738" indent="-219075">
              <a:spcAft>
                <a:spcPts val="600"/>
              </a:spcAft>
              <a:buFont typeface="Arial" pitchFamily="34" charset="0"/>
              <a:buChar char="•"/>
            </a:pPr>
            <a:r>
              <a:rPr lang="en-US" sz="2800" dirty="0" smtClean="0"/>
              <a:t>Octahedral</a:t>
            </a:r>
          </a:p>
          <a:p>
            <a:pPr marL="1023938" lvl="1" indent="-219075">
              <a:spcAft>
                <a:spcPts val="1200"/>
              </a:spcAft>
            </a:pPr>
            <a:r>
              <a:rPr lang="en-US" sz="2800" dirty="0" smtClean="0"/>
              <a:t>- O, O</a:t>
            </a:r>
            <a:r>
              <a:rPr lang="en-US" sz="2800" baseline="-25000" dirty="0" smtClean="0"/>
              <a:t>h</a:t>
            </a:r>
          </a:p>
          <a:p>
            <a:pPr marL="566738" indent="-219075">
              <a:spcAft>
                <a:spcPts val="600"/>
              </a:spcAft>
              <a:buFont typeface="Arial" pitchFamily="34" charset="0"/>
              <a:buChar char="•"/>
            </a:pPr>
            <a:r>
              <a:rPr lang="en-US" sz="2800" dirty="0" err="1" smtClean="0"/>
              <a:t>Icosahedral</a:t>
            </a:r>
            <a:endParaRPr lang="en-US" sz="2800" dirty="0" smtClean="0"/>
          </a:p>
          <a:p>
            <a:pPr marL="1023938" lvl="1" indent="-219075">
              <a:spcAft>
                <a:spcPts val="1200"/>
              </a:spcAft>
            </a:pPr>
            <a:r>
              <a:rPr lang="en-US" sz="2800" dirty="0" smtClean="0"/>
              <a:t>- I, </a:t>
            </a:r>
            <a:r>
              <a:rPr lang="en-US" sz="2800" dirty="0" err="1" smtClean="0"/>
              <a:t>I</a:t>
            </a:r>
            <a:r>
              <a:rPr lang="en-US" sz="2800" baseline="-25000" dirty="0" err="1" smtClean="0"/>
              <a:t>h</a:t>
            </a:r>
            <a:endParaRPr lang="en-US" sz="2800" baseline="-25000" dirty="0" smtClean="0"/>
          </a:p>
        </p:txBody>
      </p:sp>
      <p:pic>
        <p:nvPicPr>
          <p:cNvPr id="9" name="Picture 2"/>
          <p:cNvPicPr>
            <a:picLocks noGrp="1" noChangeAspect="1" noChangeArrowheads="1"/>
          </p:cNvPicPr>
          <p:nvPr>
            <p:ph idx="1"/>
          </p:nvPr>
        </p:nvPicPr>
        <p:blipFill>
          <a:blip r:embed="rId2" cstate="print"/>
          <a:srcRect/>
          <a:stretch>
            <a:fillRect/>
          </a:stretch>
        </p:blipFill>
        <p:spPr bwMode="auto">
          <a:xfrm>
            <a:off x="4136572" y="1831649"/>
            <a:ext cx="4209142" cy="487962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smtClean="0"/>
              <a:t>Polyhedral: Tetrahedron</a:t>
            </a:r>
            <a:endParaRPr lang="en-US" sz="4000" u="sng" baseline="-25000" dirty="0" smtClean="0"/>
          </a:p>
        </p:txBody>
      </p:sp>
      <p:sp>
        <p:nvSpPr>
          <p:cNvPr id="27" name="Rectangle 26"/>
          <p:cNvSpPr/>
          <p:nvPr/>
        </p:nvSpPr>
        <p:spPr>
          <a:xfrm>
            <a:off x="222432" y="1164418"/>
            <a:ext cx="2345770" cy="584775"/>
          </a:xfrm>
          <a:prstGeom prst="rect">
            <a:avLst/>
          </a:prstGeom>
        </p:spPr>
        <p:txBody>
          <a:bodyPr wrap="none">
            <a:spAutoFit/>
          </a:bodyPr>
          <a:lstStyle/>
          <a:p>
            <a:r>
              <a:rPr lang="en-US" sz="3200" dirty="0" smtClean="0"/>
              <a:t>Point Groups</a:t>
            </a:r>
          </a:p>
        </p:txBody>
      </p:sp>
      <p:pic>
        <p:nvPicPr>
          <p:cNvPr id="253954" name="Picture 2"/>
          <p:cNvPicPr>
            <a:picLocks noChangeAspect="1" noChangeArrowheads="1"/>
          </p:cNvPicPr>
          <p:nvPr/>
        </p:nvPicPr>
        <p:blipFill>
          <a:blip r:embed="rId2" cstate="print"/>
          <a:srcRect/>
          <a:stretch>
            <a:fillRect/>
          </a:stretch>
        </p:blipFill>
        <p:spPr bwMode="auto">
          <a:xfrm>
            <a:off x="370794" y="1895704"/>
            <a:ext cx="3910920" cy="1812826"/>
          </a:xfrm>
          <a:prstGeom prst="rect">
            <a:avLst/>
          </a:prstGeom>
          <a:noFill/>
          <a:ln w="9525">
            <a:noFill/>
            <a:miter lim="800000"/>
            <a:headEnd/>
            <a:tailEnd/>
          </a:ln>
        </p:spPr>
      </p:pic>
      <p:pic>
        <p:nvPicPr>
          <p:cNvPr id="253955" name="Picture 3"/>
          <p:cNvPicPr>
            <a:picLocks noChangeAspect="1" noChangeArrowheads="1"/>
          </p:cNvPicPr>
          <p:nvPr/>
        </p:nvPicPr>
        <p:blipFill>
          <a:blip r:embed="rId3" cstate="print"/>
          <a:srcRect/>
          <a:stretch>
            <a:fillRect/>
          </a:stretch>
        </p:blipFill>
        <p:spPr bwMode="auto">
          <a:xfrm>
            <a:off x="4756375" y="1930174"/>
            <a:ext cx="4262892" cy="1710162"/>
          </a:xfrm>
          <a:prstGeom prst="rect">
            <a:avLst/>
          </a:prstGeom>
          <a:noFill/>
          <a:ln w="9525">
            <a:noFill/>
            <a:miter lim="800000"/>
            <a:headEnd/>
            <a:tailEnd/>
          </a:ln>
        </p:spPr>
      </p:pic>
      <p:pic>
        <p:nvPicPr>
          <p:cNvPr id="253956" name="Picture 4"/>
          <p:cNvPicPr>
            <a:picLocks noChangeAspect="1" noChangeArrowheads="1"/>
          </p:cNvPicPr>
          <p:nvPr/>
        </p:nvPicPr>
        <p:blipFill>
          <a:blip r:embed="rId4" cstate="print"/>
          <a:srcRect/>
          <a:stretch>
            <a:fillRect/>
          </a:stretch>
        </p:blipFill>
        <p:spPr bwMode="auto">
          <a:xfrm>
            <a:off x="2301871" y="4464727"/>
            <a:ext cx="4676775" cy="1876425"/>
          </a:xfrm>
          <a:prstGeom prst="rect">
            <a:avLst/>
          </a:prstGeom>
          <a:noFill/>
          <a:ln w="9525">
            <a:noFill/>
            <a:miter lim="800000"/>
            <a:headEnd/>
            <a:tailEnd/>
          </a:ln>
        </p:spPr>
      </p:pic>
      <p:sp>
        <p:nvSpPr>
          <p:cNvPr id="13" name="Rectangle 12"/>
          <p:cNvSpPr/>
          <p:nvPr/>
        </p:nvSpPr>
        <p:spPr>
          <a:xfrm>
            <a:off x="6846282" y="3685717"/>
            <a:ext cx="1298753" cy="584775"/>
          </a:xfrm>
          <a:prstGeom prst="rect">
            <a:avLst/>
          </a:prstGeom>
        </p:spPr>
        <p:txBody>
          <a:bodyPr wrap="none">
            <a:spAutoFit/>
          </a:bodyPr>
          <a:lstStyle/>
          <a:p>
            <a:pPr marL="342900" lvl="0" indent="-342900" algn="ctr">
              <a:spcBef>
                <a:spcPct val="20000"/>
              </a:spcBef>
              <a:defRPr/>
            </a:pPr>
            <a:r>
              <a:rPr lang="en-US" sz="3200" b="1" dirty="0" smtClean="0">
                <a:solidFill>
                  <a:srgbClr val="FF0000"/>
                </a:solidFill>
              </a:rPr>
              <a:t>Has </a:t>
            </a:r>
            <a:r>
              <a:rPr lang="en-US" sz="3200" b="1" dirty="0" err="1" smtClean="0">
                <a:solidFill>
                  <a:srgbClr val="FF0000"/>
                </a:solidFill>
                <a:latin typeface="Symbol" pitchFamily="18" charset="2"/>
              </a:rPr>
              <a:t>s</a:t>
            </a:r>
            <a:r>
              <a:rPr lang="en-US" sz="3200" b="1" baseline="-25000" dirty="0" err="1" smtClean="0">
                <a:solidFill>
                  <a:srgbClr val="FF0000"/>
                </a:solidFill>
              </a:rPr>
              <a:t>d</a:t>
            </a:r>
            <a:endParaRPr lang="en-US" sz="3200" b="1" dirty="0" smtClean="0">
              <a:solidFill>
                <a:srgbClr val="FF0000"/>
              </a:solidFill>
            </a:endParaRPr>
          </a:p>
        </p:txBody>
      </p:sp>
      <p:sp>
        <p:nvSpPr>
          <p:cNvPr id="15" name="Rectangle 14"/>
          <p:cNvSpPr/>
          <p:nvPr/>
        </p:nvSpPr>
        <p:spPr>
          <a:xfrm>
            <a:off x="1863704" y="3722002"/>
            <a:ext cx="904415" cy="523220"/>
          </a:xfrm>
          <a:prstGeom prst="rect">
            <a:avLst/>
          </a:prstGeom>
        </p:spPr>
        <p:txBody>
          <a:bodyPr wrap="none">
            <a:spAutoFit/>
          </a:bodyPr>
          <a:lstStyle/>
          <a:p>
            <a:pPr marL="342900" lvl="0" indent="-342900" algn="ctr">
              <a:spcBef>
                <a:spcPct val="20000"/>
              </a:spcBef>
              <a:defRPr/>
            </a:pPr>
            <a:r>
              <a:rPr lang="en-US" sz="2800" b="1" dirty="0" smtClean="0">
                <a:solidFill>
                  <a:srgbClr val="FF0000"/>
                </a:solidFill>
              </a:rPr>
              <a:t>No </a:t>
            </a:r>
            <a:r>
              <a:rPr lang="en-US" sz="2800" b="1" dirty="0" smtClean="0">
                <a:solidFill>
                  <a:srgbClr val="FF0000"/>
                </a:solidFill>
                <a:latin typeface="Symbol" pitchFamily="18" charset="2"/>
              </a:rPr>
              <a:t>s</a:t>
            </a:r>
            <a:endParaRPr lang="en-US" sz="2800" b="1" dirty="0" smtClean="0">
              <a:solidFill>
                <a:srgbClr val="FF0000"/>
              </a:solidFill>
            </a:endParaRPr>
          </a:p>
        </p:txBody>
      </p:sp>
      <p:sp>
        <p:nvSpPr>
          <p:cNvPr id="16" name="Rectangle 15"/>
          <p:cNvSpPr/>
          <p:nvPr/>
        </p:nvSpPr>
        <p:spPr>
          <a:xfrm>
            <a:off x="4005400" y="6258711"/>
            <a:ext cx="1298753" cy="584775"/>
          </a:xfrm>
          <a:prstGeom prst="rect">
            <a:avLst/>
          </a:prstGeom>
        </p:spPr>
        <p:txBody>
          <a:bodyPr wrap="none">
            <a:spAutoFit/>
          </a:bodyPr>
          <a:lstStyle/>
          <a:p>
            <a:pPr marL="342900" lvl="0" indent="-342900" algn="ctr">
              <a:spcBef>
                <a:spcPct val="20000"/>
              </a:spcBef>
              <a:defRPr/>
            </a:pPr>
            <a:r>
              <a:rPr lang="en-US" sz="3200" b="1" dirty="0" smtClean="0">
                <a:solidFill>
                  <a:srgbClr val="FF0000"/>
                </a:solidFill>
              </a:rPr>
              <a:t>Has </a:t>
            </a:r>
            <a:r>
              <a:rPr lang="en-US" sz="3200" b="1" dirty="0" err="1" smtClean="0">
                <a:solidFill>
                  <a:srgbClr val="FF0000"/>
                </a:solidFill>
                <a:latin typeface="Symbol" pitchFamily="18" charset="2"/>
              </a:rPr>
              <a:t>s</a:t>
            </a:r>
            <a:r>
              <a:rPr lang="en-US" sz="3200" b="1" baseline="-25000" dirty="0" err="1" smtClean="0">
                <a:solidFill>
                  <a:srgbClr val="FF0000"/>
                </a:solidFill>
              </a:rPr>
              <a:t>h</a:t>
            </a:r>
            <a:endParaRPr lang="en-US" sz="3200" b="1" dirty="0" smtClean="0">
              <a:solidFill>
                <a:srgbClr val="FF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7515" y="1095533"/>
            <a:ext cx="8229600" cy="3567907"/>
          </a:xfrm>
        </p:spPr>
        <p:txBody>
          <a:bodyPr>
            <a:normAutofit fontScale="92500" lnSpcReduction="20000"/>
          </a:bodyPr>
          <a:lstStyle/>
          <a:p>
            <a:r>
              <a:rPr lang="en-US" dirty="0" smtClean="0"/>
              <a:t>Symmetry Elements</a:t>
            </a:r>
          </a:p>
          <a:p>
            <a:pPr lvl="1"/>
            <a:r>
              <a:rPr lang="en-US" dirty="0" smtClean="0"/>
              <a:t>a </a:t>
            </a:r>
            <a:r>
              <a:rPr lang="en-US" dirty="0" smtClean="0"/>
              <a:t>point, </a:t>
            </a:r>
            <a:r>
              <a:rPr lang="en-US" dirty="0" smtClean="0"/>
              <a:t>line or plane with respect to which the symmetry operation is performed</a:t>
            </a:r>
          </a:p>
          <a:p>
            <a:pPr lvl="1"/>
            <a:r>
              <a:rPr lang="en-US" dirty="0" smtClean="0"/>
              <a:t>is a point of reference about which symmetry operations can take place</a:t>
            </a:r>
          </a:p>
          <a:p>
            <a:r>
              <a:rPr lang="en-US" dirty="0" smtClean="0"/>
              <a:t>Symmetry Operations</a:t>
            </a:r>
          </a:p>
          <a:p>
            <a:pPr lvl="1"/>
            <a:r>
              <a:rPr lang="en-US" dirty="0" smtClean="0"/>
              <a:t>a process that when complete leaves the object appearing as if nothing has changed (even through portions of the object may have moved).</a:t>
            </a:r>
          </a:p>
        </p:txBody>
      </p:sp>
      <p:sp>
        <p:nvSpPr>
          <p:cNvPr id="6" name="TextBox 5"/>
          <p:cNvSpPr txBox="1"/>
          <p:nvPr/>
        </p:nvSpPr>
        <p:spPr>
          <a:xfrm>
            <a:off x="1054842" y="254000"/>
            <a:ext cx="6984258" cy="707886"/>
          </a:xfrm>
          <a:prstGeom prst="rect">
            <a:avLst/>
          </a:prstGeom>
          <a:noFill/>
        </p:spPr>
        <p:txBody>
          <a:bodyPr wrap="square" rtlCol="0">
            <a:spAutoFit/>
          </a:bodyPr>
          <a:lstStyle/>
          <a:p>
            <a:pPr marL="342900" indent="-342900" algn="ctr"/>
            <a:r>
              <a:rPr lang="en-US" sz="4000" u="sng" dirty="0" smtClean="0"/>
              <a:t>Symmetry</a:t>
            </a:r>
          </a:p>
        </p:txBody>
      </p:sp>
      <p:pic>
        <p:nvPicPr>
          <p:cNvPr id="153602" name="Picture 2"/>
          <p:cNvPicPr>
            <a:picLocks noChangeAspect="1" noChangeArrowheads="1"/>
          </p:cNvPicPr>
          <p:nvPr/>
        </p:nvPicPr>
        <p:blipFill>
          <a:blip r:embed="rId2" cstate="print"/>
          <a:srcRect/>
          <a:stretch>
            <a:fillRect/>
          </a:stretch>
        </p:blipFill>
        <p:spPr bwMode="auto">
          <a:xfrm>
            <a:off x="1886585" y="4592320"/>
            <a:ext cx="5295900" cy="1809750"/>
          </a:xfrm>
          <a:prstGeom prst="rect">
            <a:avLst/>
          </a:prstGeom>
          <a:noFill/>
          <a:ln w="9525">
            <a:noFill/>
            <a:miter lim="800000"/>
            <a:headEnd/>
            <a:tailEnd/>
          </a:ln>
        </p:spPr>
      </p:pic>
      <p:sp>
        <p:nvSpPr>
          <p:cNvPr id="5" name="TextBox 4"/>
          <p:cNvSpPr txBox="1"/>
          <p:nvPr/>
        </p:nvSpPr>
        <p:spPr>
          <a:xfrm>
            <a:off x="3620134" y="4968240"/>
            <a:ext cx="2033905" cy="461665"/>
          </a:xfrm>
          <a:prstGeom prst="rect">
            <a:avLst/>
          </a:prstGeom>
          <a:noFill/>
        </p:spPr>
        <p:txBody>
          <a:bodyPr wrap="square" rtlCol="0">
            <a:spAutoFit/>
          </a:bodyPr>
          <a:lstStyle/>
          <a:p>
            <a:pPr algn="ctr"/>
            <a:r>
              <a:rPr lang="en-US" sz="2400" dirty="0" smtClean="0"/>
              <a:t>Do Something!</a:t>
            </a:r>
            <a:endParaRPr lang="en-US" sz="2400" dirty="0"/>
          </a:p>
        </p:txBody>
      </p:sp>
      <p:sp>
        <p:nvSpPr>
          <p:cNvPr id="7" name="TextBox 6"/>
          <p:cNvSpPr txBox="1"/>
          <p:nvPr/>
        </p:nvSpPr>
        <p:spPr>
          <a:xfrm>
            <a:off x="2468880" y="6431280"/>
            <a:ext cx="4160520" cy="400110"/>
          </a:xfrm>
          <a:prstGeom prst="rect">
            <a:avLst/>
          </a:prstGeom>
          <a:noFill/>
        </p:spPr>
        <p:txBody>
          <a:bodyPr wrap="square" rtlCol="0">
            <a:spAutoFit/>
          </a:bodyPr>
          <a:lstStyle/>
          <a:p>
            <a:pPr algn="ctr"/>
            <a:r>
              <a:rPr lang="en-US" sz="2000" dirty="0" smtClean="0"/>
              <a:t>If A, B and C are equivalent.</a:t>
            </a:r>
            <a:endParaRPr lang="en-US" sz="2000" dirty="0"/>
          </a:p>
        </p:txBody>
      </p:sp>
      <p:sp>
        <p:nvSpPr>
          <p:cNvPr id="8" name="Slide Number Placeholder 7"/>
          <p:cNvSpPr>
            <a:spLocks noGrp="1"/>
          </p:cNvSpPr>
          <p:nvPr>
            <p:ph type="sldNum" sz="quarter" idx="12"/>
          </p:nvPr>
        </p:nvSpPr>
        <p:spPr/>
        <p:txBody>
          <a:bodyPr/>
          <a:lstStyle/>
          <a:p>
            <a:fld id="{B6F15528-21DE-4FAA-801E-634DDDAF4B2B}" type="slidenum">
              <a:rPr lang="en-US" smtClean="0"/>
              <a:pPr/>
              <a:t>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360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smtClean="0"/>
              <a:t>Polyhedral: T</a:t>
            </a:r>
            <a:endParaRPr lang="en-US" sz="4000" u="sng" baseline="-25000" dirty="0" smtClean="0"/>
          </a:p>
        </p:txBody>
      </p:sp>
      <p:pic>
        <p:nvPicPr>
          <p:cNvPr id="253954" name="Picture 2"/>
          <p:cNvPicPr>
            <a:picLocks noChangeAspect="1" noChangeArrowheads="1"/>
          </p:cNvPicPr>
          <p:nvPr/>
        </p:nvPicPr>
        <p:blipFill>
          <a:blip r:embed="rId2" cstate="print"/>
          <a:srcRect/>
          <a:stretch>
            <a:fillRect/>
          </a:stretch>
        </p:blipFill>
        <p:spPr bwMode="auto">
          <a:xfrm>
            <a:off x="370794" y="1707022"/>
            <a:ext cx="3910920" cy="1812826"/>
          </a:xfrm>
          <a:prstGeom prst="rect">
            <a:avLst/>
          </a:prstGeom>
          <a:noFill/>
          <a:ln w="9525">
            <a:noFill/>
            <a:miter lim="800000"/>
            <a:headEnd/>
            <a:tailEnd/>
          </a:ln>
        </p:spPr>
      </p:pic>
      <p:sp>
        <p:nvSpPr>
          <p:cNvPr id="15" name="Rectangle 14"/>
          <p:cNvSpPr/>
          <p:nvPr/>
        </p:nvSpPr>
        <p:spPr>
          <a:xfrm>
            <a:off x="1863704" y="3533320"/>
            <a:ext cx="904415" cy="523220"/>
          </a:xfrm>
          <a:prstGeom prst="rect">
            <a:avLst/>
          </a:prstGeom>
        </p:spPr>
        <p:txBody>
          <a:bodyPr wrap="none">
            <a:spAutoFit/>
          </a:bodyPr>
          <a:lstStyle/>
          <a:p>
            <a:pPr marL="342900" lvl="0" indent="-342900" algn="ctr">
              <a:spcBef>
                <a:spcPct val="20000"/>
              </a:spcBef>
              <a:defRPr/>
            </a:pPr>
            <a:r>
              <a:rPr lang="en-US" sz="2800" b="1" dirty="0" smtClean="0">
                <a:solidFill>
                  <a:srgbClr val="FF0000"/>
                </a:solidFill>
              </a:rPr>
              <a:t>No </a:t>
            </a:r>
            <a:r>
              <a:rPr lang="en-US" sz="2800" b="1" dirty="0" smtClean="0">
                <a:solidFill>
                  <a:srgbClr val="FF0000"/>
                </a:solidFill>
                <a:latin typeface="Symbol" pitchFamily="18" charset="2"/>
              </a:rPr>
              <a:t>s</a:t>
            </a:r>
            <a:endParaRPr lang="en-US" sz="2800" b="1" dirty="0" smtClean="0">
              <a:solidFill>
                <a:srgbClr val="FF0000"/>
              </a:solidFill>
            </a:endParaRPr>
          </a:p>
        </p:txBody>
      </p:sp>
      <p:sp>
        <p:nvSpPr>
          <p:cNvPr id="11" name="Rectangle 10"/>
          <p:cNvSpPr/>
          <p:nvPr/>
        </p:nvSpPr>
        <p:spPr>
          <a:xfrm>
            <a:off x="2296769" y="982991"/>
            <a:ext cx="4684359" cy="584775"/>
          </a:xfrm>
          <a:prstGeom prst="rect">
            <a:avLst/>
          </a:prstGeom>
        </p:spPr>
        <p:txBody>
          <a:bodyPr wrap="none">
            <a:spAutoFit/>
          </a:bodyPr>
          <a:lstStyle/>
          <a:p>
            <a:pPr algn="ctr"/>
            <a:r>
              <a:rPr lang="en-US" sz="3200" dirty="0" smtClean="0"/>
              <a:t>Only Rotational Symmetry!</a:t>
            </a:r>
          </a:p>
        </p:txBody>
      </p:sp>
      <p:pic>
        <p:nvPicPr>
          <p:cNvPr id="254978" name="Picture 2"/>
          <p:cNvPicPr>
            <a:picLocks noChangeAspect="1" noChangeArrowheads="1"/>
          </p:cNvPicPr>
          <p:nvPr/>
        </p:nvPicPr>
        <p:blipFill>
          <a:blip r:embed="rId3" cstate="print"/>
          <a:srcRect/>
          <a:stretch>
            <a:fillRect/>
          </a:stretch>
        </p:blipFill>
        <p:spPr bwMode="auto">
          <a:xfrm>
            <a:off x="5249859" y="2084311"/>
            <a:ext cx="3526746" cy="3770241"/>
          </a:xfrm>
          <a:prstGeom prst="rect">
            <a:avLst/>
          </a:prstGeom>
          <a:noFill/>
          <a:ln w="9525">
            <a:noFill/>
            <a:miter lim="800000"/>
            <a:headEnd/>
            <a:tailEnd/>
          </a:ln>
        </p:spPr>
      </p:pic>
      <p:sp>
        <p:nvSpPr>
          <p:cNvPr id="14" name="Rectangle 13"/>
          <p:cNvSpPr/>
          <p:nvPr/>
        </p:nvSpPr>
        <p:spPr>
          <a:xfrm>
            <a:off x="3686576" y="4971536"/>
            <a:ext cx="1994457" cy="523220"/>
          </a:xfrm>
          <a:prstGeom prst="rect">
            <a:avLst/>
          </a:prstGeom>
        </p:spPr>
        <p:txBody>
          <a:bodyPr wrap="none">
            <a:spAutoFit/>
          </a:bodyPr>
          <a:lstStyle/>
          <a:p>
            <a:r>
              <a:rPr lang="en-US" sz="2800" dirty="0" smtClean="0"/>
              <a:t> [Ca(THF)</a:t>
            </a:r>
            <a:r>
              <a:rPr lang="en-US" sz="2800" baseline="-25000" dirty="0" smtClean="0"/>
              <a:t>6</a:t>
            </a:r>
            <a:r>
              <a:rPr lang="en-US" sz="2800" dirty="0" smtClean="0"/>
              <a:t>]</a:t>
            </a:r>
            <a:r>
              <a:rPr lang="en-US" sz="2800" baseline="30000" dirty="0" smtClean="0"/>
              <a:t>2+</a:t>
            </a:r>
            <a:endParaRPr lang="en-US" sz="2800" dirty="0"/>
          </a:p>
        </p:txBody>
      </p:sp>
      <p:sp>
        <p:nvSpPr>
          <p:cNvPr id="18" name="Rectangle 17"/>
          <p:cNvSpPr/>
          <p:nvPr/>
        </p:nvSpPr>
        <p:spPr>
          <a:xfrm>
            <a:off x="345963" y="5703206"/>
            <a:ext cx="1661160" cy="523220"/>
          </a:xfrm>
          <a:prstGeom prst="rect">
            <a:avLst/>
          </a:prstGeom>
        </p:spPr>
        <p:txBody>
          <a:bodyPr wrap="none">
            <a:spAutoFit/>
          </a:bodyPr>
          <a:lstStyle/>
          <a:p>
            <a:pPr marL="342900" lvl="0" indent="-342900" algn="ctr">
              <a:spcBef>
                <a:spcPct val="20000"/>
              </a:spcBef>
              <a:defRPr/>
            </a:pPr>
            <a:r>
              <a:rPr lang="en-US" sz="2800" b="1" dirty="0" smtClean="0">
                <a:solidFill>
                  <a:srgbClr val="FF0000"/>
                </a:solidFill>
              </a:rPr>
              <a:t>Very rare!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49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smtClean="0"/>
              <a:t>Polyhedral: T</a:t>
            </a:r>
            <a:r>
              <a:rPr lang="en-US" sz="4000" u="sng" baseline="-25000" dirty="0" smtClean="0"/>
              <a:t>d</a:t>
            </a:r>
          </a:p>
        </p:txBody>
      </p:sp>
      <p:sp>
        <p:nvSpPr>
          <p:cNvPr id="11" name="Rectangle 10"/>
          <p:cNvSpPr/>
          <p:nvPr/>
        </p:nvSpPr>
        <p:spPr>
          <a:xfrm>
            <a:off x="3305666" y="982991"/>
            <a:ext cx="2666564" cy="584775"/>
          </a:xfrm>
          <a:prstGeom prst="rect">
            <a:avLst/>
          </a:prstGeom>
        </p:spPr>
        <p:txBody>
          <a:bodyPr wrap="none">
            <a:spAutoFit/>
          </a:bodyPr>
          <a:lstStyle/>
          <a:p>
            <a:pPr algn="ctr"/>
            <a:r>
              <a:rPr lang="en-US" sz="3200" dirty="0" smtClean="0"/>
              <a:t>Rotational + </a:t>
            </a:r>
            <a:r>
              <a:rPr lang="en-US" sz="3200" dirty="0" err="1" smtClean="0">
                <a:latin typeface="Symbol" pitchFamily="18" charset="2"/>
              </a:rPr>
              <a:t>s</a:t>
            </a:r>
            <a:r>
              <a:rPr lang="en-US" sz="3200" baseline="-25000" dirty="0" err="1" smtClean="0"/>
              <a:t>d</a:t>
            </a:r>
            <a:endParaRPr lang="en-US" sz="3200" baseline="-25000" dirty="0" smtClean="0"/>
          </a:p>
        </p:txBody>
      </p:sp>
      <p:pic>
        <p:nvPicPr>
          <p:cNvPr id="9" name="Picture 3"/>
          <p:cNvPicPr>
            <a:picLocks noChangeAspect="1" noChangeArrowheads="1"/>
          </p:cNvPicPr>
          <p:nvPr/>
        </p:nvPicPr>
        <p:blipFill>
          <a:blip r:embed="rId2" cstate="print"/>
          <a:srcRect/>
          <a:stretch>
            <a:fillRect/>
          </a:stretch>
        </p:blipFill>
        <p:spPr bwMode="auto">
          <a:xfrm>
            <a:off x="377371" y="1639885"/>
            <a:ext cx="4262892" cy="1710162"/>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a:stretch>
            <a:fillRect/>
          </a:stretch>
        </p:blipFill>
        <p:spPr bwMode="auto">
          <a:xfrm>
            <a:off x="323061" y="3751722"/>
            <a:ext cx="4810449" cy="2362528"/>
          </a:xfrm>
          <a:prstGeom prst="rect">
            <a:avLst/>
          </a:prstGeom>
          <a:noFill/>
          <a:ln w="9525">
            <a:noFill/>
            <a:miter lim="800000"/>
            <a:headEnd/>
            <a:tailEnd/>
          </a:ln>
        </p:spPr>
      </p:pic>
      <p:pic>
        <p:nvPicPr>
          <p:cNvPr id="256002" name="Picture 2"/>
          <p:cNvPicPr>
            <a:picLocks noChangeAspect="1" noChangeArrowheads="1"/>
          </p:cNvPicPr>
          <p:nvPr/>
        </p:nvPicPr>
        <p:blipFill>
          <a:blip r:embed="rId4" cstate="print"/>
          <a:srcRect/>
          <a:stretch>
            <a:fillRect/>
          </a:stretch>
        </p:blipFill>
        <p:spPr bwMode="auto">
          <a:xfrm>
            <a:off x="5839956" y="2280294"/>
            <a:ext cx="1518783" cy="1413366"/>
          </a:xfrm>
          <a:prstGeom prst="rect">
            <a:avLst/>
          </a:prstGeom>
          <a:noFill/>
          <a:ln w="9525">
            <a:noFill/>
            <a:miter lim="800000"/>
            <a:headEnd/>
            <a:tailEnd/>
          </a:ln>
        </p:spPr>
      </p:pic>
      <p:pic>
        <p:nvPicPr>
          <p:cNvPr id="256003" name="Picture 3"/>
          <p:cNvPicPr>
            <a:picLocks noChangeAspect="1" noChangeArrowheads="1"/>
          </p:cNvPicPr>
          <p:nvPr/>
        </p:nvPicPr>
        <p:blipFill>
          <a:blip r:embed="rId5" cstate="print"/>
          <a:srcRect/>
          <a:stretch>
            <a:fillRect/>
          </a:stretch>
        </p:blipFill>
        <p:spPr bwMode="auto">
          <a:xfrm>
            <a:off x="6079899" y="4420620"/>
            <a:ext cx="1264330" cy="1246564"/>
          </a:xfrm>
          <a:prstGeom prst="rect">
            <a:avLst/>
          </a:prstGeom>
          <a:noFill/>
          <a:ln w="9525">
            <a:noFill/>
            <a:miter lim="800000"/>
            <a:headEnd/>
            <a:tailEnd/>
          </a:ln>
        </p:spPr>
      </p:pic>
      <p:sp>
        <p:nvSpPr>
          <p:cNvPr id="16" name="Rectangle 15"/>
          <p:cNvSpPr/>
          <p:nvPr/>
        </p:nvSpPr>
        <p:spPr>
          <a:xfrm>
            <a:off x="1607676" y="6334780"/>
            <a:ext cx="6065187" cy="523220"/>
          </a:xfrm>
          <a:prstGeom prst="rect">
            <a:avLst/>
          </a:prstGeom>
        </p:spPr>
        <p:txBody>
          <a:bodyPr wrap="none">
            <a:spAutoFit/>
          </a:bodyPr>
          <a:lstStyle/>
          <a:p>
            <a:pPr marL="342900" lvl="0" indent="-342900" algn="ctr">
              <a:spcBef>
                <a:spcPct val="20000"/>
              </a:spcBef>
              <a:defRPr/>
            </a:pPr>
            <a:r>
              <a:rPr lang="en-US" sz="2800" b="1" dirty="0" smtClean="0">
                <a:solidFill>
                  <a:srgbClr val="FF0000"/>
                </a:solidFill>
              </a:rPr>
              <a:t>Most common tetrahedral point group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0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smtClean="0"/>
              <a:t>Polyhedral: </a:t>
            </a:r>
            <a:r>
              <a:rPr lang="en-US" sz="4000" u="sng" dirty="0" err="1" smtClean="0"/>
              <a:t>T</a:t>
            </a:r>
            <a:r>
              <a:rPr lang="en-US" sz="4000" u="sng" baseline="-25000" dirty="0" err="1" smtClean="0"/>
              <a:t>h</a:t>
            </a:r>
            <a:endParaRPr lang="en-US" sz="4000" u="sng" baseline="-25000" dirty="0" smtClean="0"/>
          </a:p>
        </p:txBody>
      </p:sp>
      <p:sp>
        <p:nvSpPr>
          <p:cNvPr id="11" name="Rectangle 10"/>
          <p:cNvSpPr/>
          <p:nvPr/>
        </p:nvSpPr>
        <p:spPr>
          <a:xfrm>
            <a:off x="3305666" y="982991"/>
            <a:ext cx="2666564" cy="584775"/>
          </a:xfrm>
          <a:prstGeom prst="rect">
            <a:avLst/>
          </a:prstGeom>
        </p:spPr>
        <p:txBody>
          <a:bodyPr wrap="none">
            <a:spAutoFit/>
          </a:bodyPr>
          <a:lstStyle/>
          <a:p>
            <a:pPr algn="ctr"/>
            <a:r>
              <a:rPr lang="en-US" sz="3200" dirty="0" smtClean="0"/>
              <a:t>Rotational + </a:t>
            </a:r>
            <a:r>
              <a:rPr lang="en-US" sz="3200" dirty="0" err="1" smtClean="0">
                <a:latin typeface="Symbol" pitchFamily="18" charset="2"/>
              </a:rPr>
              <a:t>s</a:t>
            </a:r>
            <a:r>
              <a:rPr lang="en-US" sz="3200" baseline="-25000" dirty="0" err="1" smtClean="0"/>
              <a:t>h</a:t>
            </a:r>
            <a:endParaRPr lang="en-US" sz="3200" baseline="-25000" dirty="0" smtClean="0"/>
          </a:p>
        </p:txBody>
      </p:sp>
      <p:pic>
        <p:nvPicPr>
          <p:cNvPr id="12" name="Picture 4"/>
          <p:cNvPicPr>
            <a:picLocks noChangeAspect="1" noChangeArrowheads="1"/>
          </p:cNvPicPr>
          <p:nvPr/>
        </p:nvPicPr>
        <p:blipFill>
          <a:blip r:embed="rId2" cstate="print"/>
          <a:srcRect/>
          <a:stretch>
            <a:fillRect/>
          </a:stretch>
        </p:blipFill>
        <p:spPr bwMode="auto">
          <a:xfrm>
            <a:off x="182785" y="1605187"/>
            <a:ext cx="4676775" cy="1876425"/>
          </a:xfrm>
          <a:prstGeom prst="rect">
            <a:avLst/>
          </a:prstGeom>
          <a:noFill/>
          <a:ln w="9525">
            <a:noFill/>
            <a:miter lim="800000"/>
            <a:headEnd/>
            <a:tailEnd/>
          </a:ln>
        </p:spPr>
      </p:pic>
      <p:sp>
        <p:nvSpPr>
          <p:cNvPr id="14" name="Rectangle 13"/>
          <p:cNvSpPr/>
          <p:nvPr/>
        </p:nvSpPr>
        <p:spPr>
          <a:xfrm>
            <a:off x="1886314" y="3399171"/>
            <a:ext cx="1298753" cy="584775"/>
          </a:xfrm>
          <a:prstGeom prst="rect">
            <a:avLst/>
          </a:prstGeom>
        </p:spPr>
        <p:txBody>
          <a:bodyPr wrap="none">
            <a:spAutoFit/>
          </a:bodyPr>
          <a:lstStyle/>
          <a:p>
            <a:pPr marL="342900" lvl="0" indent="-342900" algn="ctr">
              <a:spcBef>
                <a:spcPct val="20000"/>
              </a:spcBef>
              <a:defRPr/>
            </a:pPr>
            <a:r>
              <a:rPr lang="en-US" sz="3200" b="1" dirty="0" smtClean="0">
                <a:solidFill>
                  <a:srgbClr val="FF0000"/>
                </a:solidFill>
              </a:rPr>
              <a:t>Has </a:t>
            </a:r>
            <a:r>
              <a:rPr lang="en-US" sz="3200" b="1" dirty="0" err="1" smtClean="0">
                <a:solidFill>
                  <a:srgbClr val="FF0000"/>
                </a:solidFill>
                <a:latin typeface="Symbol" pitchFamily="18" charset="2"/>
              </a:rPr>
              <a:t>s</a:t>
            </a:r>
            <a:r>
              <a:rPr lang="en-US" sz="3200" b="1" baseline="-25000" dirty="0" err="1" smtClean="0">
                <a:solidFill>
                  <a:srgbClr val="FF0000"/>
                </a:solidFill>
              </a:rPr>
              <a:t>h</a:t>
            </a:r>
            <a:endParaRPr lang="en-US" sz="3200" b="1" dirty="0" smtClean="0">
              <a:solidFill>
                <a:srgbClr val="FF0000"/>
              </a:solidFill>
            </a:endParaRPr>
          </a:p>
        </p:txBody>
      </p:sp>
      <p:pic>
        <p:nvPicPr>
          <p:cNvPr id="15" name="Picture 2"/>
          <p:cNvPicPr>
            <a:picLocks noChangeAspect="1" noChangeArrowheads="1"/>
          </p:cNvPicPr>
          <p:nvPr/>
        </p:nvPicPr>
        <p:blipFill>
          <a:blip r:embed="rId3" cstate="print"/>
          <a:srcRect/>
          <a:stretch>
            <a:fillRect/>
          </a:stretch>
        </p:blipFill>
        <p:spPr bwMode="auto">
          <a:xfrm>
            <a:off x="5884181" y="1819795"/>
            <a:ext cx="2127704" cy="2207693"/>
          </a:xfrm>
          <a:prstGeom prst="rect">
            <a:avLst/>
          </a:prstGeom>
          <a:noFill/>
          <a:ln w="9525">
            <a:noFill/>
            <a:miter lim="800000"/>
            <a:headEnd/>
            <a:tailEnd/>
          </a:ln>
        </p:spPr>
      </p:pic>
      <p:pic>
        <p:nvPicPr>
          <p:cNvPr id="257026" name="Picture 2"/>
          <p:cNvPicPr>
            <a:picLocks noChangeAspect="1" noChangeArrowheads="1"/>
          </p:cNvPicPr>
          <p:nvPr/>
        </p:nvPicPr>
        <p:blipFill>
          <a:blip r:embed="rId4" cstate="print"/>
          <a:srcRect/>
          <a:stretch>
            <a:fillRect/>
          </a:stretch>
        </p:blipFill>
        <p:spPr bwMode="auto">
          <a:xfrm>
            <a:off x="1552801" y="4012974"/>
            <a:ext cx="2424113" cy="2649363"/>
          </a:xfrm>
          <a:prstGeom prst="rect">
            <a:avLst/>
          </a:prstGeom>
          <a:noFill/>
          <a:ln w="9525">
            <a:noFill/>
            <a:miter lim="800000"/>
            <a:headEnd/>
            <a:tailEnd/>
          </a:ln>
        </p:spPr>
      </p:pic>
      <p:pic>
        <p:nvPicPr>
          <p:cNvPr id="257027" name="Picture 3"/>
          <p:cNvPicPr>
            <a:picLocks noChangeAspect="1" noChangeArrowheads="1"/>
          </p:cNvPicPr>
          <p:nvPr/>
        </p:nvPicPr>
        <p:blipFill>
          <a:blip r:embed="rId5" cstate="print"/>
          <a:srcRect/>
          <a:stretch>
            <a:fillRect/>
          </a:stretch>
        </p:blipFill>
        <p:spPr bwMode="auto">
          <a:xfrm>
            <a:off x="4799917" y="4071030"/>
            <a:ext cx="2370137" cy="240229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70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7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2"/>
          <p:cNvPicPr>
            <a:picLocks noChangeAspect="1" noChangeArrowheads="1"/>
          </p:cNvPicPr>
          <p:nvPr/>
        </p:nvPicPr>
        <p:blipFill>
          <a:blip r:embed="rId2" cstate="print"/>
          <a:srcRect/>
          <a:stretch>
            <a:fillRect/>
          </a:stretch>
        </p:blipFill>
        <p:spPr bwMode="auto">
          <a:xfrm>
            <a:off x="2504843" y="1448081"/>
            <a:ext cx="4254500" cy="1650494"/>
          </a:xfrm>
          <a:prstGeom prst="rect">
            <a:avLst/>
          </a:prstGeom>
          <a:noFill/>
          <a:ln w="9525">
            <a:noFill/>
            <a:miter lim="800000"/>
            <a:headEnd/>
            <a:tailEnd/>
          </a:ln>
        </p:spPr>
      </p:pic>
      <p:sp>
        <p:nvSpPr>
          <p:cNvPr id="7" name="TextBox 6"/>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smtClean="0"/>
              <a:t>Polyhedral: Octahedron</a:t>
            </a:r>
            <a:endParaRPr lang="en-US" sz="4000" u="sng" baseline="-25000" dirty="0" smtClean="0"/>
          </a:p>
        </p:txBody>
      </p:sp>
      <p:sp>
        <p:nvSpPr>
          <p:cNvPr id="27" name="Rectangle 26"/>
          <p:cNvSpPr/>
          <p:nvPr/>
        </p:nvSpPr>
        <p:spPr>
          <a:xfrm>
            <a:off x="222432" y="990250"/>
            <a:ext cx="2345770" cy="584775"/>
          </a:xfrm>
          <a:prstGeom prst="rect">
            <a:avLst/>
          </a:prstGeom>
        </p:spPr>
        <p:txBody>
          <a:bodyPr wrap="none">
            <a:spAutoFit/>
          </a:bodyPr>
          <a:lstStyle/>
          <a:p>
            <a:r>
              <a:rPr lang="en-US" sz="3200" dirty="0" smtClean="0"/>
              <a:t>Point Groups</a:t>
            </a:r>
          </a:p>
        </p:txBody>
      </p:sp>
      <p:sp>
        <p:nvSpPr>
          <p:cNvPr id="13" name="Rectangle 12"/>
          <p:cNvSpPr/>
          <p:nvPr/>
        </p:nvSpPr>
        <p:spPr>
          <a:xfrm>
            <a:off x="271318" y="4226265"/>
            <a:ext cx="1298753" cy="584775"/>
          </a:xfrm>
          <a:prstGeom prst="rect">
            <a:avLst/>
          </a:prstGeom>
        </p:spPr>
        <p:txBody>
          <a:bodyPr wrap="none">
            <a:spAutoFit/>
          </a:bodyPr>
          <a:lstStyle/>
          <a:p>
            <a:pPr marL="342900" lvl="0" indent="-342900" algn="ctr">
              <a:spcBef>
                <a:spcPct val="20000"/>
              </a:spcBef>
              <a:defRPr/>
            </a:pPr>
            <a:r>
              <a:rPr lang="en-US" sz="3200" b="1" dirty="0" smtClean="0">
                <a:solidFill>
                  <a:srgbClr val="FF0000"/>
                </a:solidFill>
              </a:rPr>
              <a:t>Has </a:t>
            </a:r>
            <a:r>
              <a:rPr lang="en-US" sz="3200" b="1" dirty="0" err="1" smtClean="0">
                <a:solidFill>
                  <a:srgbClr val="FF0000"/>
                </a:solidFill>
                <a:latin typeface="Symbol" pitchFamily="18" charset="2"/>
              </a:rPr>
              <a:t>s</a:t>
            </a:r>
            <a:r>
              <a:rPr lang="en-US" sz="3200" b="1" baseline="-25000" dirty="0" err="1" smtClean="0">
                <a:solidFill>
                  <a:srgbClr val="FF0000"/>
                </a:solidFill>
              </a:rPr>
              <a:t>h</a:t>
            </a:r>
            <a:endParaRPr lang="en-US" sz="3200" b="1" dirty="0" smtClean="0">
              <a:solidFill>
                <a:srgbClr val="FF0000"/>
              </a:solidFill>
            </a:endParaRPr>
          </a:p>
        </p:txBody>
      </p:sp>
      <p:sp>
        <p:nvSpPr>
          <p:cNvPr id="15" name="Rectangle 14"/>
          <p:cNvSpPr/>
          <p:nvPr/>
        </p:nvSpPr>
        <p:spPr>
          <a:xfrm>
            <a:off x="7030790" y="1893193"/>
            <a:ext cx="904415" cy="523220"/>
          </a:xfrm>
          <a:prstGeom prst="rect">
            <a:avLst/>
          </a:prstGeom>
        </p:spPr>
        <p:txBody>
          <a:bodyPr wrap="none">
            <a:spAutoFit/>
          </a:bodyPr>
          <a:lstStyle/>
          <a:p>
            <a:pPr marL="342900" lvl="0" indent="-342900" algn="ctr">
              <a:spcBef>
                <a:spcPct val="20000"/>
              </a:spcBef>
              <a:defRPr/>
            </a:pPr>
            <a:r>
              <a:rPr lang="en-US" sz="2800" b="1" dirty="0" smtClean="0">
                <a:solidFill>
                  <a:srgbClr val="FF0000"/>
                </a:solidFill>
              </a:rPr>
              <a:t>No </a:t>
            </a:r>
            <a:r>
              <a:rPr lang="en-US" sz="2800" b="1" dirty="0" smtClean="0">
                <a:solidFill>
                  <a:srgbClr val="FF0000"/>
                </a:solidFill>
                <a:latin typeface="Symbol" pitchFamily="18" charset="2"/>
              </a:rPr>
              <a:t>s</a:t>
            </a:r>
            <a:endParaRPr lang="en-US" sz="2800" b="1" dirty="0" smtClean="0">
              <a:solidFill>
                <a:srgbClr val="FF0000"/>
              </a:solidFill>
            </a:endParaRPr>
          </a:p>
        </p:txBody>
      </p:sp>
      <p:pic>
        <p:nvPicPr>
          <p:cNvPr id="258051" name="Picture 3"/>
          <p:cNvPicPr>
            <a:picLocks noChangeAspect="1" noChangeArrowheads="1"/>
          </p:cNvPicPr>
          <p:nvPr/>
        </p:nvPicPr>
        <p:blipFill>
          <a:blip r:embed="rId3" cstate="print"/>
          <a:srcRect/>
          <a:stretch>
            <a:fillRect/>
          </a:stretch>
        </p:blipFill>
        <p:spPr bwMode="auto">
          <a:xfrm>
            <a:off x="1686643" y="3606364"/>
            <a:ext cx="6789700" cy="1998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2"/>
          <p:cNvPicPr>
            <a:picLocks noChangeAspect="1" noChangeArrowheads="1"/>
          </p:cNvPicPr>
          <p:nvPr/>
        </p:nvPicPr>
        <p:blipFill>
          <a:blip r:embed="rId2" cstate="print"/>
          <a:srcRect/>
          <a:stretch>
            <a:fillRect/>
          </a:stretch>
        </p:blipFill>
        <p:spPr bwMode="auto">
          <a:xfrm>
            <a:off x="2504843" y="1448081"/>
            <a:ext cx="4254500" cy="1650494"/>
          </a:xfrm>
          <a:prstGeom prst="rect">
            <a:avLst/>
          </a:prstGeom>
          <a:noFill/>
          <a:ln w="9525">
            <a:noFill/>
            <a:miter lim="800000"/>
            <a:headEnd/>
            <a:tailEnd/>
          </a:ln>
        </p:spPr>
      </p:pic>
      <p:sp>
        <p:nvSpPr>
          <p:cNvPr id="7" name="TextBox 6"/>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smtClean="0"/>
              <a:t>Polyhedral: Octahedron</a:t>
            </a:r>
            <a:endParaRPr lang="en-US" sz="4000" u="sng" baseline="-25000" dirty="0" smtClean="0"/>
          </a:p>
        </p:txBody>
      </p:sp>
      <p:sp>
        <p:nvSpPr>
          <p:cNvPr id="15" name="Rectangle 14"/>
          <p:cNvSpPr/>
          <p:nvPr/>
        </p:nvSpPr>
        <p:spPr>
          <a:xfrm>
            <a:off x="7030790" y="1893193"/>
            <a:ext cx="904415" cy="523220"/>
          </a:xfrm>
          <a:prstGeom prst="rect">
            <a:avLst/>
          </a:prstGeom>
        </p:spPr>
        <p:txBody>
          <a:bodyPr wrap="none">
            <a:spAutoFit/>
          </a:bodyPr>
          <a:lstStyle/>
          <a:p>
            <a:pPr marL="342900" lvl="0" indent="-342900" algn="ctr">
              <a:spcBef>
                <a:spcPct val="20000"/>
              </a:spcBef>
              <a:defRPr/>
            </a:pPr>
            <a:r>
              <a:rPr lang="en-US" sz="2800" b="1" dirty="0" smtClean="0">
                <a:solidFill>
                  <a:srgbClr val="FF0000"/>
                </a:solidFill>
              </a:rPr>
              <a:t>No </a:t>
            </a:r>
            <a:r>
              <a:rPr lang="en-US" sz="2800" b="1" dirty="0" smtClean="0">
                <a:solidFill>
                  <a:srgbClr val="FF0000"/>
                </a:solidFill>
                <a:latin typeface="Symbol" pitchFamily="18" charset="2"/>
              </a:rPr>
              <a:t>s</a:t>
            </a:r>
            <a:endParaRPr lang="en-US" sz="2800" b="1" dirty="0" smtClean="0">
              <a:solidFill>
                <a:srgbClr val="FF0000"/>
              </a:solidFill>
            </a:endParaRPr>
          </a:p>
        </p:txBody>
      </p:sp>
      <p:pic>
        <p:nvPicPr>
          <p:cNvPr id="258052" name="Picture 4"/>
          <p:cNvPicPr>
            <a:picLocks noChangeAspect="1" noChangeArrowheads="1"/>
          </p:cNvPicPr>
          <p:nvPr/>
        </p:nvPicPr>
        <p:blipFill>
          <a:blip r:embed="rId3" cstate="print"/>
          <a:srcRect/>
          <a:stretch>
            <a:fillRect/>
          </a:stretch>
        </p:blipFill>
        <p:spPr bwMode="auto">
          <a:xfrm>
            <a:off x="701251" y="3028155"/>
            <a:ext cx="2900807" cy="3101295"/>
          </a:xfrm>
          <a:prstGeom prst="rect">
            <a:avLst/>
          </a:prstGeom>
          <a:noFill/>
          <a:ln w="9525">
            <a:noFill/>
            <a:miter lim="800000"/>
            <a:headEnd/>
            <a:tailEnd/>
          </a:ln>
        </p:spPr>
      </p:pic>
      <p:sp>
        <p:nvSpPr>
          <p:cNvPr id="14" name="TextBox 13"/>
          <p:cNvSpPr txBox="1"/>
          <p:nvPr/>
        </p:nvSpPr>
        <p:spPr>
          <a:xfrm>
            <a:off x="986968" y="6168570"/>
            <a:ext cx="2148114" cy="369332"/>
          </a:xfrm>
          <a:prstGeom prst="rect">
            <a:avLst/>
          </a:prstGeom>
          <a:noFill/>
        </p:spPr>
        <p:txBody>
          <a:bodyPr wrap="square" rtlCol="0">
            <a:spAutoFit/>
          </a:bodyPr>
          <a:lstStyle/>
          <a:p>
            <a:pPr algn="ctr"/>
            <a:r>
              <a:rPr lang="en-US" dirty="0" smtClean="0"/>
              <a:t>V</a:t>
            </a:r>
            <a:r>
              <a:rPr lang="en-US" baseline="-25000" dirty="0" smtClean="0"/>
              <a:t>6</a:t>
            </a:r>
            <a:r>
              <a:rPr lang="en-US" dirty="0" smtClean="0"/>
              <a:t>P</a:t>
            </a:r>
            <a:r>
              <a:rPr lang="en-US" baseline="-25000" dirty="0" smtClean="0"/>
              <a:t>8</a:t>
            </a:r>
            <a:r>
              <a:rPr lang="en-US" dirty="0" smtClean="0"/>
              <a:t>O</a:t>
            </a:r>
            <a:r>
              <a:rPr lang="en-US" baseline="-25000" dirty="0" smtClean="0"/>
              <a:t>24</a:t>
            </a:r>
            <a:r>
              <a:rPr lang="en-US" dirty="0" smtClean="0"/>
              <a:t> -core</a:t>
            </a:r>
            <a:endParaRPr lang="en-US" dirty="0"/>
          </a:p>
        </p:txBody>
      </p:sp>
      <p:pic>
        <p:nvPicPr>
          <p:cNvPr id="258053" name="Picture 5"/>
          <p:cNvPicPr>
            <a:picLocks noChangeAspect="1" noChangeArrowheads="1"/>
          </p:cNvPicPr>
          <p:nvPr/>
        </p:nvPicPr>
        <p:blipFill>
          <a:blip r:embed="rId4" cstate="print"/>
          <a:srcRect/>
          <a:stretch>
            <a:fillRect/>
          </a:stretch>
        </p:blipFill>
        <p:spPr bwMode="auto">
          <a:xfrm>
            <a:off x="3974406" y="3140983"/>
            <a:ext cx="1071662" cy="3658961"/>
          </a:xfrm>
          <a:prstGeom prst="rect">
            <a:avLst/>
          </a:prstGeom>
          <a:noFill/>
          <a:ln w="9525">
            <a:noFill/>
            <a:miter lim="800000"/>
            <a:headEnd/>
            <a:tailEnd/>
          </a:ln>
        </p:spPr>
      </p:pic>
      <p:sp>
        <p:nvSpPr>
          <p:cNvPr id="17" name="Rectangle 16"/>
          <p:cNvSpPr/>
          <p:nvPr/>
        </p:nvSpPr>
        <p:spPr>
          <a:xfrm>
            <a:off x="5995208" y="6176219"/>
            <a:ext cx="2785121" cy="369332"/>
          </a:xfrm>
          <a:prstGeom prst="rect">
            <a:avLst/>
          </a:prstGeom>
        </p:spPr>
        <p:txBody>
          <a:bodyPr wrap="none">
            <a:spAutoFit/>
          </a:bodyPr>
          <a:lstStyle/>
          <a:p>
            <a:r>
              <a:rPr lang="en-US" dirty="0" err="1" smtClean="0"/>
              <a:t>Dodeka</a:t>
            </a:r>
            <a:r>
              <a:rPr lang="en-US" dirty="0" smtClean="0"/>
              <a:t>(ethylene)</a:t>
            </a:r>
            <a:r>
              <a:rPr lang="en-US" dirty="0" err="1" smtClean="0"/>
              <a:t>octamine</a:t>
            </a:r>
            <a:endParaRPr lang="en-US" dirty="0"/>
          </a:p>
        </p:txBody>
      </p:sp>
      <p:pic>
        <p:nvPicPr>
          <p:cNvPr id="258054" name="Picture 6"/>
          <p:cNvPicPr>
            <a:picLocks noChangeAspect="1" noChangeArrowheads="1"/>
          </p:cNvPicPr>
          <p:nvPr/>
        </p:nvPicPr>
        <p:blipFill>
          <a:blip r:embed="rId5" cstate="print"/>
          <a:srcRect/>
          <a:stretch>
            <a:fillRect/>
          </a:stretch>
        </p:blipFill>
        <p:spPr bwMode="auto">
          <a:xfrm>
            <a:off x="5984875" y="3249459"/>
            <a:ext cx="2808244" cy="2600631"/>
          </a:xfrm>
          <a:prstGeom prst="rect">
            <a:avLst/>
          </a:prstGeom>
          <a:noFill/>
          <a:ln w="9525">
            <a:noFill/>
            <a:miter lim="800000"/>
            <a:headEnd/>
            <a:tailEnd/>
          </a:ln>
        </p:spPr>
      </p:pic>
      <p:sp>
        <p:nvSpPr>
          <p:cNvPr id="18" name="Rectangle 17"/>
          <p:cNvSpPr/>
          <p:nvPr/>
        </p:nvSpPr>
        <p:spPr>
          <a:xfrm>
            <a:off x="377372" y="1719237"/>
            <a:ext cx="1661160" cy="523220"/>
          </a:xfrm>
          <a:prstGeom prst="rect">
            <a:avLst/>
          </a:prstGeom>
        </p:spPr>
        <p:txBody>
          <a:bodyPr wrap="none">
            <a:spAutoFit/>
          </a:bodyPr>
          <a:lstStyle/>
          <a:p>
            <a:pPr marL="342900" lvl="0" indent="-342900" algn="ctr">
              <a:spcBef>
                <a:spcPct val="20000"/>
              </a:spcBef>
              <a:defRPr/>
            </a:pPr>
            <a:r>
              <a:rPr lang="en-US" sz="2800" b="1" dirty="0" smtClean="0">
                <a:solidFill>
                  <a:srgbClr val="FF0000"/>
                </a:solidFill>
              </a:rPr>
              <a:t>Very rare!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80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80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80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smtClean="0"/>
              <a:t>Polyhedral: Octahedron</a:t>
            </a:r>
            <a:endParaRPr lang="en-US" sz="4000" u="sng" baseline="-25000" dirty="0" smtClean="0"/>
          </a:p>
        </p:txBody>
      </p:sp>
      <p:pic>
        <p:nvPicPr>
          <p:cNvPr id="11" name="Picture 3"/>
          <p:cNvPicPr>
            <a:picLocks noChangeAspect="1" noChangeArrowheads="1"/>
          </p:cNvPicPr>
          <p:nvPr/>
        </p:nvPicPr>
        <p:blipFill>
          <a:blip r:embed="rId2" cstate="print"/>
          <a:srcRect/>
          <a:stretch>
            <a:fillRect/>
          </a:stretch>
        </p:blipFill>
        <p:spPr bwMode="auto">
          <a:xfrm>
            <a:off x="1245413" y="1022825"/>
            <a:ext cx="6789700" cy="1998913"/>
          </a:xfrm>
          <a:prstGeom prst="rect">
            <a:avLst/>
          </a:prstGeom>
          <a:noFill/>
          <a:ln w="9525">
            <a:noFill/>
            <a:miter lim="800000"/>
            <a:headEnd/>
            <a:tailEnd/>
          </a:ln>
        </p:spPr>
      </p:pic>
      <p:pic>
        <p:nvPicPr>
          <p:cNvPr id="259074" name="Picture 2"/>
          <p:cNvPicPr>
            <a:picLocks noChangeAspect="1" noChangeArrowheads="1"/>
          </p:cNvPicPr>
          <p:nvPr/>
        </p:nvPicPr>
        <p:blipFill>
          <a:blip r:embed="rId3" cstate="print"/>
          <a:srcRect/>
          <a:stretch>
            <a:fillRect/>
          </a:stretch>
        </p:blipFill>
        <p:spPr bwMode="auto">
          <a:xfrm>
            <a:off x="667657" y="3759201"/>
            <a:ext cx="1944035" cy="2038578"/>
          </a:xfrm>
          <a:prstGeom prst="rect">
            <a:avLst/>
          </a:prstGeom>
          <a:noFill/>
          <a:ln w="9525">
            <a:noFill/>
            <a:miter lim="800000"/>
            <a:headEnd/>
            <a:tailEnd/>
          </a:ln>
        </p:spPr>
      </p:pic>
      <p:pic>
        <p:nvPicPr>
          <p:cNvPr id="259076" name="Picture 4"/>
          <p:cNvPicPr>
            <a:picLocks noChangeAspect="1" noChangeArrowheads="1"/>
          </p:cNvPicPr>
          <p:nvPr/>
        </p:nvPicPr>
        <p:blipFill>
          <a:blip r:embed="rId4" cstate="print"/>
          <a:srcRect/>
          <a:stretch>
            <a:fillRect/>
          </a:stretch>
        </p:blipFill>
        <p:spPr bwMode="auto">
          <a:xfrm>
            <a:off x="3116149" y="3661880"/>
            <a:ext cx="2409598" cy="2404183"/>
          </a:xfrm>
          <a:prstGeom prst="rect">
            <a:avLst/>
          </a:prstGeom>
          <a:noFill/>
          <a:ln w="9525">
            <a:noFill/>
            <a:miter lim="800000"/>
            <a:headEnd/>
            <a:tailEnd/>
          </a:ln>
        </p:spPr>
      </p:pic>
      <p:pic>
        <p:nvPicPr>
          <p:cNvPr id="16" name="Picture 2"/>
          <p:cNvPicPr>
            <a:picLocks noChangeAspect="1" noChangeArrowheads="1"/>
          </p:cNvPicPr>
          <p:nvPr/>
        </p:nvPicPr>
        <p:blipFill>
          <a:blip r:embed="rId5" cstate="print"/>
          <a:srcRect/>
          <a:stretch>
            <a:fillRect/>
          </a:stretch>
        </p:blipFill>
        <p:spPr bwMode="auto">
          <a:xfrm>
            <a:off x="5929993" y="3352121"/>
            <a:ext cx="2701122" cy="28375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smtClean="0"/>
              <a:t>Polyhedral: Octahedron</a:t>
            </a:r>
            <a:endParaRPr lang="en-US" sz="4000" u="sng" baseline="-25000" dirty="0" smtClean="0"/>
          </a:p>
        </p:txBody>
      </p:sp>
      <p:pic>
        <p:nvPicPr>
          <p:cNvPr id="11" name="Picture 3"/>
          <p:cNvPicPr>
            <a:picLocks noChangeAspect="1" noChangeArrowheads="1"/>
          </p:cNvPicPr>
          <p:nvPr/>
        </p:nvPicPr>
        <p:blipFill>
          <a:blip r:embed="rId2" cstate="print"/>
          <a:srcRect/>
          <a:stretch>
            <a:fillRect/>
          </a:stretch>
        </p:blipFill>
        <p:spPr bwMode="auto">
          <a:xfrm>
            <a:off x="1245413" y="1022825"/>
            <a:ext cx="6789700" cy="1998913"/>
          </a:xfrm>
          <a:prstGeom prst="rect">
            <a:avLst/>
          </a:prstGeom>
          <a:noFill/>
          <a:ln w="9525">
            <a:noFill/>
            <a:miter lim="800000"/>
            <a:headEnd/>
            <a:tailEnd/>
          </a:ln>
        </p:spPr>
      </p:pic>
      <p:pic>
        <p:nvPicPr>
          <p:cNvPr id="260103" name="Picture 7"/>
          <p:cNvPicPr>
            <a:picLocks noChangeAspect="1" noChangeArrowheads="1"/>
          </p:cNvPicPr>
          <p:nvPr/>
        </p:nvPicPr>
        <p:blipFill>
          <a:blip r:embed="rId3" cstate="print"/>
          <a:srcRect/>
          <a:stretch>
            <a:fillRect/>
          </a:stretch>
        </p:blipFill>
        <p:spPr bwMode="auto">
          <a:xfrm>
            <a:off x="4912629" y="3908117"/>
            <a:ext cx="2283284" cy="1858270"/>
          </a:xfrm>
          <a:prstGeom prst="rect">
            <a:avLst/>
          </a:prstGeom>
          <a:noFill/>
          <a:ln w="9525">
            <a:noFill/>
            <a:miter lim="800000"/>
            <a:headEnd/>
            <a:tailEnd/>
          </a:ln>
        </p:spPr>
      </p:pic>
      <p:pic>
        <p:nvPicPr>
          <p:cNvPr id="260107" name="Picture 11" descr="https://encrypted-tbn0.gstatic.com/images?q=tbn:ANd9GcTVgvjex-ZBoMWToHNAykXRi_A_ZOS1amKcNLj92HybvmpRbivL"/>
          <p:cNvPicPr>
            <a:picLocks noChangeAspect="1" noChangeArrowheads="1"/>
          </p:cNvPicPr>
          <p:nvPr/>
        </p:nvPicPr>
        <p:blipFill>
          <a:blip r:embed="rId4" cstate="print"/>
          <a:srcRect/>
          <a:stretch>
            <a:fillRect/>
          </a:stretch>
        </p:blipFill>
        <p:spPr bwMode="auto">
          <a:xfrm>
            <a:off x="2474684" y="4214818"/>
            <a:ext cx="1440997" cy="1339281"/>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smtClean="0"/>
              <a:t>Polyhedral: </a:t>
            </a:r>
            <a:r>
              <a:rPr lang="en-US" sz="4000" u="sng" dirty="0" err="1" smtClean="0"/>
              <a:t>Icosahedral</a:t>
            </a:r>
            <a:endParaRPr lang="en-US" sz="4000" u="sng" baseline="-25000" dirty="0" smtClean="0"/>
          </a:p>
        </p:txBody>
      </p:sp>
      <p:sp>
        <p:nvSpPr>
          <p:cNvPr id="27" name="Rectangle 26"/>
          <p:cNvSpPr/>
          <p:nvPr/>
        </p:nvSpPr>
        <p:spPr>
          <a:xfrm>
            <a:off x="222432" y="990250"/>
            <a:ext cx="2345770" cy="584775"/>
          </a:xfrm>
          <a:prstGeom prst="rect">
            <a:avLst/>
          </a:prstGeom>
        </p:spPr>
        <p:txBody>
          <a:bodyPr wrap="none">
            <a:spAutoFit/>
          </a:bodyPr>
          <a:lstStyle/>
          <a:p>
            <a:r>
              <a:rPr lang="en-US" sz="3200" dirty="0" smtClean="0"/>
              <a:t>Point Groups</a:t>
            </a:r>
          </a:p>
        </p:txBody>
      </p:sp>
      <p:sp>
        <p:nvSpPr>
          <p:cNvPr id="13" name="Rectangle 12"/>
          <p:cNvSpPr/>
          <p:nvPr/>
        </p:nvSpPr>
        <p:spPr>
          <a:xfrm>
            <a:off x="648684" y="6216362"/>
            <a:ext cx="1298753" cy="584775"/>
          </a:xfrm>
          <a:prstGeom prst="rect">
            <a:avLst/>
          </a:prstGeom>
        </p:spPr>
        <p:txBody>
          <a:bodyPr wrap="none">
            <a:spAutoFit/>
          </a:bodyPr>
          <a:lstStyle/>
          <a:p>
            <a:pPr marL="342900" lvl="0" indent="-342900" algn="ctr">
              <a:spcBef>
                <a:spcPct val="20000"/>
              </a:spcBef>
              <a:defRPr/>
            </a:pPr>
            <a:r>
              <a:rPr lang="en-US" sz="3200" b="1" dirty="0" smtClean="0">
                <a:solidFill>
                  <a:srgbClr val="FF0000"/>
                </a:solidFill>
              </a:rPr>
              <a:t>Has </a:t>
            </a:r>
            <a:r>
              <a:rPr lang="en-US" sz="3200" b="1" dirty="0" err="1" smtClean="0">
                <a:solidFill>
                  <a:srgbClr val="FF0000"/>
                </a:solidFill>
                <a:latin typeface="Symbol" pitchFamily="18" charset="2"/>
              </a:rPr>
              <a:t>s</a:t>
            </a:r>
            <a:r>
              <a:rPr lang="en-US" sz="3200" b="1" baseline="-25000" dirty="0" err="1" smtClean="0">
                <a:solidFill>
                  <a:srgbClr val="FF0000"/>
                </a:solidFill>
              </a:rPr>
              <a:t>h</a:t>
            </a:r>
            <a:endParaRPr lang="en-US" sz="3200" b="1" dirty="0" smtClean="0">
              <a:solidFill>
                <a:srgbClr val="FF0000"/>
              </a:solidFill>
            </a:endParaRPr>
          </a:p>
        </p:txBody>
      </p:sp>
      <p:sp>
        <p:nvSpPr>
          <p:cNvPr id="15" name="Rectangle 14"/>
          <p:cNvSpPr/>
          <p:nvPr/>
        </p:nvSpPr>
        <p:spPr>
          <a:xfrm>
            <a:off x="804164" y="2676965"/>
            <a:ext cx="904415" cy="523220"/>
          </a:xfrm>
          <a:prstGeom prst="rect">
            <a:avLst/>
          </a:prstGeom>
        </p:spPr>
        <p:txBody>
          <a:bodyPr wrap="none">
            <a:spAutoFit/>
          </a:bodyPr>
          <a:lstStyle/>
          <a:p>
            <a:pPr marL="342900" lvl="0" indent="-342900" algn="ctr">
              <a:spcBef>
                <a:spcPct val="20000"/>
              </a:spcBef>
              <a:defRPr/>
            </a:pPr>
            <a:r>
              <a:rPr lang="en-US" sz="2800" b="1" dirty="0" smtClean="0">
                <a:solidFill>
                  <a:srgbClr val="FF0000"/>
                </a:solidFill>
              </a:rPr>
              <a:t>No </a:t>
            </a:r>
            <a:r>
              <a:rPr lang="en-US" sz="2800" b="1" dirty="0" smtClean="0">
                <a:solidFill>
                  <a:srgbClr val="FF0000"/>
                </a:solidFill>
                <a:latin typeface="Symbol" pitchFamily="18" charset="2"/>
              </a:rPr>
              <a:t>s</a:t>
            </a:r>
            <a:endParaRPr lang="en-US" sz="2800" b="1" dirty="0" smtClean="0">
              <a:solidFill>
                <a:srgbClr val="FF0000"/>
              </a:solidFill>
            </a:endParaRPr>
          </a:p>
        </p:txBody>
      </p:sp>
      <p:sp>
        <p:nvSpPr>
          <p:cNvPr id="8" name="Rectangle 7"/>
          <p:cNvSpPr/>
          <p:nvPr/>
        </p:nvSpPr>
        <p:spPr>
          <a:xfrm>
            <a:off x="1057006" y="2057051"/>
            <a:ext cx="335348" cy="769441"/>
          </a:xfrm>
          <a:prstGeom prst="rect">
            <a:avLst/>
          </a:prstGeom>
        </p:spPr>
        <p:txBody>
          <a:bodyPr wrap="none">
            <a:spAutoFit/>
          </a:bodyPr>
          <a:lstStyle/>
          <a:p>
            <a:r>
              <a:rPr lang="en-US" sz="4400" b="1" dirty="0" smtClean="0"/>
              <a:t>I</a:t>
            </a:r>
          </a:p>
        </p:txBody>
      </p:sp>
      <p:sp>
        <p:nvSpPr>
          <p:cNvPr id="9" name="Rectangle 8"/>
          <p:cNvSpPr/>
          <p:nvPr/>
        </p:nvSpPr>
        <p:spPr>
          <a:xfrm>
            <a:off x="2247095" y="3781368"/>
            <a:ext cx="2262351" cy="400110"/>
          </a:xfrm>
          <a:prstGeom prst="rect">
            <a:avLst/>
          </a:prstGeom>
        </p:spPr>
        <p:txBody>
          <a:bodyPr wrap="none">
            <a:spAutoFit/>
          </a:bodyPr>
          <a:lstStyle/>
          <a:p>
            <a:pPr algn="ctr"/>
            <a:r>
              <a:rPr lang="en-US" sz="2000" dirty="0" smtClean="0"/>
              <a:t>snub dodecahedron</a:t>
            </a:r>
            <a:endParaRPr lang="en-US" sz="2000" dirty="0"/>
          </a:p>
        </p:txBody>
      </p:sp>
      <p:pic>
        <p:nvPicPr>
          <p:cNvPr id="264194" name="Picture 2"/>
          <p:cNvPicPr>
            <a:picLocks noChangeAspect="1" noChangeArrowheads="1"/>
          </p:cNvPicPr>
          <p:nvPr/>
        </p:nvPicPr>
        <p:blipFill>
          <a:blip r:embed="rId2" cstate="print"/>
          <a:srcRect/>
          <a:stretch>
            <a:fillRect/>
          </a:stretch>
        </p:blipFill>
        <p:spPr bwMode="auto">
          <a:xfrm>
            <a:off x="2135224" y="1494971"/>
            <a:ext cx="2505039" cy="2350407"/>
          </a:xfrm>
          <a:prstGeom prst="rect">
            <a:avLst/>
          </a:prstGeom>
          <a:noFill/>
          <a:ln w="9525">
            <a:noFill/>
            <a:miter lim="800000"/>
            <a:headEnd/>
            <a:tailEnd/>
          </a:ln>
        </p:spPr>
      </p:pic>
      <p:sp>
        <p:nvSpPr>
          <p:cNvPr id="14" name="Rectangle 13"/>
          <p:cNvSpPr/>
          <p:nvPr/>
        </p:nvSpPr>
        <p:spPr>
          <a:xfrm>
            <a:off x="1020720" y="5431622"/>
            <a:ext cx="537327" cy="769441"/>
          </a:xfrm>
          <a:prstGeom prst="rect">
            <a:avLst/>
          </a:prstGeom>
        </p:spPr>
        <p:txBody>
          <a:bodyPr wrap="none">
            <a:spAutoFit/>
          </a:bodyPr>
          <a:lstStyle/>
          <a:p>
            <a:r>
              <a:rPr lang="en-US" sz="4400" b="1" dirty="0" err="1" smtClean="0"/>
              <a:t>I</a:t>
            </a:r>
            <a:r>
              <a:rPr lang="en-US" sz="4400" b="1" baseline="-25000" dirty="0" err="1" smtClean="0"/>
              <a:t>h</a:t>
            </a:r>
            <a:endParaRPr lang="en-US" sz="4400" b="1" baseline="-25000" dirty="0" smtClean="0"/>
          </a:p>
        </p:txBody>
      </p:sp>
      <p:pic>
        <p:nvPicPr>
          <p:cNvPr id="264197" name="Picture 5"/>
          <p:cNvPicPr>
            <a:picLocks noChangeAspect="1" noChangeArrowheads="1"/>
          </p:cNvPicPr>
          <p:nvPr/>
        </p:nvPicPr>
        <p:blipFill>
          <a:blip r:embed="rId3" cstate="print"/>
          <a:srcRect/>
          <a:stretch>
            <a:fillRect/>
          </a:stretch>
        </p:blipFill>
        <p:spPr bwMode="auto">
          <a:xfrm>
            <a:off x="2592615" y="4455886"/>
            <a:ext cx="1774220" cy="2052864"/>
          </a:xfrm>
          <a:prstGeom prst="rect">
            <a:avLst/>
          </a:prstGeom>
          <a:noFill/>
          <a:ln w="9525">
            <a:noFill/>
            <a:miter lim="800000"/>
            <a:headEnd/>
            <a:tailEnd/>
          </a:ln>
        </p:spPr>
      </p:pic>
      <p:sp>
        <p:nvSpPr>
          <p:cNvPr id="16" name="Rectangle 15"/>
          <p:cNvSpPr/>
          <p:nvPr/>
        </p:nvSpPr>
        <p:spPr>
          <a:xfrm>
            <a:off x="2731917" y="6308695"/>
            <a:ext cx="1467261" cy="400110"/>
          </a:xfrm>
          <a:prstGeom prst="rect">
            <a:avLst/>
          </a:prstGeom>
        </p:spPr>
        <p:txBody>
          <a:bodyPr wrap="none">
            <a:spAutoFit/>
          </a:bodyPr>
          <a:lstStyle/>
          <a:p>
            <a:pPr algn="ctr"/>
            <a:r>
              <a:rPr lang="en-US" sz="2000" dirty="0" err="1" smtClean="0"/>
              <a:t>Icosahedron</a:t>
            </a:r>
            <a:endParaRPr lang="en-US" sz="2000" dirty="0"/>
          </a:p>
        </p:txBody>
      </p:sp>
      <p:sp>
        <p:nvSpPr>
          <p:cNvPr id="17" name="Rectangle 16"/>
          <p:cNvSpPr/>
          <p:nvPr/>
        </p:nvSpPr>
        <p:spPr>
          <a:xfrm>
            <a:off x="4873106" y="2358963"/>
            <a:ext cx="3879588" cy="523220"/>
          </a:xfrm>
          <a:prstGeom prst="rect">
            <a:avLst/>
          </a:prstGeom>
        </p:spPr>
        <p:txBody>
          <a:bodyPr wrap="none">
            <a:spAutoFit/>
          </a:bodyPr>
          <a:lstStyle/>
          <a:p>
            <a:r>
              <a:rPr lang="en-US" sz="2800" dirty="0" smtClean="0"/>
              <a:t>E, 15C</a:t>
            </a:r>
            <a:r>
              <a:rPr lang="en-US" sz="2800" baseline="-25000" dirty="0" smtClean="0"/>
              <a:t>5</a:t>
            </a:r>
            <a:r>
              <a:rPr lang="en-US" sz="2800" dirty="0" smtClean="0"/>
              <a:t>, 12C</a:t>
            </a:r>
            <a:r>
              <a:rPr lang="en-US" sz="2800" baseline="-25000" dirty="0" smtClean="0"/>
              <a:t>5</a:t>
            </a:r>
            <a:r>
              <a:rPr lang="en-US" sz="2800" baseline="30000" dirty="0" smtClean="0"/>
              <a:t>2</a:t>
            </a:r>
            <a:r>
              <a:rPr lang="en-US" sz="2800" dirty="0" smtClean="0"/>
              <a:t>, 20C</a:t>
            </a:r>
            <a:r>
              <a:rPr lang="en-US" sz="2800" baseline="-25000" dirty="0" smtClean="0"/>
              <a:t>3</a:t>
            </a:r>
            <a:r>
              <a:rPr lang="en-US" sz="2800" dirty="0" smtClean="0"/>
              <a:t>, 15C</a:t>
            </a:r>
            <a:r>
              <a:rPr lang="en-US" sz="2800" baseline="-25000" dirty="0" smtClean="0"/>
              <a:t>2</a:t>
            </a:r>
            <a:endParaRPr lang="en-US" sz="2800" dirty="0"/>
          </a:p>
        </p:txBody>
      </p:sp>
      <p:sp>
        <p:nvSpPr>
          <p:cNvPr id="18" name="Rectangle 17"/>
          <p:cNvSpPr/>
          <p:nvPr/>
        </p:nvSpPr>
        <p:spPr>
          <a:xfrm>
            <a:off x="4814431" y="4920119"/>
            <a:ext cx="4180114" cy="954107"/>
          </a:xfrm>
          <a:prstGeom prst="rect">
            <a:avLst/>
          </a:prstGeom>
        </p:spPr>
        <p:txBody>
          <a:bodyPr wrap="square">
            <a:spAutoFit/>
          </a:bodyPr>
          <a:lstStyle/>
          <a:p>
            <a:r>
              <a:rPr lang="pt-BR" sz="2800" dirty="0" smtClean="0"/>
              <a:t>E, 15C</a:t>
            </a:r>
            <a:r>
              <a:rPr lang="pt-BR" sz="2800" baseline="-25000" dirty="0" smtClean="0"/>
              <a:t>5</a:t>
            </a:r>
            <a:r>
              <a:rPr lang="pt-BR" sz="2800" dirty="0" smtClean="0"/>
              <a:t>, 12C</a:t>
            </a:r>
            <a:r>
              <a:rPr lang="pt-BR" sz="2800" baseline="-25000" dirty="0" smtClean="0"/>
              <a:t>5</a:t>
            </a:r>
            <a:r>
              <a:rPr lang="pt-BR" sz="2800" baseline="30000" dirty="0" smtClean="0"/>
              <a:t>2</a:t>
            </a:r>
            <a:r>
              <a:rPr lang="pt-BR" sz="2800" dirty="0" smtClean="0"/>
              <a:t>, 20C</a:t>
            </a:r>
            <a:r>
              <a:rPr lang="pt-BR" sz="2800" baseline="-25000" dirty="0" smtClean="0"/>
              <a:t>3</a:t>
            </a:r>
            <a:r>
              <a:rPr lang="pt-BR" sz="2800" dirty="0" smtClean="0"/>
              <a:t>, 15C</a:t>
            </a:r>
            <a:r>
              <a:rPr lang="pt-BR" sz="2800" baseline="-25000" dirty="0" smtClean="0"/>
              <a:t>2</a:t>
            </a:r>
            <a:r>
              <a:rPr lang="pt-BR" sz="2800" dirty="0" smtClean="0"/>
              <a:t>, i, 12S</a:t>
            </a:r>
            <a:r>
              <a:rPr lang="pt-BR" sz="2800" baseline="-25000" dirty="0" smtClean="0"/>
              <a:t>10</a:t>
            </a:r>
            <a:r>
              <a:rPr lang="pt-BR" sz="2800" dirty="0" smtClean="0"/>
              <a:t>, 12S</a:t>
            </a:r>
            <a:r>
              <a:rPr lang="pt-BR" sz="2800" baseline="-25000" dirty="0" smtClean="0"/>
              <a:t>10</a:t>
            </a:r>
            <a:r>
              <a:rPr lang="pt-BR" sz="2800" baseline="30000" dirty="0" smtClean="0"/>
              <a:t>3</a:t>
            </a:r>
            <a:r>
              <a:rPr lang="pt-BR" sz="2800" dirty="0" smtClean="0"/>
              <a:t>, 20S</a:t>
            </a:r>
            <a:r>
              <a:rPr lang="pt-BR" sz="2800" baseline="-25000" dirty="0" smtClean="0"/>
              <a:t>6</a:t>
            </a:r>
            <a:r>
              <a:rPr lang="pt-BR" sz="2800" dirty="0" smtClean="0"/>
              <a:t>, 15σ</a:t>
            </a:r>
            <a:endParaRPr lang="en-US" sz="2800" dirty="0"/>
          </a:p>
        </p:txBody>
      </p:sp>
      <p:sp>
        <p:nvSpPr>
          <p:cNvPr id="19" name="Rectangle 18"/>
          <p:cNvSpPr/>
          <p:nvPr/>
        </p:nvSpPr>
        <p:spPr>
          <a:xfrm>
            <a:off x="4808992" y="3077015"/>
            <a:ext cx="3962816" cy="523220"/>
          </a:xfrm>
          <a:prstGeom prst="rect">
            <a:avLst/>
          </a:prstGeom>
        </p:spPr>
        <p:txBody>
          <a:bodyPr wrap="none">
            <a:spAutoFit/>
          </a:bodyPr>
          <a:lstStyle/>
          <a:p>
            <a:pPr marL="342900" lvl="0" indent="-342900" algn="ctr">
              <a:spcBef>
                <a:spcPct val="20000"/>
              </a:spcBef>
              <a:defRPr/>
            </a:pPr>
            <a:r>
              <a:rPr lang="en-US" sz="2800" b="1" dirty="0" smtClean="0">
                <a:solidFill>
                  <a:srgbClr val="FF0000"/>
                </a:solidFill>
              </a:rPr>
              <a:t>I couldn’t find a molecule</a:t>
            </a:r>
            <a:endParaRPr lang="en-US" sz="2800" b="1" dirty="0" smtClean="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smtClean="0"/>
              <a:t>Polyhedral: </a:t>
            </a:r>
            <a:r>
              <a:rPr lang="en-US" sz="4000" u="sng" dirty="0" err="1" smtClean="0"/>
              <a:t>Icosahedral</a:t>
            </a:r>
            <a:endParaRPr lang="en-US" sz="4000" u="sng" baseline="-25000" dirty="0" smtClean="0"/>
          </a:p>
        </p:txBody>
      </p:sp>
      <p:sp>
        <p:nvSpPr>
          <p:cNvPr id="13" name="Rectangle 12"/>
          <p:cNvSpPr/>
          <p:nvPr/>
        </p:nvSpPr>
        <p:spPr>
          <a:xfrm>
            <a:off x="648684" y="2645918"/>
            <a:ext cx="1298753" cy="584775"/>
          </a:xfrm>
          <a:prstGeom prst="rect">
            <a:avLst/>
          </a:prstGeom>
        </p:spPr>
        <p:txBody>
          <a:bodyPr wrap="none">
            <a:spAutoFit/>
          </a:bodyPr>
          <a:lstStyle/>
          <a:p>
            <a:pPr marL="342900" lvl="0" indent="-342900" algn="ctr">
              <a:spcBef>
                <a:spcPct val="20000"/>
              </a:spcBef>
              <a:defRPr/>
            </a:pPr>
            <a:r>
              <a:rPr lang="en-US" sz="3200" b="1" dirty="0" smtClean="0">
                <a:solidFill>
                  <a:srgbClr val="FF0000"/>
                </a:solidFill>
              </a:rPr>
              <a:t>Has </a:t>
            </a:r>
            <a:r>
              <a:rPr lang="en-US" sz="3200" b="1" dirty="0" err="1" smtClean="0">
                <a:solidFill>
                  <a:srgbClr val="FF0000"/>
                </a:solidFill>
                <a:latin typeface="Symbol" pitchFamily="18" charset="2"/>
              </a:rPr>
              <a:t>s</a:t>
            </a:r>
            <a:r>
              <a:rPr lang="en-US" sz="3200" b="1" baseline="-25000" dirty="0" err="1" smtClean="0">
                <a:solidFill>
                  <a:srgbClr val="FF0000"/>
                </a:solidFill>
              </a:rPr>
              <a:t>h</a:t>
            </a:r>
            <a:endParaRPr lang="en-US" sz="3200" b="1" dirty="0" smtClean="0">
              <a:solidFill>
                <a:srgbClr val="FF0000"/>
              </a:solidFill>
            </a:endParaRPr>
          </a:p>
        </p:txBody>
      </p:sp>
      <p:sp>
        <p:nvSpPr>
          <p:cNvPr id="14" name="Rectangle 13"/>
          <p:cNvSpPr/>
          <p:nvPr/>
        </p:nvSpPr>
        <p:spPr>
          <a:xfrm>
            <a:off x="1020720" y="1861178"/>
            <a:ext cx="537327" cy="769441"/>
          </a:xfrm>
          <a:prstGeom prst="rect">
            <a:avLst/>
          </a:prstGeom>
        </p:spPr>
        <p:txBody>
          <a:bodyPr wrap="none">
            <a:spAutoFit/>
          </a:bodyPr>
          <a:lstStyle/>
          <a:p>
            <a:r>
              <a:rPr lang="en-US" sz="4400" b="1" dirty="0" err="1" smtClean="0"/>
              <a:t>I</a:t>
            </a:r>
            <a:r>
              <a:rPr lang="en-US" sz="4400" b="1" baseline="-25000" dirty="0" err="1" smtClean="0"/>
              <a:t>h</a:t>
            </a:r>
            <a:endParaRPr lang="en-US" sz="4400" b="1" baseline="-25000" dirty="0" smtClean="0"/>
          </a:p>
        </p:txBody>
      </p:sp>
      <p:pic>
        <p:nvPicPr>
          <p:cNvPr id="264197" name="Picture 5"/>
          <p:cNvPicPr>
            <a:picLocks noChangeAspect="1" noChangeArrowheads="1"/>
          </p:cNvPicPr>
          <p:nvPr/>
        </p:nvPicPr>
        <p:blipFill>
          <a:blip r:embed="rId2" cstate="print"/>
          <a:srcRect/>
          <a:stretch>
            <a:fillRect/>
          </a:stretch>
        </p:blipFill>
        <p:spPr bwMode="auto">
          <a:xfrm>
            <a:off x="2592615" y="885442"/>
            <a:ext cx="1774220" cy="2052864"/>
          </a:xfrm>
          <a:prstGeom prst="rect">
            <a:avLst/>
          </a:prstGeom>
          <a:noFill/>
          <a:ln w="9525">
            <a:noFill/>
            <a:miter lim="800000"/>
            <a:headEnd/>
            <a:tailEnd/>
          </a:ln>
        </p:spPr>
      </p:pic>
      <p:sp>
        <p:nvSpPr>
          <p:cNvPr id="16" name="Rectangle 15"/>
          <p:cNvSpPr/>
          <p:nvPr/>
        </p:nvSpPr>
        <p:spPr>
          <a:xfrm>
            <a:off x="2731917" y="2738251"/>
            <a:ext cx="1467261" cy="400110"/>
          </a:xfrm>
          <a:prstGeom prst="rect">
            <a:avLst/>
          </a:prstGeom>
        </p:spPr>
        <p:txBody>
          <a:bodyPr wrap="none">
            <a:spAutoFit/>
          </a:bodyPr>
          <a:lstStyle/>
          <a:p>
            <a:pPr algn="ctr"/>
            <a:r>
              <a:rPr lang="en-US" sz="2000" dirty="0" err="1" smtClean="0"/>
              <a:t>Icosahedron</a:t>
            </a:r>
            <a:endParaRPr lang="en-US" sz="2000" dirty="0"/>
          </a:p>
        </p:txBody>
      </p:sp>
      <p:sp>
        <p:nvSpPr>
          <p:cNvPr id="18" name="Rectangle 17"/>
          <p:cNvSpPr/>
          <p:nvPr/>
        </p:nvSpPr>
        <p:spPr>
          <a:xfrm>
            <a:off x="4814431" y="1349675"/>
            <a:ext cx="4180114" cy="954107"/>
          </a:xfrm>
          <a:prstGeom prst="rect">
            <a:avLst/>
          </a:prstGeom>
        </p:spPr>
        <p:txBody>
          <a:bodyPr wrap="square">
            <a:spAutoFit/>
          </a:bodyPr>
          <a:lstStyle/>
          <a:p>
            <a:r>
              <a:rPr lang="pt-BR" sz="2800" dirty="0" smtClean="0"/>
              <a:t>E, 15C</a:t>
            </a:r>
            <a:r>
              <a:rPr lang="pt-BR" sz="2800" baseline="-25000" dirty="0" smtClean="0"/>
              <a:t>5</a:t>
            </a:r>
            <a:r>
              <a:rPr lang="pt-BR" sz="2800" dirty="0" smtClean="0"/>
              <a:t>, 12C</a:t>
            </a:r>
            <a:r>
              <a:rPr lang="pt-BR" sz="2800" baseline="-25000" dirty="0" smtClean="0"/>
              <a:t>5</a:t>
            </a:r>
            <a:r>
              <a:rPr lang="pt-BR" sz="2800" baseline="30000" dirty="0" smtClean="0"/>
              <a:t>2</a:t>
            </a:r>
            <a:r>
              <a:rPr lang="pt-BR" sz="2800" dirty="0" smtClean="0"/>
              <a:t>, 20C</a:t>
            </a:r>
            <a:r>
              <a:rPr lang="pt-BR" sz="2800" baseline="-25000" dirty="0" smtClean="0"/>
              <a:t>3</a:t>
            </a:r>
            <a:r>
              <a:rPr lang="pt-BR" sz="2800" dirty="0" smtClean="0"/>
              <a:t>, 15C</a:t>
            </a:r>
            <a:r>
              <a:rPr lang="pt-BR" sz="2800" baseline="-25000" dirty="0" smtClean="0"/>
              <a:t>2</a:t>
            </a:r>
            <a:r>
              <a:rPr lang="pt-BR" sz="2800" dirty="0" smtClean="0"/>
              <a:t>, i, 12S</a:t>
            </a:r>
            <a:r>
              <a:rPr lang="pt-BR" sz="2800" baseline="-25000" dirty="0" smtClean="0"/>
              <a:t>10</a:t>
            </a:r>
            <a:r>
              <a:rPr lang="pt-BR" sz="2800" dirty="0" smtClean="0"/>
              <a:t>, 12S</a:t>
            </a:r>
            <a:r>
              <a:rPr lang="pt-BR" sz="2800" baseline="-25000" dirty="0" smtClean="0"/>
              <a:t>10</a:t>
            </a:r>
            <a:r>
              <a:rPr lang="pt-BR" sz="2800" baseline="30000" dirty="0" smtClean="0"/>
              <a:t>3</a:t>
            </a:r>
            <a:r>
              <a:rPr lang="pt-BR" sz="2800" dirty="0" smtClean="0"/>
              <a:t>, 20S</a:t>
            </a:r>
            <a:r>
              <a:rPr lang="pt-BR" sz="2800" baseline="-25000" dirty="0" smtClean="0"/>
              <a:t>6</a:t>
            </a:r>
            <a:r>
              <a:rPr lang="pt-BR" sz="2800" dirty="0" smtClean="0"/>
              <a:t>, 15σ</a:t>
            </a:r>
            <a:endParaRPr lang="en-US" sz="2800" dirty="0"/>
          </a:p>
        </p:txBody>
      </p:sp>
      <p:pic>
        <p:nvPicPr>
          <p:cNvPr id="265218" name="Picture 2"/>
          <p:cNvPicPr>
            <a:picLocks noChangeAspect="1" noChangeArrowheads="1"/>
          </p:cNvPicPr>
          <p:nvPr/>
        </p:nvPicPr>
        <p:blipFill>
          <a:blip r:embed="rId3" cstate="print"/>
          <a:srcRect/>
          <a:stretch>
            <a:fillRect/>
          </a:stretch>
        </p:blipFill>
        <p:spPr bwMode="auto">
          <a:xfrm>
            <a:off x="5022624" y="3787323"/>
            <a:ext cx="2677186" cy="2431143"/>
          </a:xfrm>
          <a:prstGeom prst="rect">
            <a:avLst/>
          </a:prstGeom>
          <a:noFill/>
          <a:ln w="9525">
            <a:noFill/>
            <a:miter lim="800000"/>
            <a:headEnd/>
            <a:tailEnd/>
          </a:ln>
        </p:spPr>
      </p:pic>
      <p:pic>
        <p:nvPicPr>
          <p:cNvPr id="265219" name="Picture 3"/>
          <p:cNvPicPr>
            <a:picLocks noChangeAspect="1" noChangeArrowheads="1"/>
          </p:cNvPicPr>
          <p:nvPr/>
        </p:nvPicPr>
        <p:blipFill>
          <a:blip r:embed="rId4" cstate="print"/>
          <a:srcRect/>
          <a:stretch>
            <a:fillRect/>
          </a:stretch>
        </p:blipFill>
        <p:spPr bwMode="auto">
          <a:xfrm>
            <a:off x="1839461" y="4093030"/>
            <a:ext cx="1945682" cy="1915886"/>
          </a:xfrm>
          <a:prstGeom prst="rect">
            <a:avLst/>
          </a:prstGeom>
          <a:noFill/>
          <a:ln w="9525">
            <a:noFill/>
            <a:miter lim="800000"/>
            <a:headEnd/>
            <a:tailEnd/>
          </a:ln>
        </p:spPr>
      </p:pic>
      <p:sp>
        <p:nvSpPr>
          <p:cNvPr id="19" name="TextBox 18"/>
          <p:cNvSpPr txBox="1"/>
          <p:nvPr/>
        </p:nvSpPr>
        <p:spPr>
          <a:xfrm>
            <a:off x="2249715" y="6087128"/>
            <a:ext cx="1117600" cy="523220"/>
          </a:xfrm>
          <a:prstGeom prst="rect">
            <a:avLst/>
          </a:prstGeom>
          <a:noFill/>
        </p:spPr>
        <p:txBody>
          <a:bodyPr wrap="square" rtlCol="0">
            <a:spAutoFit/>
          </a:bodyPr>
          <a:lstStyle/>
          <a:p>
            <a:pPr algn="ctr"/>
            <a:r>
              <a:rPr lang="en-US" sz="2800" dirty="0" smtClean="0"/>
              <a:t>B</a:t>
            </a:r>
            <a:r>
              <a:rPr lang="en-US" sz="2800" baseline="-25000" dirty="0" smtClean="0"/>
              <a:t>12</a:t>
            </a:r>
            <a:r>
              <a:rPr lang="en-US" sz="2800" dirty="0" smtClean="0"/>
              <a:t>H</a:t>
            </a:r>
            <a:r>
              <a:rPr lang="en-US" sz="2800" baseline="-25000" dirty="0" smtClean="0"/>
              <a:t>12</a:t>
            </a:r>
            <a:endParaRPr lang="en-US" sz="2800" baseline="-250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smtClean="0"/>
              <a:t>Polyhedral Point Groups</a:t>
            </a:r>
            <a:endParaRPr lang="en-US" sz="4000" u="sng" baseline="-25000" dirty="0" smtClean="0"/>
          </a:p>
        </p:txBody>
      </p:sp>
      <p:sp>
        <p:nvSpPr>
          <p:cNvPr id="14" name="Content Placeholder 2"/>
          <p:cNvSpPr txBox="1">
            <a:spLocks/>
          </p:cNvSpPr>
          <p:nvPr/>
        </p:nvSpPr>
        <p:spPr>
          <a:xfrm>
            <a:off x="484188" y="1072245"/>
            <a:ext cx="8229600" cy="649514"/>
          </a:xfrm>
          <a:prstGeom prst="rect">
            <a:avLst/>
          </a:prstGeom>
        </p:spPr>
        <p:txBody>
          <a:bodyPr vert="horz" lIns="91440" tIns="45720" rIns="91440" bIns="45720" rtlCol="0">
            <a:normAutofit/>
          </a:bodyPr>
          <a:lstStyle/>
          <a:p>
            <a:pPr marL="342900" lvl="0" indent="-342900" algn="ctr">
              <a:spcBef>
                <a:spcPct val="20000"/>
              </a:spcBef>
            </a:pPr>
            <a:r>
              <a:rPr lang="en-US" sz="3200" dirty="0" smtClean="0"/>
              <a:t>More than two high-order axes</a:t>
            </a:r>
            <a:endParaRPr kumimoji="0" lang="en-US" sz="3200" b="0" i="0" u="none" strike="noStrike" kern="1200" cap="none" spc="0" normalizeH="0" baseline="-25000" noProof="0" dirty="0">
              <a:ln>
                <a:noFill/>
              </a:ln>
              <a:solidFill>
                <a:schemeClr val="tx1"/>
              </a:solidFill>
              <a:effectLst/>
              <a:uLnTx/>
              <a:uFillTx/>
              <a:latin typeface="Symbol" pitchFamily="18" charset="2"/>
              <a:ea typeface="+mn-ea"/>
              <a:cs typeface="+mn-cs"/>
            </a:endParaRPr>
          </a:p>
        </p:txBody>
      </p:sp>
      <p:sp>
        <p:nvSpPr>
          <p:cNvPr id="23" name="Rectangle 22"/>
          <p:cNvSpPr/>
          <p:nvPr/>
        </p:nvSpPr>
        <p:spPr>
          <a:xfrm>
            <a:off x="400800" y="5950051"/>
            <a:ext cx="3067699" cy="830997"/>
          </a:xfrm>
          <a:prstGeom prst="rect">
            <a:avLst/>
          </a:prstGeom>
        </p:spPr>
        <p:txBody>
          <a:bodyPr wrap="none">
            <a:spAutoFit/>
          </a:bodyPr>
          <a:lstStyle/>
          <a:p>
            <a:pPr algn="ctr"/>
            <a:r>
              <a:rPr lang="en-US" sz="2400" b="1" dirty="0" smtClean="0">
                <a:solidFill>
                  <a:srgbClr val="FF0000"/>
                </a:solidFill>
              </a:rPr>
              <a:t>I, O and T rarely found</a:t>
            </a:r>
          </a:p>
          <a:p>
            <a:pPr algn="ctr"/>
            <a:r>
              <a:rPr lang="en-US" sz="2400" b="1" dirty="0" smtClean="0">
                <a:solidFill>
                  <a:srgbClr val="FF0000"/>
                </a:solidFill>
              </a:rPr>
              <a:t>No mirror planes! </a:t>
            </a:r>
            <a:endParaRPr lang="en-US" sz="2400" b="1" dirty="0">
              <a:solidFill>
                <a:srgbClr val="FF0000"/>
              </a:solidFill>
            </a:endParaRPr>
          </a:p>
        </p:txBody>
      </p:sp>
      <p:sp>
        <p:nvSpPr>
          <p:cNvPr id="27" name="Rectangle 26"/>
          <p:cNvSpPr/>
          <p:nvPr/>
        </p:nvSpPr>
        <p:spPr>
          <a:xfrm>
            <a:off x="135346" y="1715958"/>
            <a:ext cx="2345770" cy="584775"/>
          </a:xfrm>
          <a:prstGeom prst="rect">
            <a:avLst/>
          </a:prstGeom>
        </p:spPr>
        <p:txBody>
          <a:bodyPr wrap="none">
            <a:spAutoFit/>
          </a:bodyPr>
          <a:lstStyle/>
          <a:p>
            <a:r>
              <a:rPr lang="en-US" sz="3200" dirty="0" smtClean="0"/>
              <a:t>Point Groups</a:t>
            </a:r>
          </a:p>
        </p:txBody>
      </p:sp>
      <p:sp>
        <p:nvSpPr>
          <p:cNvPr id="8" name="TextBox 7"/>
          <p:cNvSpPr txBox="1"/>
          <p:nvPr/>
        </p:nvSpPr>
        <p:spPr>
          <a:xfrm>
            <a:off x="319308" y="2322861"/>
            <a:ext cx="4256094" cy="3216265"/>
          </a:xfrm>
          <a:prstGeom prst="rect">
            <a:avLst/>
          </a:prstGeom>
          <a:noFill/>
        </p:spPr>
        <p:txBody>
          <a:bodyPr wrap="square" rtlCol="0">
            <a:spAutoFit/>
          </a:bodyPr>
          <a:lstStyle/>
          <a:p>
            <a:pPr marL="566738" indent="-219075">
              <a:spcAft>
                <a:spcPts val="600"/>
              </a:spcAft>
              <a:buFont typeface="Arial" pitchFamily="34" charset="0"/>
              <a:buChar char="•"/>
            </a:pPr>
            <a:r>
              <a:rPr lang="en-US" sz="2800" dirty="0" smtClean="0"/>
              <a:t>Tetrahedral</a:t>
            </a:r>
          </a:p>
          <a:p>
            <a:pPr marL="1023938" lvl="1" indent="-219075">
              <a:spcAft>
                <a:spcPts val="1200"/>
              </a:spcAft>
            </a:pPr>
            <a:r>
              <a:rPr lang="en-US" sz="2800" dirty="0" smtClean="0"/>
              <a:t>- T, </a:t>
            </a:r>
            <a:r>
              <a:rPr lang="en-US" sz="2800" dirty="0" err="1" smtClean="0"/>
              <a:t>T</a:t>
            </a:r>
            <a:r>
              <a:rPr lang="en-US" sz="2800" baseline="-25000" dirty="0" err="1" smtClean="0"/>
              <a:t>h</a:t>
            </a:r>
            <a:r>
              <a:rPr lang="en-US" sz="2800" dirty="0" smtClean="0"/>
              <a:t>, T</a:t>
            </a:r>
            <a:r>
              <a:rPr lang="en-US" sz="2800" baseline="-25000" dirty="0" smtClean="0"/>
              <a:t>d</a:t>
            </a:r>
          </a:p>
          <a:p>
            <a:pPr marL="566738" indent="-219075">
              <a:spcAft>
                <a:spcPts val="600"/>
              </a:spcAft>
              <a:buFont typeface="Arial" pitchFamily="34" charset="0"/>
              <a:buChar char="•"/>
            </a:pPr>
            <a:r>
              <a:rPr lang="en-US" sz="2800" dirty="0" smtClean="0"/>
              <a:t>Octahedral</a:t>
            </a:r>
          </a:p>
          <a:p>
            <a:pPr marL="1023938" lvl="1" indent="-219075">
              <a:spcAft>
                <a:spcPts val="1200"/>
              </a:spcAft>
            </a:pPr>
            <a:r>
              <a:rPr lang="en-US" sz="2800" dirty="0" smtClean="0"/>
              <a:t>- O, O</a:t>
            </a:r>
            <a:r>
              <a:rPr lang="en-US" sz="2800" baseline="-25000" dirty="0" smtClean="0"/>
              <a:t>h</a:t>
            </a:r>
          </a:p>
          <a:p>
            <a:pPr marL="566738" indent="-219075">
              <a:spcAft>
                <a:spcPts val="600"/>
              </a:spcAft>
              <a:buFont typeface="Arial" pitchFamily="34" charset="0"/>
              <a:buChar char="•"/>
            </a:pPr>
            <a:r>
              <a:rPr lang="en-US" sz="2800" dirty="0" err="1" smtClean="0"/>
              <a:t>Icosahedral</a:t>
            </a:r>
            <a:endParaRPr lang="en-US" sz="2800" dirty="0" smtClean="0"/>
          </a:p>
          <a:p>
            <a:pPr marL="1023938" lvl="1" indent="-219075">
              <a:spcAft>
                <a:spcPts val="1200"/>
              </a:spcAft>
            </a:pPr>
            <a:r>
              <a:rPr lang="en-US" sz="2800" dirty="0" smtClean="0"/>
              <a:t>- I, </a:t>
            </a:r>
            <a:r>
              <a:rPr lang="en-US" sz="2800" dirty="0" err="1" smtClean="0"/>
              <a:t>I</a:t>
            </a:r>
            <a:r>
              <a:rPr lang="en-US" sz="2800" baseline="-25000" dirty="0" err="1" smtClean="0"/>
              <a:t>h</a:t>
            </a:r>
            <a:endParaRPr lang="en-US" sz="2800" baseline="-25000" dirty="0" smtClean="0"/>
          </a:p>
        </p:txBody>
      </p:sp>
      <p:pic>
        <p:nvPicPr>
          <p:cNvPr id="9" name="Picture 2"/>
          <p:cNvPicPr>
            <a:picLocks noGrp="1" noChangeAspect="1" noChangeArrowheads="1"/>
          </p:cNvPicPr>
          <p:nvPr>
            <p:ph idx="1"/>
          </p:nvPr>
        </p:nvPicPr>
        <p:blipFill>
          <a:blip r:embed="rId2" cstate="print"/>
          <a:srcRect/>
          <a:stretch>
            <a:fillRect/>
          </a:stretch>
        </p:blipFill>
        <p:spPr bwMode="auto">
          <a:xfrm>
            <a:off x="4136572" y="1831649"/>
            <a:ext cx="4209142" cy="48796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54000"/>
            <a:ext cx="9144000" cy="707886"/>
          </a:xfrm>
          <a:prstGeom prst="rect">
            <a:avLst/>
          </a:prstGeom>
          <a:noFill/>
        </p:spPr>
        <p:txBody>
          <a:bodyPr wrap="square" rtlCol="0">
            <a:spAutoFit/>
          </a:bodyPr>
          <a:lstStyle/>
          <a:p>
            <a:pPr marL="342900" indent="-342900" algn="ctr"/>
            <a:r>
              <a:rPr lang="en-US" sz="4000" u="sng" dirty="0" smtClean="0"/>
              <a:t>Symmetry Element: Inversion Center</a:t>
            </a:r>
          </a:p>
        </p:txBody>
      </p:sp>
      <p:sp>
        <p:nvSpPr>
          <p:cNvPr id="7" name="Rectangle 6"/>
          <p:cNvSpPr/>
          <p:nvPr/>
        </p:nvSpPr>
        <p:spPr>
          <a:xfrm>
            <a:off x="70224" y="3968740"/>
            <a:ext cx="9159501" cy="830997"/>
          </a:xfrm>
          <a:prstGeom prst="rect">
            <a:avLst/>
          </a:prstGeom>
        </p:spPr>
        <p:txBody>
          <a:bodyPr wrap="square">
            <a:spAutoFit/>
          </a:bodyPr>
          <a:lstStyle/>
          <a:p>
            <a:r>
              <a:rPr lang="en-US" sz="2400" dirty="0" smtClean="0"/>
              <a:t>Each atom in the molecule is moved along a straight line through the inversion center to a point an equal distance from the inversion center.</a:t>
            </a:r>
            <a:endParaRPr lang="en-US" sz="2400" dirty="0"/>
          </a:p>
        </p:txBody>
      </p:sp>
      <p:sp>
        <p:nvSpPr>
          <p:cNvPr id="8" name="Rectangle 7"/>
          <p:cNvSpPr/>
          <p:nvPr/>
        </p:nvSpPr>
        <p:spPr>
          <a:xfrm>
            <a:off x="609600" y="1059656"/>
            <a:ext cx="7833360" cy="830997"/>
          </a:xfrm>
          <a:prstGeom prst="rect">
            <a:avLst/>
          </a:prstGeom>
        </p:spPr>
        <p:txBody>
          <a:bodyPr wrap="square">
            <a:spAutoFit/>
          </a:bodyPr>
          <a:lstStyle/>
          <a:p>
            <a:r>
              <a:rPr lang="en-US" sz="2400" dirty="0" smtClean="0"/>
              <a:t> For any part of an object there exists an identical part diametrically opposite this center an equal distance from it. </a:t>
            </a:r>
            <a:endParaRPr lang="en-US" sz="2400" dirty="0"/>
          </a:p>
        </p:txBody>
      </p:sp>
      <p:pic>
        <p:nvPicPr>
          <p:cNvPr id="111618" name="Picture 2" descr="http://www.crystallographiccourseware.com/PointGroupSymmetry/Inserts/inversion.JPG"/>
          <p:cNvPicPr>
            <a:picLocks noChangeAspect="1" noChangeArrowheads="1"/>
          </p:cNvPicPr>
          <p:nvPr/>
        </p:nvPicPr>
        <p:blipFill>
          <a:blip r:embed="rId2" cstate="print"/>
          <a:srcRect/>
          <a:stretch>
            <a:fillRect/>
          </a:stretch>
        </p:blipFill>
        <p:spPr bwMode="auto">
          <a:xfrm>
            <a:off x="429895" y="1875472"/>
            <a:ext cx="3590925" cy="1619251"/>
          </a:xfrm>
          <a:prstGeom prst="rect">
            <a:avLst/>
          </a:prstGeom>
          <a:noFill/>
        </p:spPr>
      </p:pic>
      <p:pic>
        <p:nvPicPr>
          <p:cNvPr id="111620" name="Picture 4" descr="http://www.cs.indiana.edu/~mihansen/images/checkers_inverted-nq8.png"/>
          <p:cNvPicPr>
            <a:picLocks noChangeAspect="1" noChangeArrowheads="1"/>
          </p:cNvPicPr>
          <p:nvPr/>
        </p:nvPicPr>
        <p:blipFill>
          <a:blip r:embed="rId3" cstate="print"/>
          <a:srcRect/>
          <a:stretch>
            <a:fillRect/>
          </a:stretch>
        </p:blipFill>
        <p:spPr bwMode="auto">
          <a:xfrm>
            <a:off x="3669030" y="1981201"/>
            <a:ext cx="1729740" cy="1729740"/>
          </a:xfrm>
          <a:prstGeom prst="rect">
            <a:avLst/>
          </a:prstGeom>
          <a:noFill/>
        </p:spPr>
      </p:pic>
      <p:pic>
        <p:nvPicPr>
          <p:cNvPr id="111623" name="Picture 7" descr="http://www.georgehart.com/virtual-polyhedra/figs/icosaball.jpg"/>
          <p:cNvPicPr>
            <a:picLocks noChangeAspect="1" noChangeArrowheads="1"/>
          </p:cNvPicPr>
          <p:nvPr/>
        </p:nvPicPr>
        <p:blipFill>
          <a:blip r:embed="rId4" cstate="print"/>
          <a:srcRect/>
          <a:stretch>
            <a:fillRect/>
          </a:stretch>
        </p:blipFill>
        <p:spPr bwMode="auto">
          <a:xfrm>
            <a:off x="6261909" y="1999281"/>
            <a:ext cx="1859114" cy="1734062"/>
          </a:xfrm>
          <a:prstGeom prst="rect">
            <a:avLst/>
          </a:prstGeom>
          <a:noFill/>
        </p:spPr>
      </p:pic>
      <p:pic>
        <p:nvPicPr>
          <p:cNvPr id="111625" name="Picture 9" descr="http://chemwiki.ucdavis.edu/@api/deki/files/9907/figure_1.4.gif?size=bestfit&amp;width=251&amp;height=138&amp;revision=1"/>
          <p:cNvPicPr>
            <a:picLocks noChangeAspect="1" noChangeArrowheads="1"/>
          </p:cNvPicPr>
          <p:nvPr/>
        </p:nvPicPr>
        <p:blipFill>
          <a:blip r:embed="rId5" cstate="print"/>
          <a:srcRect/>
          <a:stretch>
            <a:fillRect/>
          </a:stretch>
        </p:blipFill>
        <p:spPr bwMode="auto">
          <a:xfrm>
            <a:off x="496537" y="4981575"/>
            <a:ext cx="2591985" cy="1414463"/>
          </a:xfrm>
          <a:prstGeom prst="rect">
            <a:avLst/>
          </a:prstGeom>
          <a:noFill/>
        </p:spPr>
      </p:pic>
      <p:pic>
        <p:nvPicPr>
          <p:cNvPr id="111627" name="Picture 11" descr="http://images.tutorvista.com/cms/images/75/Untitled_811111111111111111111111111111111111111111111111.jpg"/>
          <p:cNvPicPr>
            <a:picLocks noChangeAspect="1" noChangeArrowheads="1"/>
          </p:cNvPicPr>
          <p:nvPr/>
        </p:nvPicPr>
        <p:blipFill>
          <a:blip r:embed="rId6" cstate="print"/>
          <a:srcRect/>
          <a:stretch>
            <a:fillRect/>
          </a:stretch>
        </p:blipFill>
        <p:spPr bwMode="auto">
          <a:xfrm>
            <a:off x="3511308" y="4850136"/>
            <a:ext cx="2045184" cy="2007864"/>
          </a:xfrm>
          <a:prstGeom prst="rect">
            <a:avLst/>
          </a:prstGeom>
          <a:noFill/>
        </p:spPr>
      </p:pic>
      <p:pic>
        <p:nvPicPr>
          <p:cNvPr id="111631" name="Picture 15" descr="http://images.tutorvista.com/cms/images/75/Untitled_611111111111111111111111111111111111111111111111111111111111111111.jpg"/>
          <p:cNvPicPr>
            <a:picLocks noChangeAspect="1" noChangeArrowheads="1"/>
          </p:cNvPicPr>
          <p:nvPr/>
        </p:nvPicPr>
        <p:blipFill>
          <a:blip r:embed="rId7" cstate="print"/>
          <a:srcRect/>
          <a:stretch>
            <a:fillRect/>
          </a:stretch>
        </p:blipFill>
        <p:spPr bwMode="auto">
          <a:xfrm>
            <a:off x="6292897" y="4823454"/>
            <a:ext cx="1837242" cy="1871814"/>
          </a:xfrm>
          <a:prstGeom prst="rect">
            <a:avLst/>
          </a:prstGeom>
          <a:noFill/>
        </p:spPr>
      </p:pic>
      <p:sp>
        <p:nvSpPr>
          <p:cNvPr id="17" name="Slide Number Placeholder 16"/>
          <p:cNvSpPr>
            <a:spLocks noGrp="1"/>
          </p:cNvSpPr>
          <p:nvPr>
            <p:ph type="sldNum" sz="quarter" idx="12"/>
          </p:nvPr>
        </p:nvSpPr>
        <p:spPr/>
        <p:txBody>
          <a:bodyPr/>
          <a:lstStyle/>
          <a:p>
            <a:fld id="{B6F15528-21DE-4FAA-801E-634DDDAF4B2B}" type="slidenum">
              <a:rPr lang="en-US" smtClean="0"/>
              <a:pPr/>
              <a:t>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16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16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16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1"/>
          <p:cNvPicPr>
            <a:picLocks noChangeAspect="1" noChangeArrowheads="1"/>
          </p:cNvPicPr>
          <p:nvPr/>
        </p:nvPicPr>
        <p:blipFill>
          <a:blip r:embed="rId2" cstate="print"/>
          <a:srcRect/>
          <a:stretch>
            <a:fillRect/>
          </a:stretch>
        </p:blipFill>
        <p:spPr bwMode="auto">
          <a:xfrm>
            <a:off x="6005762" y="913488"/>
            <a:ext cx="2703326" cy="5842000"/>
          </a:xfrm>
          <a:prstGeom prst="rect">
            <a:avLst/>
          </a:prstGeom>
          <a:noFill/>
          <a:ln w="9525">
            <a:noFill/>
            <a:miter lim="800000"/>
            <a:headEnd/>
            <a:tailEnd/>
          </a:ln>
        </p:spPr>
      </p:pic>
      <p:pic>
        <p:nvPicPr>
          <p:cNvPr id="56322" name="Picture 2"/>
          <p:cNvPicPr>
            <a:picLocks noGrp="1" noChangeAspect="1" noChangeArrowheads="1"/>
          </p:cNvPicPr>
          <p:nvPr>
            <p:ph idx="1"/>
          </p:nvPr>
        </p:nvPicPr>
        <p:blipFill>
          <a:blip r:embed="rId3" cstate="print"/>
          <a:srcRect/>
          <a:stretch>
            <a:fillRect/>
          </a:stretch>
        </p:blipFill>
        <p:spPr bwMode="auto">
          <a:xfrm>
            <a:off x="203524" y="2220686"/>
            <a:ext cx="5452735" cy="3048001"/>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B6F15528-21DE-4FAA-801E-634DDDAF4B2B}" type="slidenum">
              <a:rPr lang="en-US" smtClean="0"/>
              <a:pPr/>
              <a:t>60</a:t>
            </a:fld>
            <a:endParaRPr lang="en-US"/>
          </a:p>
        </p:txBody>
      </p:sp>
      <p:sp>
        <p:nvSpPr>
          <p:cNvPr id="8" name="TextBox 7"/>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smtClean="0"/>
              <a:t>High Symmetry</a:t>
            </a:r>
            <a:endParaRPr lang="en-US" sz="4000" u="sng" baseline="-25000" dirty="0" smtClean="0"/>
          </a:p>
        </p:txBody>
      </p:sp>
      <p:sp>
        <p:nvSpPr>
          <p:cNvPr id="9" name="Rectangle 8"/>
          <p:cNvSpPr/>
          <p:nvPr/>
        </p:nvSpPr>
        <p:spPr>
          <a:xfrm>
            <a:off x="2332477" y="1422244"/>
            <a:ext cx="1049340" cy="646331"/>
          </a:xfrm>
          <a:prstGeom prst="rect">
            <a:avLst/>
          </a:prstGeom>
        </p:spPr>
        <p:txBody>
          <a:bodyPr wrap="square">
            <a:spAutoFit/>
          </a:bodyPr>
          <a:lstStyle/>
          <a:p>
            <a:pPr algn="ctr"/>
            <a:r>
              <a:rPr lang="pt-BR" sz="3600" dirty="0" smtClean="0"/>
              <a:t>B</a:t>
            </a:r>
            <a:r>
              <a:rPr lang="pt-BR" sz="3600" baseline="-25000" dirty="0" smtClean="0"/>
              <a:t>x</a:t>
            </a:r>
            <a:r>
              <a:rPr lang="pt-BR" sz="3600" dirty="0" smtClean="0"/>
              <a:t>H</a:t>
            </a:r>
            <a:r>
              <a:rPr lang="pt-BR" sz="3600" baseline="-25000" dirty="0" smtClean="0"/>
              <a:t>x</a:t>
            </a:r>
            <a:endParaRPr lang="en-US" sz="3600" baseline="-250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smtClean="0"/>
              <a:t>Linear Point Groups</a:t>
            </a:r>
            <a:endParaRPr lang="en-US" sz="4000" u="sng" baseline="-25000" dirty="0" smtClean="0"/>
          </a:p>
        </p:txBody>
      </p:sp>
      <p:sp>
        <p:nvSpPr>
          <p:cNvPr id="27" name="Rectangle 26"/>
          <p:cNvSpPr/>
          <p:nvPr/>
        </p:nvSpPr>
        <p:spPr>
          <a:xfrm>
            <a:off x="222432" y="990250"/>
            <a:ext cx="2345770" cy="584775"/>
          </a:xfrm>
          <a:prstGeom prst="rect">
            <a:avLst/>
          </a:prstGeom>
        </p:spPr>
        <p:txBody>
          <a:bodyPr wrap="none">
            <a:spAutoFit/>
          </a:bodyPr>
          <a:lstStyle/>
          <a:p>
            <a:r>
              <a:rPr lang="en-US" sz="3200" dirty="0" smtClean="0"/>
              <a:t>Point Groups</a:t>
            </a:r>
          </a:p>
        </p:txBody>
      </p:sp>
      <p:sp>
        <p:nvSpPr>
          <p:cNvPr id="13" name="Rectangle 12"/>
          <p:cNvSpPr/>
          <p:nvPr/>
        </p:nvSpPr>
        <p:spPr>
          <a:xfrm>
            <a:off x="605142" y="5389064"/>
            <a:ext cx="1298753" cy="584775"/>
          </a:xfrm>
          <a:prstGeom prst="rect">
            <a:avLst/>
          </a:prstGeom>
        </p:spPr>
        <p:txBody>
          <a:bodyPr wrap="none">
            <a:spAutoFit/>
          </a:bodyPr>
          <a:lstStyle/>
          <a:p>
            <a:pPr marL="342900" lvl="0" indent="-342900" algn="ctr">
              <a:spcBef>
                <a:spcPct val="20000"/>
              </a:spcBef>
              <a:defRPr/>
            </a:pPr>
            <a:r>
              <a:rPr lang="en-US" sz="3200" b="1" dirty="0" smtClean="0">
                <a:solidFill>
                  <a:srgbClr val="FF0000"/>
                </a:solidFill>
              </a:rPr>
              <a:t>Has </a:t>
            </a:r>
            <a:r>
              <a:rPr lang="en-US" sz="3200" b="1" dirty="0" err="1" smtClean="0">
                <a:solidFill>
                  <a:srgbClr val="FF0000"/>
                </a:solidFill>
                <a:latin typeface="Symbol" pitchFamily="18" charset="2"/>
              </a:rPr>
              <a:t>s</a:t>
            </a:r>
            <a:r>
              <a:rPr lang="en-US" sz="3200" b="1" baseline="-25000" dirty="0" err="1" smtClean="0">
                <a:solidFill>
                  <a:srgbClr val="FF0000"/>
                </a:solidFill>
              </a:rPr>
              <a:t>h</a:t>
            </a:r>
            <a:endParaRPr lang="en-US" sz="3200" b="1" dirty="0" smtClean="0">
              <a:solidFill>
                <a:srgbClr val="FF0000"/>
              </a:solidFill>
            </a:endParaRPr>
          </a:p>
        </p:txBody>
      </p:sp>
      <p:sp>
        <p:nvSpPr>
          <p:cNvPr id="15" name="Rectangle 14"/>
          <p:cNvSpPr/>
          <p:nvPr/>
        </p:nvSpPr>
        <p:spPr>
          <a:xfrm>
            <a:off x="804164" y="2676965"/>
            <a:ext cx="904415" cy="523220"/>
          </a:xfrm>
          <a:prstGeom prst="rect">
            <a:avLst/>
          </a:prstGeom>
        </p:spPr>
        <p:txBody>
          <a:bodyPr wrap="none">
            <a:spAutoFit/>
          </a:bodyPr>
          <a:lstStyle/>
          <a:p>
            <a:pPr marL="342900" lvl="0" indent="-342900" algn="ctr">
              <a:spcBef>
                <a:spcPct val="20000"/>
              </a:spcBef>
              <a:defRPr/>
            </a:pPr>
            <a:r>
              <a:rPr lang="en-US" sz="2800" b="1" dirty="0" smtClean="0">
                <a:solidFill>
                  <a:srgbClr val="FF0000"/>
                </a:solidFill>
              </a:rPr>
              <a:t>No </a:t>
            </a:r>
            <a:r>
              <a:rPr lang="en-US" sz="2800" b="1" dirty="0" smtClean="0">
                <a:solidFill>
                  <a:srgbClr val="FF0000"/>
                </a:solidFill>
                <a:latin typeface="Symbol" pitchFamily="18" charset="2"/>
              </a:rPr>
              <a:t>s</a:t>
            </a:r>
            <a:endParaRPr lang="en-US" sz="2800" b="1" dirty="0" smtClean="0">
              <a:solidFill>
                <a:srgbClr val="FF0000"/>
              </a:solidFill>
            </a:endParaRPr>
          </a:p>
        </p:txBody>
      </p:sp>
      <p:sp>
        <p:nvSpPr>
          <p:cNvPr id="8" name="Rectangle 7"/>
          <p:cNvSpPr/>
          <p:nvPr/>
        </p:nvSpPr>
        <p:spPr>
          <a:xfrm>
            <a:off x="752212" y="2028023"/>
            <a:ext cx="976549" cy="769441"/>
          </a:xfrm>
          <a:prstGeom prst="rect">
            <a:avLst/>
          </a:prstGeom>
        </p:spPr>
        <p:txBody>
          <a:bodyPr wrap="none">
            <a:spAutoFit/>
          </a:bodyPr>
          <a:lstStyle/>
          <a:p>
            <a:r>
              <a:rPr lang="en-US" sz="4400" dirty="0" err="1" smtClean="0"/>
              <a:t>C</a:t>
            </a:r>
            <a:r>
              <a:rPr lang="en-US" sz="4400" baseline="-25000" dirty="0" err="1" smtClean="0"/>
              <a:t>∞v</a:t>
            </a:r>
            <a:endParaRPr lang="en-US" sz="4400" b="1" dirty="0" smtClean="0"/>
          </a:p>
        </p:txBody>
      </p:sp>
      <p:sp>
        <p:nvSpPr>
          <p:cNvPr id="14" name="Rectangle 13"/>
          <p:cNvSpPr/>
          <p:nvPr/>
        </p:nvSpPr>
        <p:spPr>
          <a:xfrm>
            <a:off x="701412" y="4604324"/>
            <a:ext cx="1050288" cy="769441"/>
          </a:xfrm>
          <a:prstGeom prst="rect">
            <a:avLst/>
          </a:prstGeom>
        </p:spPr>
        <p:txBody>
          <a:bodyPr wrap="none">
            <a:spAutoFit/>
          </a:bodyPr>
          <a:lstStyle/>
          <a:p>
            <a:r>
              <a:rPr lang="en-US" sz="4400" dirty="0" err="1" smtClean="0"/>
              <a:t>D</a:t>
            </a:r>
            <a:r>
              <a:rPr lang="en-US" sz="4400" baseline="-25000" dirty="0" err="1" smtClean="0"/>
              <a:t>∞h</a:t>
            </a:r>
            <a:endParaRPr lang="en-US" sz="4400" b="1" baseline="-25000" dirty="0" smtClean="0"/>
          </a:p>
        </p:txBody>
      </p:sp>
      <p:sp>
        <p:nvSpPr>
          <p:cNvPr id="17" name="Rectangle 16"/>
          <p:cNvSpPr/>
          <p:nvPr/>
        </p:nvSpPr>
        <p:spPr>
          <a:xfrm>
            <a:off x="6091692" y="1662278"/>
            <a:ext cx="1782860" cy="523220"/>
          </a:xfrm>
          <a:prstGeom prst="rect">
            <a:avLst/>
          </a:prstGeom>
        </p:spPr>
        <p:txBody>
          <a:bodyPr wrap="none">
            <a:spAutoFit/>
          </a:bodyPr>
          <a:lstStyle/>
          <a:p>
            <a:r>
              <a:rPr lang="en-US" sz="2800" dirty="0" smtClean="0"/>
              <a:t> E, C</a:t>
            </a:r>
            <a:r>
              <a:rPr lang="en-US" sz="2800" baseline="-25000" dirty="0" smtClean="0"/>
              <a:t>∞</a:t>
            </a:r>
            <a:r>
              <a:rPr lang="en-US" sz="2800" dirty="0" smtClean="0"/>
              <a:t>, ∞</a:t>
            </a:r>
            <a:r>
              <a:rPr lang="el-GR" sz="2800" dirty="0" smtClean="0"/>
              <a:t>σ</a:t>
            </a:r>
            <a:r>
              <a:rPr lang="en-US" sz="2800" baseline="-25000" dirty="0" smtClean="0"/>
              <a:t>v</a:t>
            </a:r>
            <a:endParaRPr lang="en-US" sz="2800" dirty="0"/>
          </a:p>
        </p:txBody>
      </p:sp>
      <p:pic>
        <p:nvPicPr>
          <p:cNvPr id="267266" name="Picture 2"/>
          <p:cNvPicPr>
            <a:picLocks noChangeAspect="1" noChangeArrowheads="1"/>
          </p:cNvPicPr>
          <p:nvPr/>
        </p:nvPicPr>
        <p:blipFill>
          <a:blip r:embed="rId2" cstate="print"/>
          <a:srcRect/>
          <a:stretch>
            <a:fillRect/>
          </a:stretch>
        </p:blipFill>
        <p:spPr bwMode="auto">
          <a:xfrm>
            <a:off x="2617788" y="4271509"/>
            <a:ext cx="1707469" cy="998850"/>
          </a:xfrm>
          <a:prstGeom prst="rect">
            <a:avLst/>
          </a:prstGeom>
          <a:noFill/>
          <a:ln w="9525">
            <a:noFill/>
            <a:miter lim="800000"/>
            <a:headEnd/>
            <a:tailEnd/>
          </a:ln>
        </p:spPr>
      </p:pic>
      <p:pic>
        <p:nvPicPr>
          <p:cNvPr id="267267" name="Picture 3"/>
          <p:cNvPicPr>
            <a:picLocks noChangeAspect="1" noChangeArrowheads="1"/>
          </p:cNvPicPr>
          <p:nvPr/>
        </p:nvPicPr>
        <p:blipFill>
          <a:blip r:embed="rId3" cstate="print"/>
          <a:srcRect/>
          <a:stretch>
            <a:fillRect/>
          </a:stretch>
        </p:blipFill>
        <p:spPr bwMode="auto">
          <a:xfrm>
            <a:off x="2639787" y="5291139"/>
            <a:ext cx="1656442" cy="857492"/>
          </a:xfrm>
          <a:prstGeom prst="rect">
            <a:avLst/>
          </a:prstGeom>
          <a:noFill/>
          <a:ln w="9525">
            <a:noFill/>
            <a:miter lim="800000"/>
            <a:headEnd/>
            <a:tailEnd/>
          </a:ln>
        </p:spPr>
      </p:pic>
      <p:pic>
        <p:nvPicPr>
          <p:cNvPr id="267268" name="Picture 4"/>
          <p:cNvPicPr>
            <a:picLocks noChangeAspect="1" noChangeArrowheads="1"/>
          </p:cNvPicPr>
          <p:nvPr/>
        </p:nvPicPr>
        <p:blipFill>
          <a:blip r:embed="rId4" cstate="print"/>
          <a:srcRect/>
          <a:stretch>
            <a:fillRect/>
          </a:stretch>
        </p:blipFill>
        <p:spPr bwMode="auto">
          <a:xfrm>
            <a:off x="2593297" y="1460274"/>
            <a:ext cx="1630362" cy="947716"/>
          </a:xfrm>
          <a:prstGeom prst="rect">
            <a:avLst/>
          </a:prstGeom>
          <a:noFill/>
          <a:ln w="9525">
            <a:noFill/>
            <a:miter lim="800000"/>
            <a:headEnd/>
            <a:tailEnd/>
          </a:ln>
        </p:spPr>
      </p:pic>
      <p:pic>
        <p:nvPicPr>
          <p:cNvPr id="267269" name="Picture 5"/>
          <p:cNvPicPr>
            <a:picLocks noChangeAspect="1" noChangeArrowheads="1"/>
          </p:cNvPicPr>
          <p:nvPr/>
        </p:nvPicPr>
        <p:blipFill>
          <a:blip r:embed="rId5" cstate="print"/>
          <a:srcRect/>
          <a:stretch>
            <a:fillRect/>
          </a:stretch>
        </p:blipFill>
        <p:spPr bwMode="auto">
          <a:xfrm>
            <a:off x="2491693" y="2381024"/>
            <a:ext cx="2007733" cy="849275"/>
          </a:xfrm>
          <a:prstGeom prst="rect">
            <a:avLst/>
          </a:prstGeom>
          <a:noFill/>
          <a:ln w="9525">
            <a:noFill/>
            <a:miter lim="800000"/>
            <a:headEnd/>
            <a:tailEnd/>
          </a:ln>
        </p:spPr>
      </p:pic>
      <p:sp>
        <p:nvSpPr>
          <p:cNvPr id="19" name="Rectangle 18"/>
          <p:cNvSpPr/>
          <p:nvPr/>
        </p:nvSpPr>
        <p:spPr>
          <a:xfrm>
            <a:off x="5213575" y="4267591"/>
            <a:ext cx="2897588" cy="523220"/>
          </a:xfrm>
          <a:prstGeom prst="rect">
            <a:avLst/>
          </a:prstGeom>
        </p:spPr>
        <p:txBody>
          <a:bodyPr wrap="none">
            <a:spAutoFit/>
          </a:bodyPr>
          <a:lstStyle/>
          <a:p>
            <a:r>
              <a:rPr lang="en-US" sz="2800" dirty="0" smtClean="0"/>
              <a:t> E, C</a:t>
            </a:r>
            <a:r>
              <a:rPr lang="en-US" sz="2800" baseline="-25000" dirty="0" smtClean="0"/>
              <a:t>∞</a:t>
            </a:r>
            <a:r>
              <a:rPr lang="en-US" sz="2800" dirty="0" smtClean="0"/>
              <a:t>, ∞</a:t>
            </a:r>
            <a:r>
              <a:rPr lang="el-GR" sz="2800" dirty="0" smtClean="0"/>
              <a:t>σ</a:t>
            </a:r>
            <a:r>
              <a:rPr lang="en-US" sz="2800" baseline="-25000" dirty="0" smtClean="0"/>
              <a:t>v</a:t>
            </a:r>
            <a:r>
              <a:rPr lang="pt-BR" sz="2800" dirty="0" smtClean="0"/>
              <a:t>, </a:t>
            </a:r>
            <a:r>
              <a:rPr lang="en-US" sz="2800" dirty="0" smtClean="0"/>
              <a:t>∞</a:t>
            </a:r>
            <a:r>
              <a:rPr lang="pt-BR" sz="2800" dirty="0" smtClean="0"/>
              <a:t>C</a:t>
            </a:r>
            <a:r>
              <a:rPr lang="pt-BR" sz="2800" baseline="-25000" dirty="0" smtClean="0"/>
              <a:t>2</a:t>
            </a:r>
            <a:r>
              <a:rPr lang="pt-BR" sz="2800" dirty="0" smtClean="0"/>
              <a:t>, I </a:t>
            </a:r>
            <a:endParaRPr lang="en-US" sz="2800" dirty="0"/>
          </a:p>
        </p:txBody>
      </p:sp>
      <p:sp>
        <p:nvSpPr>
          <p:cNvPr id="22" name="TextBox 21"/>
          <p:cNvSpPr txBox="1"/>
          <p:nvPr/>
        </p:nvSpPr>
        <p:spPr>
          <a:xfrm>
            <a:off x="5486407" y="2394855"/>
            <a:ext cx="2844799" cy="954107"/>
          </a:xfrm>
          <a:prstGeom prst="rect">
            <a:avLst/>
          </a:prstGeom>
          <a:noFill/>
        </p:spPr>
        <p:txBody>
          <a:bodyPr wrap="square" rtlCol="0">
            <a:spAutoFit/>
          </a:bodyPr>
          <a:lstStyle/>
          <a:p>
            <a:pPr algn="ctr"/>
            <a:r>
              <a:rPr lang="en-US" sz="2800" dirty="0" err="1" smtClean="0"/>
              <a:t>HCl</a:t>
            </a:r>
            <a:r>
              <a:rPr lang="en-US" sz="2800" dirty="0" smtClean="0"/>
              <a:t>, CO, NC</a:t>
            </a:r>
          </a:p>
          <a:p>
            <a:pPr algn="ctr"/>
            <a:r>
              <a:rPr lang="en-US" sz="2800" dirty="0" smtClean="0"/>
              <a:t>NCS, HCN, HCCH</a:t>
            </a:r>
            <a:endParaRPr lang="en-US" sz="2800" dirty="0"/>
          </a:p>
        </p:txBody>
      </p:sp>
      <p:sp>
        <p:nvSpPr>
          <p:cNvPr id="23" name="TextBox 22"/>
          <p:cNvSpPr txBox="1"/>
          <p:nvPr/>
        </p:nvSpPr>
        <p:spPr>
          <a:xfrm>
            <a:off x="5363034" y="5220816"/>
            <a:ext cx="2844799" cy="954107"/>
          </a:xfrm>
          <a:prstGeom prst="rect">
            <a:avLst/>
          </a:prstGeom>
          <a:noFill/>
        </p:spPr>
        <p:txBody>
          <a:bodyPr wrap="square" rtlCol="0">
            <a:spAutoFit/>
          </a:bodyPr>
          <a:lstStyle/>
          <a:p>
            <a:r>
              <a:rPr lang="en-US" sz="2800" dirty="0" smtClean="0"/>
              <a:t>H</a:t>
            </a:r>
            <a:r>
              <a:rPr lang="en-US" sz="2800" baseline="-25000" dirty="0" smtClean="0"/>
              <a:t>2</a:t>
            </a:r>
            <a:r>
              <a:rPr lang="en-US" sz="2800" dirty="0" smtClean="0"/>
              <a:t>, N</a:t>
            </a:r>
            <a:r>
              <a:rPr lang="en-US" sz="2800" baseline="-25000" dirty="0" smtClean="0"/>
              <a:t>2</a:t>
            </a:r>
            <a:r>
              <a:rPr lang="en-US" sz="2800" dirty="0" smtClean="0"/>
              <a:t>, O</a:t>
            </a:r>
            <a:r>
              <a:rPr lang="en-US" sz="2800" baseline="-25000" dirty="0" smtClean="0"/>
              <a:t>2</a:t>
            </a:r>
            <a:r>
              <a:rPr lang="en-US" sz="2800" dirty="0" smtClean="0"/>
              <a:t>, F</a:t>
            </a:r>
            <a:r>
              <a:rPr lang="en-US" sz="2800" baseline="-25000" dirty="0" smtClean="0"/>
              <a:t>2</a:t>
            </a:r>
            <a:r>
              <a:rPr lang="en-US" sz="2800" dirty="0" smtClean="0"/>
              <a:t>, Cl</a:t>
            </a:r>
            <a:r>
              <a:rPr lang="en-US" sz="2800" baseline="-25000" dirty="0" smtClean="0"/>
              <a:t>2</a:t>
            </a:r>
            <a:r>
              <a:rPr lang="en-US" sz="2800" dirty="0" smtClean="0"/>
              <a:t> </a:t>
            </a:r>
          </a:p>
          <a:p>
            <a:r>
              <a:rPr lang="en-US" sz="2800" dirty="0" smtClean="0"/>
              <a:t>CO</a:t>
            </a:r>
            <a:r>
              <a:rPr lang="en-US" sz="2800" baseline="-25000" dirty="0" smtClean="0"/>
              <a:t>2</a:t>
            </a:r>
            <a:r>
              <a:rPr lang="en-US" sz="2800" dirty="0" smtClean="0"/>
              <a:t>, BeH</a:t>
            </a:r>
            <a:r>
              <a:rPr lang="en-US" sz="2800" baseline="-25000" dirty="0" smtClean="0"/>
              <a:t>2</a:t>
            </a:r>
            <a:r>
              <a:rPr lang="en-US" sz="2800" dirty="0" smtClean="0"/>
              <a:t>, N</a:t>
            </a:r>
            <a:r>
              <a:rPr lang="en-US" sz="2800" baseline="-25000" dirty="0" smtClean="0"/>
              <a:t>3</a:t>
            </a:r>
            <a:r>
              <a:rPr lang="en-US" sz="2800" dirty="0" smtClean="0"/>
              <a:t> </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2" grpId="0"/>
      <p:bldP spid="2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4571296" y="1193796"/>
            <a:ext cx="4282400" cy="3750057"/>
          </a:xfrm>
          <a:prstGeom prst="rect">
            <a:avLst/>
          </a:prstGeom>
          <a:noFill/>
          <a:ln w="9525">
            <a:noFill/>
            <a:miter lim="800000"/>
            <a:headEnd/>
            <a:tailEnd/>
          </a:ln>
        </p:spPr>
      </p:pic>
      <p:sp>
        <p:nvSpPr>
          <p:cNvPr id="5" name="TextBox 4"/>
          <p:cNvSpPr txBox="1"/>
          <p:nvPr/>
        </p:nvSpPr>
        <p:spPr>
          <a:xfrm>
            <a:off x="304794" y="987573"/>
            <a:ext cx="4256094" cy="5401479"/>
          </a:xfrm>
          <a:prstGeom prst="rect">
            <a:avLst/>
          </a:prstGeom>
          <a:noFill/>
        </p:spPr>
        <p:txBody>
          <a:bodyPr wrap="square" rtlCol="0">
            <a:spAutoFit/>
          </a:bodyPr>
          <a:lstStyle/>
          <a:p>
            <a:pPr marL="566738" indent="-219075">
              <a:spcAft>
                <a:spcPts val="600"/>
              </a:spcAft>
              <a:buFont typeface="Arial" pitchFamily="34" charset="0"/>
              <a:buChar char="•"/>
            </a:pPr>
            <a:r>
              <a:rPr lang="en-US" sz="2800" dirty="0" err="1" smtClean="0"/>
              <a:t>Nonaxial</a:t>
            </a:r>
            <a:r>
              <a:rPr lang="en-US" sz="2800" dirty="0" smtClean="0"/>
              <a:t> (no rotation)</a:t>
            </a:r>
          </a:p>
          <a:p>
            <a:pPr marL="1023938" lvl="1" indent="-219075">
              <a:spcAft>
                <a:spcPts val="1200"/>
              </a:spcAft>
            </a:pPr>
            <a:r>
              <a:rPr lang="en-US" sz="2800" dirty="0" smtClean="0"/>
              <a:t>- C</a:t>
            </a:r>
            <a:r>
              <a:rPr lang="en-US" sz="2800" baseline="-25000" dirty="0" smtClean="0"/>
              <a:t>1</a:t>
            </a:r>
            <a:r>
              <a:rPr lang="en-US" sz="2800" dirty="0" smtClean="0"/>
              <a:t>, C</a:t>
            </a:r>
            <a:r>
              <a:rPr lang="en-US" sz="2800" baseline="-25000" dirty="0" smtClean="0"/>
              <a:t>s</a:t>
            </a:r>
            <a:r>
              <a:rPr lang="en-US" sz="2800" dirty="0" smtClean="0"/>
              <a:t>, </a:t>
            </a:r>
            <a:r>
              <a:rPr lang="en-US" sz="2800" dirty="0" err="1" smtClean="0"/>
              <a:t>C</a:t>
            </a:r>
            <a:r>
              <a:rPr lang="en-US" sz="2800" baseline="-25000" dirty="0" err="1" smtClean="0"/>
              <a:t>i</a:t>
            </a:r>
            <a:endParaRPr lang="en-US" sz="2800" baseline="-25000" dirty="0" smtClean="0"/>
          </a:p>
          <a:p>
            <a:pPr marL="566738" indent="-219075">
              <a:spcAft>
                <a:spcPts val="600"/>
              </a:spcAft>
              <a:buFont typeface="Arial" pitchFamily="34" charset="0"/>
              <a:buChar char="•"/>
            </a:pPr>
            <a:r>
              <a:rPr lang="en-US" sz="2800" dirty="0" smtClean="0"/>
              <a:t>Cyclic (rotational)</a:t>
            </a:r>
          </a:p>
          <a:p>
            <a:pPr marL="1023938" lvl="1" indent="-219075">
              <a:spcAft>
                <a:spcPts val="1200"/>
              </a:spcAft>
            </a:pPr>
            <a:r>
              <a:rPr lang="en-US" sz="2800" dirty="0" smtClean="0"/>
              <a:t>-</a:t>
            </a:r>
            <a:r>
              <a:rPr lang="en-US" sz="2800" dirty="0" err="1" smtClean="0"/>
              <a:t>C</a:t>
            </a:r>
            <a:r>
              <a:rPr lang="en-US" sz="2800" baseline="-25000" dirty="0" err="1" smtClean="0"/>
              <a:t>n</a:t>
            </a:r>
            <a:r>
              <a:rPr lang="en-US" sz="2800" dirty="0" smtClean="0"/>
              <a:t>, </a:t>
            </a:r>
            <a:r>
              <a:rPr lang="en-US" sz="2800" dirty="0" err="1" smtClean="0"/>
              <a:t>C</a:t>
            </a:r>
            <a:r>
              <a:rPr lang="en-US" sz="2800" baseline="-25000" dirty="0" err="1" smtClean="0"/>
              <a:t>nv</a:t>
            </a:r>
            <a:r>
              <a:rPr lang="en-US" sz="2800" dirty="0" smtClean="0"/>
              <a:t>, </a:t>
            </a:r>
            <a:r>
              <a:rPr lang="en-US" sz="2800" dirty="0" err="1" smtClean="0"/>
              <a:t>C</a:t>
            </a:r>
            <a:r>
              <a:rPr lang="en-US" sz="2800" baseline="-25000" dirty="0" err="1" smtClean="0"/>
              <a:t>nh</a:t>
            </a:r>
            <a:r>
              <a:rPr lang="en-US" sz="2800" dirty="0" smtClean="0"/>
              <a:t>, </a:t>
            </a:r>
            <a:r>
              <a:rPr lang="en-US" sz="2800" dirty="0" err="1" smtClean="0"/>
              <a:t>S</a:t>
            </a:r>
            <a:r>
              <a:rPr lang="en-US" sz="2800" baseline="-25000" dirty="0" err="1" smtClean="0"/>
              <a:t>n</a:t>
            </a:r>
            <a:endParaRPr lang="en-US" sz="2800" baseline="-25000" dirty="0" smtClean="0"/>
          </a:p>
          <a:p>
            <a:pPr marL="566738" indent="-219075">
              <a:spcAft>
                <a:spcPts val="600"/>
              </a:spcAft>
              <a:buFont typeface="Arial" pitchFamily="34" charset="0"/>
              <a:buChar char="•"/>
            </a:pPr>
            <a:r>
              <a:rPr lang="en-US" sz="2800" dirty="0" smtClean="0"/>
              <a:t>Dihedral (⊥C</a:t>
            </a:r>
            <a:r>
              <a:rPr lang="en-US" sz="2800" baseline="-25000" dirty="0" smtClean="0"/>
              <a:t>2</a:t>
            </a:r>
            <a:r>
              <a:rPr lang="en-US" sz="2800" dirty="0" smtClean="0"/>
              <a:t>)</a:t>
            </a:r>
          </a:p>
          <a:p>
            <a:pPr marL="1023938" lvl="1" indent="-219075">
              <a:spcAft>
                <a:spcPts val="1200"/>
              </a:spcAft>
            </a:pPr>
            <a:r>
              <a:rPr lang="en-US" sz="2800" dirty="0" smtClean="0"/>
              <a:t>- </a:t>
            </a:r>
            <a:r>
              <a:rPr lang="en-US" sz="2800" dirty="0" err="1" smtClean="0"/>
              <a:t>D</a:t>
            </a:r>
            <a:r>
              <a:rPr lang="en-US" sz="2800" baseline="-25000" dirty="0" err="1" smtClean="0"/>
              <a:t>n</a:t>
            </a:r>
            <a:r>
              <a:rPr lang="en-US" sz="2800" dirty="0" smtClean="0"/>
              <a:t>, </a:t>
            </a:r>
            <a:r>
              <a:rPr lang="en-US" sz="2800" dirty="0" err="1" smtClean="0"/>
              <a:t>D</a:t>
            </a:r>
            <a:r>
              <a:rPr lang="en-US" sz="2800" baseline="-25000" dirty="0" err="1" smtClean="0"/>
              <a:t>nd</a:t>
            </a:r>
            <a:r>
              <a:rPr lang="en-US" sz="2800" dirty="0" smtClean="0"/>
              <a:t>, </a:t>
            </a:r>
            <a:r>
              <a:rPr lang="en-US" sz="2800" dirty="0" err="1" smtClean="0"/>
              <a:t>D</a:t>
            </a:r>
            <a:r>
              <a:rPr lang="en-US" sz="2800" baseline="-25000" dirty="0" err="1" smtClean="0"/>
              <a:t>nh</a:t>
            </a:r>
            <a:endParaRPr lang="en-US" sz="2800" baseline="-25000" dirty="0" smtClean="0"/>
          </a:p>
          <a:p>
            <a:pPr marL="566738" indent="-219075">
              <a:spcAft>
                <a:spcPts val="600"/>
              </a:spcAft>
              <a:buFont typeface="Arial" pitchFamily="34" charset="0"/>
              <a:buChar char="•"/>
            </a:pPr>
            <a:r>
              <a:rPr lang="en-US" sz="2800" dirty="0" smtClean="0"/>
              <a:t>Polyhedral</a:t>
            </a:r>
          </a:p>
          <a:p>
            <a:pPr marL="1023938" lvl="1" indent="-219075">
              <a:spcAft>
                <a:spcPts val="1200"/>
              </a:spcAft>
            </a:pPr>
            <a:r>
              <a:rPr lang="en-US" sz="2800" dirty="0" smtClean="0"/>
              <a:t>- T, </a:t>
            </a:r>
            <a:r>
              <a:rPr lang="en-US" sz="2800" dirty="0" err="1" smtClean="0"/>
              <a:t>T</a:t>
            </a:r>
            <a:r>
              <a:rPr lang="en-US" sz="2800" baseline="-25000" dirty="0" err="1" smtClean="0"/>
              <a:t>h</a:t>
            </a:r>
            <a:r>
              <a:rPr lang="en-US" sz="2800" dirty="0" smtClean="0"/>
              <a:t>, T</a:t>
            </a:r>
            <a:r>
              <a:rPr lang="en-US" sz="2800" baseline="-25000" dirty="0" smtClean="0"/>
              <a:t>d</a:t>
            </a:r>
            <a:r>
              <a:rPr lang="en-US" sz="2800" dirty="0" smtClean="0"/>
              <a:t>, O, O</a:t>
            </a:r>
            <a:r>
              <a:rPr lang="en-US" sz="2800" baseline="-25000" dirty="0" smtClean="0"/>
              <a:t>h</a:t>
            </a:r>
            <a:r>
              <a:rPr lang="en-US" sz="2800" dirty="0" smtClean="0"/>
              <a:t>, I, </a:t>
            </a:r>
            <a:r>
              <a:rPr lang="en-US" sz="2800" dirty="0" err="1" smtClean="0"/>
              <a:t>I</a:t>
            </a:r>
            <a:r>
              <a:rPr lang="en-US" sz="2800" baseline="-25000" dirty="0" err="1" smtClean="0"/>
              <a:t>h</a:t>
            </a:r>
            <a:endParaRPr lang="en-US" sz="2800" baseline="-25000" dirty="0" smtClean="0"/>
          </a:p>
          <a:p>
            <a:pPr marL="566738" indent="-219075">
              <a:spcAft>
                <a:spcPts val="600"/>
              </a:spcAft>
              <a:buFont typeface="Arial" pitchFamily="34" charset="0"/>
              <a:buChar char="•"/>
            </a:pPr>
            <a:r>
              <a:rPr lang="en-US" sz="2800" dirty="0" smtClean="0"/>
              <a:t>Linear</a:t>
            </a:r>
          </a:p>
          <a:p>
            <a:pPr marL="1023938" lvl="1" indent="-219075">
              <a:spcAft>
                <a:spcPts val="1200"/>
              </a:spcAft>
            </a:pPr>
            <a:r>
              <a:rPr lang="en-US" sz="2800" dirty="0" smtClean="0"/>
              <a:t>- </a:t>
            </a:r>
            <a:r>
              <a:rPr lang="en-US" sz="2800" dirty="0" err="1" smtClean="0"/>
              <a:t>C</a:t>
            </a:r>
            <a:r>
              <a:rPr lang="en-US" sz="2800" baseline="-25000" dirty="0" err="1" smtClean="0"/>
              <a:t>∞v</a:t>
            </a:r>
            <a:r>
              <a:rPr lang="en-US" sz="2800" dirty="0" smtClean="0"/>
              <a:t>, D</a:t>
            </a:r>
            <a:r>
              <a:rPr lang="en-US" sz="2800" baseline="-25000" dirty="0" smtClean="0"/>
              <a:t> ∞h</a:t>
            </a:r>
            <a:endParaRPr lang="en-US" sz="2800" dirty="0" smtClean="0"/>
          </a:p>
        </p:txBody>
      </p:sp>
      <p:sp>
        <p:nvSpPr>
          <p:cNvPr id="6" name="TextBox 5"/>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smtClean="0"/>
              <a:t>Types of Point Groups</a:t>
            </a:r>
          </a:p>
        </p:txBody>
      </p:sp>
      <p:sp>
        <p:nvSpPr>
          <p:cNvPr id="7" name="Rectangle 6"/>
          <p:cNvSpPr/>
          <p:nvPr/>
        </p:nvSpPr>
        <p:spPr>
          <a:xfrm>
            <a:off x="4789923" y="5011447"/>
            <a:ext cx="3739293" cy="369332"/>
          </a:xfrm>
          <a:prstGeom prst="rect">
            <a:avLst/>
          </a:prstGeom>
        </p:spPr>
        <p:txBody>
          <a:bodyPr wrap="none">
            <a:spAutoFit/>
          </a:bodyPr>
          <a:lstStyle/>
          <a:p>
            <a:pPr algn="ctr"/>
            <a:r>
              <a:rPr lang="en-US" dirty="0" smtClean="0">
                <a:hlinkClick r:id="rId3"/>
              </a:rPr>
              <a:t>http://symmetry.jacobs-university.de/</a:t>
            </a:r>
            <a:endParaRPr lang="en-US" dirty="0"/>
          </a:p>
        </p:txBody>
      </p:sp>
      <p:sp>
        <p:nvSpPr>
          <p:cNvPr id="8" name="Slide Number Placeholder 7"/>
          <p:cNvSpPr>
            <a:spLocks noGrp="1"/>
          </p:cNvSpPr>
          <p:nvPr>
            <p:ph type="sldNum" sz="quarter" idx="12"/>
          </p:nvPr>
        </p:nvSpPr>
        <p:spPr/>
        <p:txBody>
          <a:bodyPr/>
          <a:lstStyle/>
          <a:p>
            <a:fld id="{B6F15528-21DE-4FAA-801E-634DDDAF4B2B}" type="slidenum">
              <a:rPr lang="en-US" smtClean="0"/>
              <a:pPr/>
              <a:t>62</a:t>
            </a:fld>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300" y="1231900"/>
            <a:ext cx="8229600" cy="4318000"/>
          </a:xfrm>
        </p:spPr>
        <p:txBody>
          <a:bodyPr>
            <a:normAutofit/>
          </a:bodyPr>
          <a:lstStyle/>
          <a:p>
            <a:r>
              <a:rPr lang="en-US" dirty="0" smtClean="0"/>
              <a:t>Memorize</a:t>
            </a:r>
          </a:p>
          <a:p>
            <a:pPr lvl="1"/>
            <a:r>
              <a:rPr lang="en-US" dirty="0" smtClean="0"/>
              <a:t>C</a:t>
            </a:r>
            <a:r>
              <a:rPr lang="en-US" baseline="-25000" dirty="0" smtClean="0"/>
              <a:t>s</a:t>
            </a:r>
            <a:r>
              <a:rPr lang="en-US" dirty="0" smtClean="0"/>
              <a:t>: E and S</a:t>
            </a:r>
          </a:p>
          <a:p>
            <a:pPr lvl="1"/>
            <a:r>
              <a:rPr lang="pt-BR" dirty="0" smtClean="0"/>
              <a:t>O</a:t>
            </a:r>
            <a:r>
              <a:rPr lang="pt-BR" baseline="-25000" dirty="0" smtClean="0"/>
              <a:t>h</a:t>
            </a:r>
            <a:r>
              <a:rPr lang="pt-BR" dirty="0" smtClean="0"/>
              <a:t>: E, 3S</a:t>
            </a:r>
            <a:r>
              <a:rPr lang="pt-BR" baseline="-25000" dirty="0" smtClean="0"/>
              <a:t>4</a:t>
            </a:r>
            <a:r>
              <a:rPr lang="pt-BR" dirty="0" smtClean="0"/>
              <a:t>, 3C</a:t>
            </a:r>
            <a:r>
              <a:rPr lang="pt-BR" baseline="-25000" dirty="0" smtClean="0"/>
              <a:t>4</a:t>
            </a:r>
            <a:r>
              <a:rPr lang="pt-BR" dirty="0" smtClean="0"/>
              <a:t>, 6C</a:t>
            </a:r>
            <a:r>
              <a:rPr lang="pt-BR" baseline="-25000" dirty="0" smtClean="0"/>
              <a:t>2</a:t>
            </a:r>
            <a:r>
              <a:rPr lang="pt-BR" dirty="0" smtClean="0"/>
              <a:t>, 4S</a:t>
            </a:r>
            <a:r>
              <a:rPr lang="pt-BR" baseline="-25000" dirty="0" smtClean="0"/>
              <a:t>6</a:t>
            </a:r>
            <a:r>
              <a:rPr lang="pt-BR" dirty="0" smtClean="0"/>
              <a:t>, 4C</a:t>
            </a:r>
            <a:r>
              <a:rPr lang="pt-BR" baseline="-25000" dirty="0" smtClean="0"/>
              <a:t>3</a:t>
            </a:r>
            <a:r>
              <a:rPr lang="pt-BR" dirty="0" smtClean="0"/>
              <a:t>, 3σ</a:t>
            </a:r>
            <a:r>
              <a:rPr lang="pt-BR" baseline="-25000" dirty="0" smtClean="0"/>
              <a:t>h</a:t>
            </a:r>
            <a:r>
              <a:rPr lang="pt-BR" dirty="0" smtClean="0"/>
              <a:t>, 6σ</a:t>
            </a:r>
            <a:r>
              <a:rPr lang="pt-BR" baseline="-25000" dirty="0" smtClean="0"/>
              <a:t>d</a:t>
            </a:r>
            <a:r>
              <a:rPr lang="pt-BR" dirty="0" smtClean="0"/>
              <a:t>, i</a:t>
            </a:r>
            <a:endParaRPr lang="en-US" dirty="0" smtClean="0"/>
          </a:p>
          <a:p>
            <a:r>
              <a:rPr lang="en-US" dirty="0" smtClean="0"/>
              <a:t>Flow chart</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63</a:t>
            </a:fld>
            <a:endParaRPr lang="en-US"/>
          </a:p>
        </p:txBody>
      </p:sp>
      <p:sp>
        <p:nvSpPr>
          <p:cNvPr id="6" name="TextBox 5"/>
          <p:cNvSpPr txBox="1"/>
          <p:nvPr/>
        </p:nvSpPr>
        <p:spPr>
          <a:xfrm>
            <a:off x="1054842" y="254000"/>
            <a:ext cx="6984258" cy="707886"/>
          </a:xfrm>
          <a:prstGeom prst="rect">
            <a:avLst/>
          </a:prstGeom>
          <a:noFill/>
        </p:spPr>
        <p:txBody>
          <a:bodyPr wrap="square" rtlCol="0">
            <a:spAutoFit/>
          </a:bodyPr>
          <a:lstStyle/>
          <a:p>
            <a:pPr marL="342900" indent="-342900" algn="ctr"/>
            <a:r>
              <a:rPr lang="en-US" sz="4000" u="sng" dirty="0" smtClean="0"/>
              <a:t>Assigning point groups</a:t>
            </a:r>
          </a:p>
        </p:txBody>
      </p:sp>
      <p:pic>
        <p:nvPicPr>
          <p:cNvPr id="191490" name="Picture 2"/>
          <p:cNvPicPr>
            <a:picLocks noChangeAspect="1" noChangeArrowheads="1"/>
          </p:cNvPicPr>
          <p:nvPr/>
        </p:nvPicPr>
        <p:blipFill>
          <a:blip r:embed="rId2" cstate="print"/>
          <a:srcRect/>
          <a:stretch>
            <a:fillRect/>
          </a:stretch>
        </p:blipFill>
        <p:spPr bwMode="auto">
          <a:xfrm>
            <a:off x="2270125" y="3521075"/>
            <a:ext cx="4667250" cy="7105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14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Grp="1" noChangeAspect="1" noChangeArrowheads="1"/>
          </p:cNvPicPr>
          <p:nvPr>
            <p:ph idx="1"/>
          </p:nvPr>
        </p:nvPicPr>
        <p:blipFill>
          <a:blip r:embed="rId2" cstate="print"/>
          <a:srcRect/>
          <a:stretch>
            <a:fillRect/>
          </a:stretch>
        </p:blipFill>
        <p:spPr bwMode="auto">
          <a:xfrm>
            <a:off x="1404140" y="407148"/>
            <a:ext cx="6342069" cy="6450852"/>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B6F15528-21DE-4FAA-801E-634DDDAF4B2B}" type="slidenum">
              <a:rPr lang="en-US" smtClean="0"/>
              <a:pPr/>
              <a:t>64</a:t>
            </a:fld>
            <a:endParaRPr lang="en-US"/>
          </a:p>
        </p:txBody>
      </p:sp>
      <p:pic>
        <p:nvPicPr>
          <p:cNvPr id="4" name="Picture 6"/>
          <p:cNvPicPr>
            <a:picLocks noChangeAspect="1" noChangeArrowheads="1"/>
          </p:cNvPicPr>
          <p:nvPr/>
        </p:nvPicPr>
        <p:blipFill>
          <a:blip r:embed="rId3" cstate="print"/>
          <a:srcRect/>
          <a:stretch>
            <a:fillRect/>
          </a:stretch>
        </p:blipFill>
        <p:spPr bwMode="auto">
          <a:xfrm>
            <a:off x="725713" y="565833"/>
            <a:ext cx="1285875" cy="195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rs.dl.ac.uk/xrs/Computing/Programs/excurv97/sym.gif"/>
          <p:cNvPicPr>
            <a:picLocks noChangeAspect="1" noChangeArrowheads="1"/>
          </p:cNvPicPr>
          <p:nvPr/>
        </p:nvPicPr>
        <p:blipFill>
          <a:blip r:embed="rId2" cstate="print"/>
          <a:srcRect/>
          <a:stretch>
            <a:fillRect/>
          </a:stretch>
        </p:blipFill>
        <p:spPr bwMode="auto">
          <a:xfrm>
            <a:off x="3314700" y="571500"/>
            <a:ext cx="3581400" cy="60960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B6F15528-21DE-4FAA-801E-634DDDAF4B2B}" type="slidenum">
              <a:rPr lang="en-US" smtClean="0"/>
              <a:pPr/>
              <a:t>65</a:t>
            </a:fld>
            <a:endParaRPr lang="en-US"/>
          </a:p>
        </p:txBody>
      </p:sp>
      <p:pic>
        <p:nvPicPr>
          <p:cNvPr id="5" name="Picture 4"/>
          <p:cNvPicPr>
            <a:picLocks noChangeAspect="1" noChangeArrowheads="1"/>
          </p:cNvPicPr>
          <p:nvPr/>
        </p:nvPicPr>
        <p:blipFill>
          <a:blip r:embed="rId3" cstate="print"/>
          <a:srcRect/>
          <a:stretch>
            <a:fillRect/>
          </a:stretch>
        </p:blipFill>
        <p:spPr bwMode="auto">
          <a:xfrm>
            <a:off x="290285" y="1862917"/>
            <a:ext cx="2670629" cy="22245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cstate="print"/>
          <a:srcRect/>
          <a:stretch>
            <a:fillRect/>
          </a:stretch>
        </p:blipFill>
        <p:spPr bwMode="auto">
          <a:xfrm>
            <a:off x="155575" y="247967"/>
            <a:ext cx="8839200" cy="5911215"/>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B6F15528-21DE-4FAA-801E-634DDDAF4B2B}" type="slidenum">
              <a:rPr lang="en-US" smtClean="0"/>
              <a:pPr/>
              <a:t>66</a:t>
            </a:fld>
            <a:endParaRPr lang="en-US"/>
          </a:p>
        </p:txBody>
      </p:sp>
      <p:pic>
        <p:nvPicPr>
          <p:cNvPr id="4" name="Picture 8"/>
          <p:cNvPicPr>
            <a:picLocks noChangeAspect="1" noChangeArrowheads="1"/>
          </p:cNvPicPr>
          <p:nvPr/>
        </p:nvPicPr>
        <p:blipFill>
          <a:blip r:embed="rId3" cstate="print"/>
          <a:srcRect/>
          <a:stretch>
            <a:fillRect/>
          </a:stretch>
        </p:blipFill>
        <p:spPr bwMode="auto">
          <a:xfrm>
            <a:off x="437986" y="310671"/>
            <a:ext cx="2110962" cy="188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p:cNvPicPr>
            <a:picLocks noGrp="1" noChangeAspect="1" noChangeArrowheads="1"/>
          </p:cNvPicPr>
          <p:nvPr>
            <p:ph idx="1"/>
          </p:nvPr>
        </p:nvPicPr>
        <p:blipFill>
          <a:blip r:embed="rId2" cstate="print"/>
          <a:srcRect/>
          <a:stretch>
            <a:fillRect/>
          </a:stretch>
        </p:blipFill>
        <p:spPr bwMode="auto">
          <a:xfrm>
            <a:off x="460375" y="1548770"/>
            <a:ext cx="8229600" cy="4247822"/>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B6F15528-21DE-4FAA-801E-634DDDAF4B2B}" type="slidenum">
              <a:rPr lang="en-US" smtClean="0"/>
              <a:pPr/>
              <a:t>67</a:t>
            </a:fld>
            <a:endParaRPr lang="en-US"/>
          </a:p>
        </p:txBody>
      </p:sp>
      <p:sp>
        <p:nvSpPr>
          <p:cNvPr id="5" name="TextBox 4"/>
          <p:cNvSpPr txBox="1"/>
          <p:nvPr/>
        </p:nvSpPr>
        <p:spPr>
          <a:xfrm>
            <a:off x="754743" y="1669144"/>
            <a:ext cx="986971" cy="523220"/>
          </a:xfrm>
          <a:prstGeom prst="rect">
            <a:avLst/>
          </a:prstGeom>
          <a:noFill/>
        </p:spPr>
        <p:txBody>
          <a:bodyPr wrap="square" rtlCol="0">
            <a:spAutoFit/>
          </a:bodyPr>
          <a:lstStyle/>
          <a:p>
            <a:r>
              <a:rPr lang="en-US" sz="2800" dirty="0" smtClean="0"/>
              <a:t>CO</a:t>
            </a:r>
            <a:r>
              <a:rPr lang="en-US" sz="2800" baseline="-25000" dirty="0" smtClean="0"/>
              <a:t>2</a:t>
            </a:r>
            <a:endParaRPr lang="en-US" sz="2800" baseline="-250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8"/>
          <p:cNvSpPr txBox="1">
            <a:spLocks noChangeArrowheads="1"/>
          </p:cNvSpPr>
          <p:nvPr/>
        </p:nvSpPr>
        <p:spPr bwMode="auto">
          <a:xfrm>
            <a:off x="2362200" y="3886200"/>
            <a:ext cx="609600" cy="366713"/>
          </a:xfrm>
          <a:prstGeom prst="rect">
            <a:avLst/>
          </a:prstGeom>
          <a:noFill/>
          <a:ln w="9525">
            <a:noFill/>
            <a:miter lim="800000"/>
            <a:headEnd/>
            <a:tailEnd/>
          </a:ln>
        </p:spPr>
        <p:txBody>
          <a:bodyPr>
            <a:spAutoFit/>
          </a:bodyPr>
          <a:lstStyle/>
          <a:p>
            <a:pPr>
              <a:spcBef>
                <a:spcPct val="50000"/>
              </a:spcBef>
            </a:pPr>
            <a:endParaRPr lang="en-US"/>
          </a:p>
        </p:txBody>
      </p:sp>
      <p:sp>
        <p:nvSpPr>
          <p:cNvPr id="4100" name="Text Box 9"/>
          <p:cNvSpPr txBox="1">
            <a:spLocks noChangeArrowheads="1"/>
          </p:cNvSpPr>
          <p:nvPr/>
        </p:nvSpPr>
        <p:spPr bwMode="auto">
          <a:xfrm>
            <a:off x="2667000" y="5562600"/>
            <a:ext cx="533400" cy="336550"/>
          </a:xfrm>
          <a:prstGeom prst="rect">
            <a:avLst/>
          </a:prstGeom>
          <a:noFill/>
          <a:ln w="9525">
            <a:noFill/>
            <a:miter lim="800000"/>
            <a:headEnd/>
            <a:tailEnd/>
          </a:ln>
        </p:spPr>
        <p:txBody>
          <a:bodyPr>
            <a:spAutoFit/>
          </a:bodyPr>
          <a:lstStyle/>
          <a:p>
            <a:pPr>
              <a:spcBef>
                <a:spcPct val="50000"/>
              </a:spcBef>
            </a:pPr>
            <a:r>
              <a:rPr lang="en-US" sz="1600">
                <a:solidFill>
                  <a:schemeClr val="bg2"/>
                </a:solidFill>
              </a:rPr>
              <a:t>∞</a:t>
            </a:r>
          </a:p>
        </p:txBody>
      </p:sp>
      <p:sp>
        <p:nvSpPr>
          <p:cNvPr id="4101" name="Text Box 10"/>
          <p:cNvSpPr txBox="1">
            <a:spLocks noChangeArrowheads="1"/>
          </p:cNvSpPr>
          <p:nvPr/>
        </p:nvSpPr>
        <p:spPr bwMode="auto">
          <a:xfrm>
            <a:off x="3352800" y="5562600"/>
            <a:ext cx="533400" cy="336550"/>
          </a:xfrm>
          <a:prstGeom prst="rect">
            <a:avLst/>
          </a:prstGeom>
          <a:noFill/>
          <a:ln w="9525">
            <a:noFill/>
            <a:miter lim="800000"/>
            <a:headEnd/>
            <a:tailEnd/>
          </a:ln>
        </p:spPr>
        <p:txBody>
          <a:bodyPr>
            <a:spAutoFit/>
          </a:bodyPr>
          <a:lstStyle/>
          <a:p>
            <a:pPr>
              <a:spcBef>
                <a:spcPct val="50000"/>
              </a:spcBef>
            </a:pPr>
            <a:r>
              <a:rPr lang="en-US" sz="1600">
                <a:solidFill>
                  <a:schemeClr val="bg2"/>
                </a:solidFill>
              </a:rPr>
              <a:t>∞</a:t>
            </a:r>
          </a:p>
        </p:txBody>
      </p:sp>
      <p:pic>
        <p:nvPicPr>
          <p:cNvPr id="8" name="Picture 2"/>
          <p:cNvPicPr>
            <a:picLocks noChangeAspect="1" noChangeArrowheads="1"/>
          </p:cNvPicPr>
          <p:nvPr/>
        </p:nvPicPr>
        <p:blipFill>
          <a:blip r:embed="rId2" cstate="print"/>
          <a:srcRect/>
          <a:stretch>
            <a:fillRect/>
          </a:stretch>
        </p:blipFill>
        <p:spPr bwMode="auto">
          <a:xfrm>
            <a:off x="88900" y="863600"/>
            <a:ext cx="8919693" cy="5222411"/>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B6F15528-21DE-4FAA-801E-634DDDAF4B2B}" type="slidenum">
              <a:rPr lang="en-US" smtClean="0"/>
              <a:pPr/>
              <a:t>68</a:t>
            </a:fld>
            <a:endParaRPr lang="en-US"/>
          </a:p>
        </p:txBody>
      </p:sp>
      <p:pic>
        <p:nvPicPr>
          <p:cNvPr id="7" name="Picture 4"/>
          <p:cNvPicPr>
            <a:picLocks noChangeAspect="1" noChangeArrowheads="1"/>
          </p:cNvPicPr>
          <p:nvPr/>
        </p:nvPicPr>
        <p:blipFill>
          <a:blip r:embed="rId3" cstate="print"/>
          <a:srcRect/>
          <a:stretch>
            <a:fillRect/>
          </a:stretch>
        </p:blipFill>
        <p:spPr bwMode="auto">
          <a:xfrm>
            <a:off x="0" y="0"/>
            <a:ext cx="1683657" cy="16798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108377" y="1028700"/>
            <a:ext cx="8933595" cy="5262563"/>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B6F15528-21DE-4FAA-801E-634DDDAF4B2B}" type="slidenum">
              <a:rPr lang="en-US" smtClean="0"/>
              <a:pPr/>
              <a:t>69</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54000"/>
            <a:ext cx="9144000" cy="707886"/>
          </a:xfrm>
          <a:prstGeom prst="rect">
            <a:avLst/>
          </a:prstGeom>
          <a:noFill/>
        </p:spPr>
        <p:txBody>
          <a:bodyPr wrap="square" rtlCol="0">
            <a:spAutoFit/>
          </a:bodyPr>
          <a:lstStyle/>
          <a:p>
            <a:pPr marL="342900" indent="-342900" algn="ctr"/>
            <a:r>
              <a:rPr lang="en-US" sz="4000" u="sng" dirty="0" smtClean="0"/>
              <a:t>Symmetry Element: Axis</a:t>
            </a:r>
          </a:p>
        </p:txBody>
      </p:sp>
      <p:sp>
        <p:nvSpPr>
          <p:cNvPr id="7" name="Rectangle 6"/>
          <p:cNvSpPr/>
          <p:nvPr/>
        </p:nvSpPr>
        <p:spPr>
          <a:xfrm>
            <a:off x="92986" y="3674278"/>
            <a:ext cx="8896030" cy="830997"/>
          </a:xfrm>
          <a:prstGeom prst="rect">
            <a:avLst/>
          </a:prstGeom>
        </p:spPr>
        <p:txBody>
          <a:bodyPr wrap="square">
            <a:spAutoFit/>
          </a:bodyPr>
          <a:lstStyle/>
          <a:p>
            <a:r>
              <a:rPr lang="en-US" sz="2400" dirty="0" smtClean="0"/>
              <a:t>A molecule can have more than one symmetry axis; the one with the highest </a:t>
            </a:r>
            <a:r>
              <a:rPr lang="en-US" sz="2400" i="1" dirty="0" smtClean="0"/>
              <a:t>n</a:t>
            </a:r>
            <a:r>
              <a:rPr lang="en-US" sz="2400" dirty="0" smtClean="0"/>
              <a:t> is called the </a:t>
            </a:r>
            <a:r>
              <a:rPr lang="en-US" sz="2400" b="1" dirty="0" smtClean="0"/>
              <a:t>principal axis.</a:t>
            </a:r>
            <a:endParaRPr lang="en-US" sz="2400" dirty="0"/>
          </a:p>
        </p:txBody>
      </p:sp>
      <p:sp>
        <p:nvSpPr>
          <p:cNvPr id="8" name="Rectangle 7"/>
          <p:cNvSpPr/>
          <p:nvPr/>
        </p:nvSpPr>
        <p:spPr>
          <a:xfrm>
            <a:off x="609600" y="1059656"/>
            <a:ext cx="7833360" cy="830997"/>
          </a:xfrm>
          <a:prstGeom prst="rect">
            <a:avLst/>
          </a:prstGeom>
        </p:spPr>
        <p:txBody>
          <a:bodyPr wrap="square">
            <a:spAutoFit/>
          </a:bodyPr>
          <a:lstStyle/>
          <a:p>
            <a:r>
              <a:rPr lang="en-US" sz="2400" dirty="0" smtClean="0"/>
              <a:t> An axis around which a rotation by 360°/n results in an object indistinguishable from the original. </a:t>
            </a:r>
            <a:endParaRPr lang="en-US" sz="2400" dirty="0"/>
          </a:p>
        </p:txBody>
      </p:sp>
      <p:pic>
        <p:nvPicPr>
          <p:cNvPr id="212997" name="Picture 5"/>
          <p:cNvPicPr>
            <a:picLocks noChangeAspect="1" noChangeArrowheads="1"/>
          </p:cNvPicPr>
          <p:nvPr/>
        </p:nvPicPr>
        <p:blipFill>
          <a:blip r:embed="rId2" cstate="print"/>
          <a:srcRect/>
          <a:stretch>
            <a:fillRect/>
          </a:stretch>
        </p:blipFill>
        <p:spPr bwMode="auto">
          <a:xfrm>
            <a:off x="3509723" y="4742476"/>
            <a:ext cx="2110345" cy="1870533"/>
          </a:xfrm>
          <a:prstGeom prst="rect">
            <a:avLst/>
          </a:prstGeom>
          <a:noFill/>
          <a:ln w="9525">
            <a:noFill/>
            <a:miter lim="800000"/>
            <a:headEnd/>
            <a:tailEnd/>
          </a:ln>
        </p:spPr>
      </p:pic>
      <p:pic>
        <p:nvPicPr>
          <p:cNvPr id="212998" name="Picture 6"/>
          <p:cNvPicPr>
            <a:picLocks noChangeAspect="1" noChangeArrowheads="1"/>
          </p:cNvPicPr>
          <p:nvPr/>
        </p:nvPicPr>
        <p:blipFill>
          <a:blip r:embed="rId3" cstate="print"/>
          <a:srcRect/>
          <a:stretch>
            <a:fillRect/>
          </a:stretch>
        </p:blipFill>
        <p:spPr bwMode="auto">
          <a:xfrm>
            <a:off x="6108434" y="4757979"/>
            <a:ext cx="2230765" cy="1856165"/>
          </a:xfrm>
          <a:prstGeom prst="rect">
            <a:avLst/>
          </a:prstGeom>
          <a:noFill/>
          <a:ln w="9525">
            <a:noFill/>
            <a:miter lim="800000"/>
            <a:headEnd/>
            <a:tailEnd/>
          </a:ln>
        </p:spPr>
      </p:pic>
      <p:pic>
        <p:nvPicPr>
          <p:cNvPr id="212999" name="Picture 7"/>
          <p:cNvPicPr>
            <a:picLocks noChangeAspect="1" noChangeArrowheads="1"/>
          </p:cNvPicPr>
          <p:nvPr/>
        </p:nvPicPr>
        <p:blipFill>
          <a:blip r:embed="rId4" cstate="print"/>
          <a:srcRect/>
          <a:stretch>
            <a:fillRect/>
          </a:stretch>
        </p:blipFill>
        <p:spPr bwMode="auto">
          <a:xfrm>
            <a:off x="967755" y="4572003"/>
            <a:ext cx="1673924" cy="2078957"/>
          </a:xfrm>
          <a:prstGeom prst="rect">
            <a:avLst/>
          </a:prstGeom>
          <a:noFill/>
          <a:ln w="9525">
            <a:noFill/>
            <a:miter lim="800000"/>
            <a:headEnd/>
            <a:tailEnd/>
          </a:ln>
        </p:spPr>
      </p:pic>
      <p:pic>
        <p:nvPicPr>
          <p:cNvPr id="213002" name="Picture 10"/>
          <p:cNvPicPr>
            <a:picLocks noChangeAspect="1" noChangeArrowheads="1"/>
          </p:cNvPicPr>
          <p:nvPr/>
        </p:nvPicPr>
        <p:blipFill>
          <a:blip r:embed="rId5" cstate="print"/>
          <a:srcRect/>
          <a:stretch>
            <a:fillRect/>
          </a:stretch>
        </p:blipFill>
        <p:spPr bwMode="auto">
          <a:xfrm>
            <a:off x="888820" y="1934834"/>
            <a:ext cx="6977718" cy="1606650"/>
          </a:xfrm>
          <a:prstGeom prst="rect">
            <a:avLst/>
          </a:prstGeom>
          <a:noFill/>
          <a:ln w="9525">
            <a:noFill/>
            <a:miter lim="800000"/>
            <a:headEnd/>
            <a:tailEnd/>
          </a:ln>
        </p:spPr>
      </p:pic>
      <p:sp>
        <p:nvSpPr>
          <p:cNvPr id="20" name="Slide Number Placeholder 19"/>
          <p:cNvSpPr>
            <a:spLocks noGrp="1"/>
          </p:cNvSpPr>
          <p:nvPr>
            <p:ph type="sldNum" sz="quarter" idx="12"/>
          </p:nvPr>
        </p:nvSpPr>
        <p:spPr/>
        <p:txBody>
          <a:bodyPr/>
          <a:lstStyle/>
          <a:p>
            <a:fld id="{B6F15528-21DE-4FAA-801E-634DDDAF4B2B}" type="slidenum">
              <a:rPr lang="en-US" smtClean="0"/>
              <a:pPr/>
              <a:t>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299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299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2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6F15528-21DE-4FAA-801E-634DDDAF4B2B}" type="slidenum">
              <a:rPr lang="en-US" smtClean="0"/>
              <a:pPr/>
              <a:t>70</a:t>
            </a:fld>
            <a:endParaRPr lang="en-US"/>
          </a:p>
        </p:txBody>
      </p:sp>
      <p:pic>
        <p:nvPicPr>
          <p:cNvPr id="190465" name="Picture 1"/>
          <p:cNvPicPr>
            <a:picLocks noChangeAspect="1" noChangeArrowheads="1"/>
          </p:cNvPicPr>
          <p:nvPr/>
        </p:nvPicPr>
        <p:blipFill>
          <a:blip r:embed="rId2" cstate="print"/>
          <a:srcRect/>
          <a:stretch>
            <a:fillRect/>
          </a:stretch>
        </p:blipFill>
        <p:spPr bwMode="auto">
          <a:xfrm>
            <a:off x="1675608" y="1159329"/>
            <a:ext cx="5828279" cy="5604688"/>
          </a:xfrm>
          <a:prstGeom prst="rect">
            <a:avLst/>
          </a:prstGeom>
          <a:noFill/>
          <a:ln w="9525">
            <a:noFill/>
            <a:miter lim="800000"/>
            <a:headEnd/>
            <a:tailEnd/>
          </a:ln>
        </p:spPr>
      </p:pic>
      <p:sp>
        <p:nvSpPr>
          <p:cNvPr id="9" name="TextBox 8"/>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smtClean="0"/>
              <a:t>Cotton’s “five-step” Procedure </a:t>
            </a:r>
            <a:endParaRPr lang="en-US" sz="4000" u="sng" baseline="-25000" dirty="0" smtClean="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71</a:t>
            </a:fld>
            <a:endParaRPr lang="en-US"/>
          </a:p>
        </p:txBody>
      </p:sp>
      <p:sp>
        <p:nvSpPr>
          <p:cNvPr id="5" name="TextBox 4"/>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smtClean="0"/>
              <a:t>General Assignments</a:t>
            </a:r>
            <a:endParaRPr lang="en-US" sz="4000" u="sng" baseline="-25000" dirty="0" smtClean="0"/>
          </a:p>
        </p:txBody>
      </p:sp>
      <p:graphicFrame>
        <p:nvGraphicFramePr>
          <p:cNvPr id="6" name="Table 5"/>
          <p:cNvGraphicFramePr>
            <a:graphicFrameLocks noGrp="1"/>
          </p:cNvGraphicFramePr>
          <p:nvPr/>
        </p:nvGraphicFramePr>
        <p:xfrm>
          <a:off x="2044700" y="2263772"/>
          <a:ext cx="4953000" cy="4401776"/>
        </p:xfrm>
        <a:graphic>
          <a:graphicData uri="http://schemas.openxmlformats.org/drawingml/2006/table">
            <a:tbl>
              <a:tblPr/>
              <a:tblGrid>
                <a:gridCol w="2476500"/>
                <a:gridCol w="2476500"/>
              </a:tblGrid>
              <a:tr h="454028">
                <a:tc>
                  <a:txBody>
                    <a:bodyPr/>
                    <a:lstStyle/>
                    <a:p>
                      <a:pPr marL="0" marR="0" algn="ctr">
                        <a:lnSpc>
                          <a:spcPts val="1200"/>
                        </a:lnSpc>
                        <a:spcBef>
                          <a:spcPts val="0"/>
                        </a:spcBef>
                        <a:spcAft>
                          <a:spcPts val="0"/>
                        </a:spcAft>
                      </a:pPr>
                      <a:r>
                        <a:rPr lang="en-US" sz="1600" b="1" dirty="0">
                          <a:solidFill>
                            <a:srgbClr val="000000"/>
                          </a:solidFill>
                          <a:latin typeface="Arial"/>
                          <a:ea typeface="Times New Roman"/>
                          <a:cs typeface="Times New Roman"/>
                        </a:rPr>
                        <a:t>VSEPR </a:t>
                      </a:r>
                      <a:r>
                        <a:rPr lang="en-US" sz="1600" b="1" dirty="0" smtClean="0">
                          <a:solidFill>
                            <a:srgbClr val="000000"/>
                          </a:solidFill>
                          <a:latin typeface="Arial"/>
                          <a:ea typeface="Times New Roman"/>
                          <a:cs typeface="Times New Roman"/>
                        </a:rPr>
                        <a:t>Geometry</a:t>
                      </a:r>
                      <a:endParaRPr lang="en-US" sz="3600" dirty="0">
                        <a:latin typeface="Times"/>
                        <a:ea typeface="Times New Roman"/>
                        <a:cs typeface="Times New Roman"/>
                      </a:endParaRPr>
                    </a:p>
                  </a:txBody>
                  <a:tcPr marL="9525" marR="9525" marT="9525" marB="9525"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ts val="1200"/>
                        </a:lnSpc>
                        <a:spcBef>
                          <a:spcPts val="0"/>
                        </a:spcBef>
                        <a:spcAft>
                          <a:spcPts val="0"/>
                        </a:spcAft>
                      </a:pPr>
                      <a:r>
                        <a:rPr lang="en-US" sz="1600" b="1" dirty="0">
                          <a:solidFill>
                            <a:srgbClr val="000000"/>
                          </a:solidFill>
                          <a:latin typeface="Arial"/>
                          <a:ea typeface="Times New Roman"/>
                          <a:cs typeface="Times New Roman"/>
                        </a:rPr>
                        <a:t>Point group </a:t>
                      </a:r>
                      <a:endParaRPr lang="en-US" sz="3600" dirty="0">
                        <a:latin typeface="Times"/>
                        <a:ea typeface="Times New Roman"/>
                        <a:cs typeface="Times New Roman"/>
                      </a:endParaRPr>
                    </a:p>
                  </a:txBody>
                  <a:tcPr marL="9525" marR="9525" marT="9525" marB="9525"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328979">
                <a:tc>
                  <a:txBody>
                    <a:bodyPr/>
                    <a:lstStyle/>
                    <a:p>
                      <a:pPr marL="0" marR="0" algn="ctr">
                        <a:lnSpc>
                          <a:spcPts val="1200"/>
                        </a:lnSpc>
                        <a:spcBef>
                          <a:spcPts val="0"/>
                        </a:spcBef>
                        <a:spcAft>
                          <a:spcPts val="0"/>
                        </a:spcAft>
                      </a:pPr>
                      <a:r>
                        <a:rPr lang="en-US" sz="1600">
                          <a:solidFill>
                            <a:srgbClr val="000000"/>
                          </a:solidFill>
                          <a:latin typeface="Arial"/>
                          <a:ea typeface="Times New Roman"/>
                          <a:cs typeface="Times New Roman"/>
                        </a:rPr>
                        <a:t>Linear</a:t>
                      </a:r>
                      <a:endParaRPr lang="en-US" sz="3600">
                        <a:latin typeface="Times"/>
                        <a:ea typeface="Times New Roman"/>
                        <a:cs typeface="Times New Roman"/>
                      </a:endParaRPr>
                    </a:p>
                  </a:txBody>
                  <a:tcPr marL="9525" marR="9525" marT="9525" marB="9525"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marL="0" marR="0" algn="ctr">
                        <a:lnSpc>
                          <a:spcPts val="1200"/>
                        </a:lnSpc>
                        <a:spcBef>
                          <a:spcPts val="0"/>
                        </a:spcBef>
                        <a:spcAft>
                          <a:spcPts val="0"/>
                        </a:spcAft>
                      </a:pPr>
                      <a:r>
                        <a:rPr lang="en-US" sz="1600">
                          <a:solidFill>
                            <a:srgbClr val="000000"/>
                          </a:solidFill>
                          <a:latin typeface="Arial"/>
                          <a:ea typeface="Times New Roman"/>
                          <a:cs typeface="Times New Roman"/>
                        </a:rPr>
                        <a:t>D∞h</a:t>
                      </a:r>
                      <a:endParaRPr lang="en-US" sz="3600">
                        <a:latin typeface="Times"/>
                        <a:ea typeface="Times New Roman"/>
                        <a:cs typeface="Times New Roman"/>
                      </a:endParaRPr>
                    </a:p>
                  </a:txBody>
                  <a:tcPr marL="9525" marR="9525" marT="9525" marB="9525"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r>
              <a:tr h="328979">
                <a:tc>
                  <a:txBody>
                    <a:bodyPr/>
                    <a:lstStyle/>
                    <a:p>
                      <a:pPr marL="0" marR="0" algn="ctr">
                        <a:lnSpc>
                          <a:spcPts val="1200"/>
                        </a:lnSpc>
                        <a:spcBef>
                          <a:spcPts val="0"/>
                        </a:spcBef>
                        <a:spcAft>
                          <a:spcPts val="0"/>
                        </a:spcAft>
                      </a:pPr>
                      <a:r>
                        <a:rPr lang="en-US" sz="1600">
                          <a:solidFill>
                            <a:srgbClr val="000000"/>
                          </a:solidFill>
                          <a:latin typeface="Arial"/>
                          <a:ea typeface="Times New Roman"/>
                          <a:cs typeface="Times New Roman"/>
                        </a:rPr>
                        <a:t>Bent or V-shape </a:t>
                      </a:r>
                      <a:endParaRPr lang="en-US" sz="3600">
                        <a:latin typeface="Times"/>
                        <a:ea typeface="Times New Roman"/>
                        <a:cs typeface="Times New Roman"/>
                      </a:endParaRPr>
                    </a:p>
                  </a:txBody>
                  <a:tcPr marL="9525" marR="9525" marT="9525" marB="9525" anchor="ctr">
                    <a:lnL>
                      <a:noFill/>
                    </a:lnL>
                    <a:lnR>
                      <a:noFill/>
                    </a:lnR>
                    <a:lnT>
                      <a:noFill/>
                    </a:lnT>
                    <a:lnB>
                      <a:noFill/>
                    </a:lnB>
                    <a:solidFill>
                      <a:srgbClr val="FFFFFF"/>
                    </a:solidFill>
                  </a:tcPr>
                </a:tc>
                <a:tc>
                  <a:txBody>
                    <a:bodyPr/>
                    <a:lstStyle/>
                    <a:p>
                      <a:pPr marL="0" marR="0" algn="ctr">
                        <a:lnSpc>
                          <a:spcPts val="1200"/>
                        </a:lnSpc>
                        <a:spcBef>
                          <a:spcPts val="0"/>
                        </a:spcBef>
                        <a:spcAft>
                          <a:spcPts val="0"/>
                        </a:spcAft>
                      </a:pPr>
                      <a:r>
                        <a:rPr lang="en-US" sz="1600">
                          <a:solidFill>
                            <a:srgbClr val="000000"/>
                          </a:solidFill>
                          <a:latin typeface="Arial"/>
                          <a:ea typeface="Times New Roman"/>
                          <a:cs typeface="Times New Roman"/>
                        </a:rPr>
                        <a:t>C</a:t>
                      </a:r>
                      <a:r>
                        <a:rPr lang="en-US" sz="1600" baseline="-25000">
                          <a:solidFill>
                            <a:srgbClr val="000000"/>
                          </a:solidFill>
                          <a:latin typeface="Arial"/>
                          <a:ea typeface="Times New Roman"/>
                          <a:cs typeface="Times New Roman"/>
                        </a:rPr>
                        <a:t>2v</a:t>
                      </a:r>
                      <a:r>
                        <a:rPr lang="en-US" sz="1600">
                          <a:solidFill>
                            <a:srgbClr val="000000"/>
                          </a:solidFill>
                          <a:latin typeface="Arial"/>
                          <a:ea typeface="Times New Roman"/>
                          <a:cs typeface="Times New Roman"/>
                        </a:rPr>
                        <a:t> </a:t>
                      </a:r>
                      <a:endParaRPr lang="en-US" sz="3600">
                        <a:latin typeface="Times"/>
                        <a:ea typeface="Times New Roman"/>
                        <a:cs typeface="Times New Roman"/>
                      </a:endParaRPr>
                    </a:p>
                  </a:txBody>
                  <a:tcPr marL="9525" marR="9525" marT="9525" marB="9525" anchor="ctr">
                    <a:lnL>
                      <a:noFill/>
                    </a:lnL>
                    <a:lnR>
                      <a:noFill/>
                    </a:lnR>
                    <a:lnT>
                      <a:noFill/>
                    </a:lnT>
                    <a:lnB>
                      <a:noFill/>
                    </a:lnB>
                    <a:solidFill>
                      <a:srgbClr val="FFFFFF"/>
                    </a:solidFill>
                  </a:tcPr>
                </a:tc>
              </a:tr>
              <a:tr h="328979">
                <a:tc>
                  <a:txBody>
                    <a:bodyPr/>
                    <a:lstStyle/>
                    <a:p>
                      <a:pPr marL="0" marR="0" algn="ctr">
                        <a:lnSpc>
                          <a:spcPts val="1200"/>
                        </a:lnSpc>
                        <a:spcBef>
                          <a:spcPts val="0"/>
                        </a:spcBef>
                        <a:spcAft>
                          <a:spcPts val="0"/>
                        </a:spcAft>
                      </a:pPr>
                      <a:r>
                        <a:rPr lang="en-US" sz="1600">
                          <a:solidFill>
                            <a:srgbClr val="000000"/>
                          </a:solidFill>
                          <a:latin typeface="Arial"/>
                          <a:ea typeface="Times New Roman"/>
                          <a:cs typeface="Times New Roman"/>
                        </a:rPr>
                        <a:t>Trigonal planar </a:t>
                      </a:r>
                      <a:endParaRPr lang="en-US" sz="3600">
                        <a:latin typeface="Times"/>
                        <a:ea typeface="Times New Roman"/>
                        <a:cs typeface="Times New Roman"/>
                      </a:endParaRPr>
                    </a:p>
                  </a:txBody>
                  <a:tcPr marL="9525" marR="9525" marT="9525" marB="9525" anchor="ctr">
                    <a:lnL>
                      <a:noFill/>
                    </a:lnL>
                    <a:lnR>
                      <a:noFill/>
                    </a:lnR>
                    <a:lnT>
                      <a:noFill/>
                    </a:lnT>
                    <a:lnB>
                      <a:noFill/>
                    </a:lnB>
                    <a:solidFill>
                      <a:srgbClr val="FFFFFF"/>
                    </a:solidFill>
                  </a:tcPr>
                </a:tc>
                <a:tc>
                  <a:txBody>
                    <a:bodyPr/>
                    <a:lstStyle/>
                    <a:p>
                      <a:pPr marL="0" marR="0" algn="ctr">
                        <a:lnSpc>
                          <a:spcPts val="1200"/>
                        </a:lnSpc>
                        <a:spcBef>
                          <a:spcPts val="0"/>
                        </a:spcBef>
                        <a:spcAft>
                          <a:spcPts val="0"/>
                        </a:spcAft>
                      </a:pPr>
                      <a:r>
                        <a:rPr lang="en-US" sz="1600">
                          <a:solidFill>
                            <a:srgbClr val="000000"/>
                          </a:solidFill>
                          <a:latin typeface="Arial"/>
                          <a:ea typeface="Times New Roman"/>
                          <a:cs typeface="Times New Roman"/>
                        </a:rPr>
                        <a:t>D</a:t>
                      </a:r>
                      <a:r>
                        <a:rPr lang="en-US" sz="1600" baseline="-25000">
                          <a:solidFill>
                            <a:srgbClr val="000000"/>
                          </a:solidFill>
                          <a:latin typeface="Arial"/>
                          <a:ea typeface="Times New Roman"/>
                          <a:cs typeface="Times New Roman"/>
                        </a:rPr>
                        <a:t>3h </a:t>
                      </a:r>
                      <a:endParaRPr lang="en-US" sz="3600">
                        <a:latin typeface="Times"/>
                        <a:ea typeface="Times New Roman"/>
                        <a:cs typeface="Times New Roman"/>
                      </a:endParaRPr>
                    </a:p>
                  </a:txBody>
                  <a:tcPr marL="9525" marR="9525" marT="9525" marB="9525" anchor="ctr">
                    <a:lnL>
                      <a:noFill/>
                    </a:lnL>
                    <a:lnR>
                      <a:noFill/>
                    </a:lnR>
                    <a:lnT>
                      <a:noFill/>
                    </a:lnT>
                    <a:lnB>
                      <a:noFill/>
                    </a:lnB>
                    <a:solidFill>
                      <a:srgbClr val="FFFFFF"/>
                    </a:solidFill>
                  </a:tcPr>
                </a:tc>
              </a:tr>
              <a:tr h="328979">
                <a:tc>
                  <a:txBody>
                    <a:bodyPr/>
                    <a:lstStyle/>
                    <a:p>
                      <a:pPr marL="0" marR="0" algn="ctr">
                        <a:lnSpc>
                          <a:spcPts val="1200"/>
                        </a:lnSpc>
                        <a:spcBef>
                          <a:spcPts val="0"/>
                        </a:spcBef>
                        <a:spcAft>
                          <a:spcPts val="0"/>
                        </a:spcAft>
                      </a:pPr>
                      <a:r>
                        <a:rPr lang="en-US" sz="1600" dirty="0" err="1">
                          <a:solidFill>
                            <a:srgbClr val="000000"/>
                          </a:solidFill>
                          <a:latin typeface="Arial"/>
                          <a:ea typeface="Times New Roman"/>
                          <a:cs typeface="Times New Roman"/>
                        </a:rPr>
                        <a:t>Trigonal</a:t>
                      </a:r>
                      <a:r>
                        <a:rPr lang="en-US" sz="1600" dirty="0">
                          <a:solidFill>
                            <a:srgbClr val="000000"/>
                          </a:solidFill>
                          <a:latin typeface="Arial"/>
                          <a:ea typeface="Times New Roman"/>
                          <a:cs typeface="Times New Roman"/>
                        </a:rPr>
                        <a:t> pyramidal </a:t>
                      </a:r>
                      <a:endParaRPr lang="en-US" sz="3600" dirty="0">
                        <a:latin typeface="Times"/>
                        <a:ea typeface="Times New Roman"/>
                        <a:cs typeface="Times New Roman"/>
                      </a:endParaRPr>
                    </a:p>
                  </a:txBody>
                  <a:tcPr marL="9525" marR="9525" marT="9525" marB="9525" anchor="ctr">
                    <a:lnL>
                      <a:noFill/>
                    </a:lnL>
                    <a:lnR>
                      <a:noFill/>
                    </a:lnR>
                    <a:lnT>
                      <a:noFill/>
                    </a:lnT>
                    <a:lnB>
                      <a:noFill/>
                    </a:lnB>
                    <a:solidFill>
                      <a:srgbClr val="FFFFFF"/>
                    </a:solidFill>
                  </a:tcPr>
                </a:tc>
                <a:tc>
                  <a:txBody>
                    <a:bodyPr/>
                    <a:lstStyle/>
                    <a:p>
                      <a:pPr marL="0" marR="0" algn="ctr">
                        <a:lnSpc>
                          <a:spcPts val="1200"/>
                        </a:lnSpc>
                        <a:spcBef>
                          <a:spcPts val="0"/>
                        </a:spcBef>
                        <a:spcAft>
                          <a:spcPts val="0"/>
                        </a:spcAft>
                      </a:pPr>
                      <a:r>
                        <a:rPr lang="en-US" sz="1600">
                          <a:solidFill>
                            <a:srgbClr val="000000"/>
                          </a:solidFill>
                          <a:latin typeface="Arial"/>
                          <a:ea typeface="Times New Roman"/>
                          <a:cs typeface="Times New Roman"/>
                        </a:rPr>
                        <a:t>C</a:t>
                      </a:r>
                      <a:r>
                        <a:rPr lang="en-US" sz="1600" baseline="-25000">
                          <a:solidFill>
                            <a:srgbClr val="000000"/>
                          </a:solidFill>
                          <a:latin typeface="Arial"/>
                          <a:ea typeface="Times New Roman"/>
                          <a:cs typeface="Times New Roman"/>
                        </a:rPr>
                        <a:t>3v </a:t>
                      </a:r>
                      <a:endParaRPr lang="en-US" sz="3600">
                        <a:latin typeface="Times"/>
                        <a:ea typeface="Times New Roman"/>
                        <a:cs typeface="Times New Roman"/>
                      </a:endParaRPr>
                    </a:p>
                  </a:txBody>
                  <a:tcPr marL="9525" marR="9525" marT="9525" marB="9525" anchor="ctr">
                    <a:lnL>
                      <a:noFill/>
                    </a:lnL>
                    <a:lnR>
                      <a:noFill/>
                    </a:lnR>
                    <a:lnT>
                      <a:noFill/>
                    </a:lnT>
                    <a:lnB>
                      <a:noFill/>
                    </a:lnB>
                    <a:solidFill>
                      <a:srgbClr val="FFFFFF"/>
                    </a:solidFill>
                  </a:tcPr>
                </a:tc>
              </a:tr>
              <a:tr h="328979">
                <a:tc>
                  <a:txBody>
                    <a:bodyPr/>
                    <a:lstStyle/>
                    <a:p>
                      <a:pPr marL="0" marR="0" algn="ctr">
                        <a:lnSpc>
                          <a:spcPts val="1200"/>
                        </a:lnSpc>
                        <a:spcBef>
                          <a:spcPts val="0"/>
                        </a:spcBef>
                        <a:spcAft>
                          <a:spcPts val="0"/>
                        </a:spcAft>
                      </a:pPr>
                      <a:r>
                        <a:rPr lang="en-US" sz="1600" dirty="0" err="1">
                          <a:solidFill>
                            <a:srgbClr val="000000"/>
                          </a:solidFill>
                          <a:latin typeface="Arial"/>
                          <a:ea typeface="Times New Roman"/>
                          <a:cs typeface="Times New Roman"/>
                        </a:rPr>
                        <a:t>Trigonal</a:t>
                      </a:r>
                      <a:r>
                        <a:rPr lang="en-US" sz="1600" dirty="0">
                          <a:solidFill>
                            <a:srgbClr val="000000"/>
                          </a:solidFill>
                          <a:latin typeface="Arial"/>
                          <a:ea typeface="Times New Roman"/>
                          <a:cs typeface="Times New Roman"/>
                        </a:rPr>
                        <a:t> </a:t>
                      </a:r>
                      <a:r>
                        <a:rPr lang="en-US" sz="1600" dirty="0" err="1">
                          <a:solidFill>
                            <a:srgbClr val="000000"/>
                          </a:solidFill>
                          <a:latin typeface="Arial"/>
                          <a:ea typeface="Times New Roman"/>
                          <a:cs typeface="Times New Roman"/>
                        </a:rPr>
                        <a:t>bipyramidal</a:t>
                      </a:r>
                      <a:r>
                        <a:rPr lang="en-US" sz="1600" dirty="0">
                          <a:solidFill>
                            <a:srgbClr val="000000"/>
                          </a:solidFill>
                          <a:latin typeface="Arial"/>
                          <a:ea typeface="Times New Roman"/>
                          <a:cs typeface="Times New Roman"/>
                        </a:rPr>
                        <a:t> </a:t>
                      </a:r>
                      <a:endParaRPr lang="en-US" sz="3600" dirty="0">
                        <a:latin typeface="Times"/>
                        <a:ea typeface="Times New Roman"/>
                        <a:cs typeface="Times New Roman"/>
                      </a:endParaRPr>
                    </a:p>
                  </a:txBody>
                  <a:tcPr marL="9525" marR="9525" marT="9525" marB="9525" anchor="ctr">
                    <a:lnL>
                      <a:noFill/>
                    </a:lnL>
                    <a:lnR>
                      <a:noFill/>
                    </a:lnR>
                    <a:lnT>
                      <a:noFill/>
                    </a:lnT>
                    <a:lnB>
                      <a:noFill/>
                    </a:lnB>
                    <a:solidFill>
                      <a:srgbClr val="FFFFFF"/>
                    </a:solidFill>
                  </a:tcPr>
                </a:tc>
                <a:tc>
                  <a:txBody>
                    <a:bodyPr/>
                    <a:lstStyle/>
                    <a:p>
                      <a:pPr marL="0" marR="0" algn="ctr">
                        <a:lnSpc>
                          <a:spcPts val="1200"/>
                        </a:lnSpc>
                        <a:spcBef>
                          <a:spcPts val="0"/>
                        </a:spcBef>
                        <a:spcAft>
                          <a:spcPts val="0"/>
                        </a:spcAft>
                      </a:pPr>
                      <a:r>
                        <a:rPr lang="en-US" sz="1600" dirty="0">
                          <a:solidFill>
                            <a:srgbClr val="000000"/>
                          </a:solidFill>
                          <a:latin typeface="Arial"/>
                          <a:ea typeface="Times New Roman"/>
                          <a:cs typeface="Times New Roman"/>
                        </a:rPr>
                        <a:t>D</a:t>
                      </a:r>
                      <a:r>
                        <a:rPr lang="en-US" sz="1600" baseline="-25000" dirty="0">
                          <a:solidFill>
                            <a:srgbClr val="000000"/>
                          </a:solidFill>
                          <a:latin typeface="Arial"/>
                          <a:ea typeface="Times New Roman"/>
                          <a:cs typeface="Times New Roman"/>
                        </a:rPr>
                        <a:t>5h </a:t>
                      </a:r>
                      <a:endParaRPr lang="en-US" sz="3600" dirty="0">
                        <a:latin typeface="Times"/>
                        <a:ea typeface="Times New Roman"/>
                        <a:cs typeface="Times New Roman"/>
                      </a:endParaRPr>
                    </a:p>
                  </a:txBody>
                  <a:tcPr marL="9525" marR="9525" marT="9525" marB="9525" anchor="ctr">
                    <a:lnL>
                      <a:noFill/>
                    </a:lnL>
                    <a:lnR>
                      <a:noFill/>
                    </a:lnR>
                    <a:lnT>
                      <a:noFill/>
                    </a:lnT>
                    <a:lnB>
                      <a:noFill/>
                    </a:lnB>
                    <a:solidFill>
                      <a:srgbClr val="FFFFFF"/>
                    </a:solidFill>
                  </a:tcPr>
                </a:tc>
              </a:tr>
              <a:tr h="328979">
                <a:tc>
                  <a:txBody>
                    <a:bodyPr/>
                    <a:lstStyle/>
                    <a:p>
                      <a:pPr marL="0" marR="0" algn="ctr">
                        <a:lnSpc>
                          <a:spcPts val="1200"/>
                        </a:lnSpc>
                        <a:spcBef>
                          <a:spcPts val="0"/>
                        </a:spcBef>
                        <a:spcAft>
                          <a:spcPts val="0"/>
                        </a:spcAft>
                      </a:pPr>
                      <a:r>
                        <a:rPr lang="en-US" sz="1600" dirty="0">
                          <a:solidFill>
                            <a:srgbClr val="000000"/>
                          </a:solidFill>
                          <a:latin typeface="Arial"/>
                          <a:ea typeface="Times New Roman"/>
                          <a:cs typeface="Times New Roman"/>
                        </a:rPr>
                        <a:t>Tetrahedral </a:t>
                      </a:r>
                      <a:endParaRPr lang="en-US" sz="3600" dirty="0">
                        <a:latin typeface="Times"/>
                        <a:ea typeface="Times New Roman"/>
                        <a:cs typeface="Times New Roman"/>
                      </a:endParaRPr>
                    </a:p>
                  </a:txBody>
                  <a:tcPr marL="9525" marR="9525" marT="9525" marB="9525" anchor="ctr">
                    <a:lnL>
                      <a:noFill/>
                    </a:lnL>
                    <a:lnR>
                      <a:noFill/>
                    </a:lnR>
                    <a:lnT>
                      <a:noFill/>
                    </a:lnT>
                    <a:lnB>
                      <a:noFill/>
                    </a:lnB>
                    <a:solidFill>
                      <a:srgbClr val="FFFFFF"/>
                    </a:solidFill>
                  </a:tcPr>
                </a:tc>
                <a:tc>
                  <a:txBody>
                    <a:bodyPr/>
                    <a:lstStyle/>
                    <a:p>
                      <a:pPr marL="0" marR="0" algn="ctr">
                        <a:lnSpc>
                          <a:spcPts val="1200"/>
                        </a:lnSpc>
                        <a:spcBef>
                          <a:spcPts val="0"/>
                        </a:spcBef>
                        <a:spcAft>
                          <a:spcPts val="0"/>
                        </a:spcAft>
                      </a:pPr>
                      <a:r>
                        <a:rPr lang="en-US" sz="1600">
                          <a:solidFill>
                            <a:srgbClr val="000000"/>
                          </a:solidFill>
                          <a:latin typeface="Arial"/>
                          <a:ea typeface="Times New Roman"/>
                          <a:cs typeface="Times New Roman"/>
                        </a:rPr>
                        <a:t>T</a:t>
                      </a:r>
                      <a:r>
                        <a:rPr lang="en-US" sz="1600" baseline="-25000">
                          <a:solidFill>
                            <a:srgbClr val="000000"/>
                          </a:solidFill>
                          <a:latin typeface="Arial"/>
                          <a:ea typeface="Times New Roman"/>
                          <a:cs typeface="Times New Roman"/>
                        </a:rPr>
                        <a:t>d</a:t>
                      </a:r>
                      <a:r>
                        <a:rPr lang="en-US" sz="1600">
                          <a:solidFill>
                            <a:srgbClr val="000000"/>
                          </a:solidFill>
                          <a:latin typeface="Arial"/>
                          <a:ea typeface="Times New Roman"/>
                          <a:cs typeface="Times New Roman"/>
                        </a:rPr>
                        <a:t> </a:t>
                      </a:r>
                      <a:endParaRPr lang="en-US" sz="3600">
                        <a:latin typeface="Times"/>
                        <a:ea typeface="Times New Roman"/>
                        <a:cs typeface="Times New Roman"/>
                      </a:endParaRPr>
                    </a:p>
                  </a:txBody>
                  <a:tcPr marL="9525" marR="9525" marT="9525" marB="9525" anchor="ctr">
                    <a:lnL>
                      <a:noFill/>
                    </a:lnL>
                    <a:lnR>
                      <a:noFill/>
                    </a:lnR>
                    <a:lnT>
                      <a:noFill/>
                    </a:lnT>
                    <a:lnB>
                      <a:noFill/>
                    </a:lnB>
                    <a:solidFill>
                      <a:srgbClr val="FFFFFF"/>
                    </a:solidFill>
                  </a:tcPr>
                </a:tc>
              </a:tr>
              <a:tr h="328979">
                <a:tc>
                  <a:txBody>
                    <a:bodyPr/>
                    <a:lstStyle/>
                    <a:p>
                      <a:pPr marL="0" marR="0" algn="ctr">
                        <a:lnSpc>
                          <a:spcPts val="1200"/>
                        </a:lnSpc>
                        <a:spcBef>
                          <a:spcPts val="0"/>
                        </a:spcBef>
                        <a:spcAft>
                          <a:spcPts val="0"/>
                        </a:spcAft>
                      </a:pPr>
                      <a:r>
                        <a:rPr lang="en-US" sz="1600" dirty="0">
                          <a:solidFill>
                            <a:srgbClr val="000000"/>
                          </a:solidFill>
                          <a:latin typeface="Arial"/>
                          <a:ea typeface="Times New Roman"/>
                          <a:cs typeface="Times New Roman"/>
                        </a:rPr>
                        <a:t>Sawhorse or see-saw </a:t>
                      </a:r>
                      <a:endParaRPr lang="en-US" sz="3600" dirty="0">
                        <a:latin typeface="Times"/>
                        <a:ea typeface="Times New Roman"/>
                        <a:cs typeface="Times New Roman"/>
                      </a:endParaRPr>
                    </a:p>
                  </a:txBody>
                  <a:tcPr marL="9525" marR="9525" marT="9525" marB="9525" anchor="ctr">
                    <a:lnL>
                      <a:noFill/>
                    </a:lnL>
                    <a:lnR>
                      <a:noFill/>
                    </a:lnR>
                    <a:lnT>
                      <a:noFill/>
                    </a:lnT>
                    <a:lnB>
                      <a:noFill/>
                    </a:lnB>
                    <a:solidFill>
                      <a:srgbClr val="FFFFFF"/>
                    </a:solidFill>
                  </a:tcPr>
                </a:tc>
                <a:tc>
                  <a:txBody>
                    <a:bodyPr/>
                    <a:lstStyle/>
                    <a:p>
                      <a:pPr marL="0" marR="0" algn="ctr">
                        <a:lnSpc>
                          <a:spcPts val="1200"/>
                        </a:lnSpc>
                        <a:spcBef>
                          <a:spcPts val="0"/>
                        </a:spcBef>
                        <a:spcAft>
                          <a:spcPts val="0"/>
                        </a:spcAft>
                      </a:pPr>
                      <a:r>
                        <a:rPr lang="en-US" sz="1600">
                          <a:solidFill>
                            <a:srgbClr val="000000"/>
                          </a:solidFill>
                          <a:latin typeface="Arial"/>
                          <a:ea typeface="Times New Roman"/>
                          <a:cs typeface="Times New Roman"/>
                        </a:rPr>
                        <a:t>C</a:t>
                      </a:r>
                      <a:r>
                        <a:rPr lang="en-US" sz="1600" baseline="-25000">
                          <a:solidFill>
                            <a:srgbClr val="000000"/>
                          </a:solidFill>
                          <a:latin typeface="Arial"/>
                          <a:ea typeface="Times New Roman"/>
                          <a:cs typeface="Times New Roman"/>
                        </a:rPr>
                        <a:t>2v </a:t>
                      </a:r>
                      <a:endParaRPr lang="en-US" sz="3600">
                        <a:latin typeface="Times"/>
                        <a:ea typeface="Times New Roman"/>
                        <a:cs typeface="Times New Roman"/>
                      </a:endParaRPr>
                    </a:p>
                  </a:txBody>
                  <a:tcPr marL="9525" marR="9525" marT="9525" marB="9525" anchor="ctr">
                    <a:lnL>
                      <a:noFill/>
                    </a:lnL>
                    <a:lnR>
                      <a:noFill/>
                    </a:lnR>
                    <a:lnT>
                      <a:noFill/>
                    </a:lnT>
                    <a:lnB>
                      <a:noFill/>
                    </a:lnB>
                    <a:solidFill>
                      <a:srgbClr val="FFFFFF"/>
                    </a:solidFill>
                  </a:tcPr>
                </a:tc>
              </a:tr>
              <a:tr h="328979">
                <a:tc>
                  <a:txBody>
                    <a:bodyPr/>
                    <a:lstStyle/>
                    <a:p>
                      <a:pPr marL="0" marR="0" algn="ctr">
                        <a:lnSpc>
                          <a:spcPts val="1200"/>
                        </a:lnSpc>
                        <a:spcBef>
                          <a:spcPts val="0"/>
                        </a:spcBef>
                        <a:spcAft>
                          <a:spcPts val="0"/>
                        </a:spcAft>
                      </a:pPr>
                      <a:r>
                        <a:rPr lang="en-US" sz="1600" dirty="0">
                          <a:solidFill>
                            <a:srgbClr val="000000"/>
                          </a:solidFill>
                          <a:latin typeface="Arial"/>
                          <a:ea typeface="Times New Roman"/>
                          <a:cs typeface="Times New Roman"/>
                        </a:rPr>
                        <a:t>T-shape </a:t>
                      </a:r>
                      <a:endParaRPr lang="en-US" sz="3600" dirty="0">
                        <a:latin typeface="Times"/>
                        <a:ea typeface="Times New Roman"/>
                        <a:cs typeface="Times New Roman"/>
                      </a:endParaRPr>
                    </a:p>
                  </a:txBody>
                  <a:tcPr marL="9525" marR="9525" marT="9525" marB="9525" anchor="ctr">
                    <a:lnL>
                      <a:noFill/>
                    </a:lnL>
                    <a:lnR>
                      <a:noFill/>
                    </a:lnR>
                    <a:lnT>
                      <a:noFill/>
                    </a:lnT>
                    <a:lnB>
                      <a:noFill/>
                    </a:lnB>
                    <a:solidFill>
                      <a:srgbClr val="FFFFFF"/>
                    </a:solidFill>
                  </a:tcPr>
                </a:tc>
                <a:tc>
                  <a:txBody>
                    <a:bodyPr/>
                    <a:lstStyle/>
                    <a:p>
                      <a:pPr marL="0" marR="0" algn="ctr">
                        <a:lnSpc>
                          <a:spcPts val="1200"/>
                        </a:lnSpc>
                        <a:spcBef>
                          <a:spcPts val="0"/>
                        </a:spcBef>
                        <a:spcAft>
                          <a:spcPts val="0"/>
                        </a:spcAft>
                      </a:pPr>
                      <a:r>
                        <a:rPr lang="en-US" sz="1600">
                          <a:solidFill>
                            <a:srgbClr val="000000"/>
                          </a:solidFill>
                          <a:latin typeface="Arial"/>
                          <a:ea typeface="Times New Roman"/>
                          <a:cs typeface="Times New Roman"/>
                        </a:rPr>
                        <a:t>C</a:t>
                      </a:r>
                      <a:r>
                        <a:rPr lang="en-US" sz="1600" baseline="-25000">
                          <a:solidFill>
                            <a:srgbClr val="000000"/>
                          </a:solidFill>
                          <a:latin typeface="Arial"/>
                          <a:ea typeface="Times New Roman"/>
                          <a:cs typeface="Times New Roman"/>
                        </a:rPr>
                        <a:t>2v</a:t>
                      </a:r>
                      <a:endParaRPr lang="en-US" sz="3600">
                        <a:latin typeface="Times"/>
                        <a:ea typeface="Times New Roman"/>
                        <a:cs typeface="Times New Roman"/>
                      </a:endParaRPr>
                    </a:p>
                  </a:txBody>
                  <a:tcPr marL="9525" marR="9525" marT="9525" marB="9525" anchor="ctr">
                    <a:lnL>
                      <a:noFill/>
                    </a:lnL>
                    <a:lnR>
                      <a:noFill/>
                    </a:lnR>
                    <a:lnT>
                      <a:noFill/>
                    </a:lnT>
                    <a:lnB>
                      <a:noFill/>
                    </a:lnB>
                    <a:solidFill>
                      <a:srgbClr val="FFFFFF"/>
                    </a:solidFill>
                  </a:tcPr>
                </a:tc>
              </a:tr>
              <a:tr h="328979">
                <a:tc>
                  <a:txBody>
                    <a:bodyPr/>
                    <a:lstStyle/>
                    <a:p>
                      <a:pPr marL="0" marR="0" algn="ctr">
                        <a:lnSpc>
                          <a:spcPts val="1200"/>
                        </a:lnSpc>
                        <a:spcBef>
                          <a:spcPts val="0"/>
                        </a:spcBef>
                        <a:spcAft>
                          <a:spcPts val="0"/>
                        </a:spcAft>
                      </a:pPr>
                      <a:r>
                        <a:rPr lang="en-US" sz="1600">
                          <a:solidFill>
                            <a:srgbClr val="000000"/>
                          </a:solidFill>
                          <a:latin typeface="Arial"/>
                          <a:ea typeface="Times New Roman"/>
                          <a:cs typeface="Times New Roman"/>
                        </a:rPr>
                        <a:t>Octahedral </a:t>
                      </a:r>
                      <a:endParaRPr lang="en-US" sz="3600">
                        <a:latin typeface="Times"/>
                        <a:ea typeface="Times New Roman"/>
                        <a:cs typeface="Times New Roman"/>
                      </a:endParaRPr>
                    </a:p>
                  </a:txBody>
                  <a:tcPr marL="9525" marR="9525" marT="9525" marB="9525" anchor="ctr">
                    <a:lnL>
                      <a:noFill/>
                    </a:lnL>
                    <a:lnR>
                      <a:noFill/>
                    </a:lnR>
                    <a:lnT>
                      <a:noFill/>
                    </a:lnT>
                    <a:lnB>
                      <a:noFill/>
                    </a:lnB>
                    <a:solidFill>
                      <a:srgbClr val="FFFFFF"/>
                    </a:solidFill>
                  </a:tcPr>
                </a:tc>
                <a:tc>
                  <a:txBody>
                    <a:bodyPr/>
                    <a:lstStyle/>
                    <a:p>
                      <a:pPr marL="0" marR="0" algn="ctr">
                        <a:lnSpc>
                          <a:spcPts val="1200"/>
                        </a:lnSpc>
                        <a:spcBef>
                          <a:spcPts val="0"/>
                        </a:spcBef>
                        <a:spcAft>
                          <a:spcPts val="0"/>
                        </a:spcAft>
                      </a:pPr>
                      <a:r>
                        <a:rPr lang="en-US" sz="1600">
                          <a:solidFill>
                            <a:srgbClr val="000000"/>
                          </a:solidFill>
                          <a:latin typeface="Arial"/>
                          <a:ea typeface="Times New Roman"/>
                          <a:cs typeface="Times New Roman"/>
                        </a:rPr>
                        <a:t>Oh </a:t>
                      </a:r>
                      <a:endParaRPr lang="en-US" sz="3600">
                        <a:latin typeface="Times"/>
                        <a:ea typeface="Times New Roman"/>
                        <a:cs typeface="Times New Roman"/>
                      </a:endParaRPr>
                    </a:p>
                  </a:txBody>
                  <a:tcPr marL="9525" marR="9525" marT="9525" marB="9525" anchor="ctr">
                    <a:lnL>
                      <a:noFill/>
                    </a:lnL>
                    <a:lnR>
                      <a:noFill/>
                    </a:lnR>
                    <a:lnT>
                      <a:noFill/>
                    </a:lnT>
                    <a:lnB>
                      <a:noFill/>
                    </a:lnB>
                    <a:solidFill>
                      <a:srgbClr val="FFFFFF"/>
                    </a:solidFill>
                  </a:tcPr>
                </a:tc>
              </a:tr>
              <a:tr h="328979">
                <a:tc>
                  <a:txBody>
                    <a:bodyPr/>
                    <a:lstStyle/>
                    <a:p>
                      <a:pPr marL="0" marR="0" algn="ctr">
                        <a:lnSpc>
                          <a:spcPts val="1200"/>
                        </a:lnSpc>
                        <a:spcBef>
                          <a:spcPts val="0"/>
                        </a:spcBef>
                        <a:spcAft>
                          <a:spcPts val="0"/>
                        </a:spcAft>
                      </a:pPr>
                      <a:r>
                        <a:rPr lang="en-US" sz="1600">
                          <a:solidFill>
                            <a:srgbClr val="000000"/>
                          </a:solidFill>
                          <a:latin typeface="Arial"/>
                          <a:ea typeface="Times New Roman"/>
                          <a:cs typeface="Times New Roman"/>
                        </a:rPr>
                        <a:t>Square pyramidal</a:t>
                      </a:r>
                      <a:endParaRPr lang="en-US" sz="3600">
                        <a:latin typeface="Times"/>
                        <a:ea typeface="Times New Roman"/>
                        <a:cs typeface="Times New Roman"/>
                      </a:endParaRPr>
                    </a:p>
                  </a:txBody>
                  <a:tcPr marL="9525" marR="9525" marT="9525" marB="9525" anchor="ctr">
                    <a:lnL>
                      <a:noFill/>
                    </a:lnL>
                    <a:lnR>
                      <a:noFill/>
                    </a:lnR>
                    <a:lnT>
                      <a:noFill/>
                    </a:lnT>
                    <a:lnB>
                      <a:noFill/>
                    </a:lnB>
                    <a:solidFill>
                      <a:srgbClr val="FFFFFF"/>
                    </a:solidFill>
                  </a:tcPr>
                </a:tc>
                <a:tc>
                  <a:txBody>
                    <a:bodyPr/>
                    <a:lstStyle/>
                    <a:p>
                      <a:pPr marL="0" marR="0" algn="ctr">
                        <a:lnSpc>
                          <a:spcPts val="1200"/>
                        </a:lnSpc>
                        <a:spcBef>
                          <a:spcPts val="0"/>
                        </a:spcBef>
                        <a:spcAft>
                          <a:spcPts val="0"/>
                        </a:spcAft>
                      </a:pPr>
                      <a:r>
                        <a:rPr lang="en-US" sz="1600">
                          <a:solidFill>
                            <a:srgbClr val="000000"/>
                          </a:solidFill>
                          <a:latin typeface="Arial"/>
                          <a:ea typeface="Times New Roman"/>
                          <a:cs typeface="Times New Roman"/>
                        </a:rPr>
                        <a:t>C</a:t>
                      </a:r>
                      <a:r>
                        <a:rPr lang="en-US" sz="1600" baseline="-25000">
                          <a:solidFill>
                            <a:srgbClr val="000000"/>
                          </a:solidFill>
                          <a:latin typeface="Arial"/>
                          <a:ea typeface="Times New Roman"/>
                          <a:cs typeface="Times New Roman"/>
                        </a:rPr>
                        <a:t>4v</a:t>
                      </a:r>
                      <a:endParaRPr lang="en-US" sz="3600">
                        <a:latin typeface="Times"/>
                        <a:ea typeface="Times New Roman"/>
                        <a:cs typeface="Times New Roman"/>
                      </a:endParaRPr>
                    </a:p>
                  </a:txBody>
                  <a:tcPr marL="9525" marR="9525" marT="9525" marB="9525" anchor="ctr">
                    <a:lnL>
                      <a:noFill/>
                    </a:lnL>
                    <a:lnR>
                      <a:noFill/>
                    </a:lnR>
                    <a:lnT>
                      <a:noFill/>
                    </a:lnT>
                    <a:lnB>
                      <a:noFill/>
                    </a:lnB>
                    <a:solidFill>
                      <a:srgbClr val="FFFFFF"/>
                    </a:solidFill>
                  </a:tcPr>
                </a:tc>
              </a:tr>
              <a:tr h="328979">
                <a:tc>
                  <a:txBody>
                    <a:bodyPr/>
                    <a:lstStyle/>
                    <a:p>
                      <a:pPr marL="0" marR="0" algn="ctr">
                        <a:lnSpc>
                          <a:spcPts val="1200"/>
                        </a:lnSpc>
                        <a:spcBef>
                          <a:spcPts val="0"/>
                        </a:spcBef>
                        <a:spcAft>
                          <a:spcPts val="0"/>
                        </a:spcAft>
                      </a:pPr>
                      <a:r>
                        <a:rPr lang="en-US" sz="1600">
                          <a:solidFill>
                            <a:srgbClr val="000000"/>
                          </a:solidFill>
                          <a:latin typeface="Arial"/>
                          <a:ea typeface="Times New Roman"/>
                          <a:cs typeface="Times New Roman"/>
                        </a:rPr>
                        <a:t>Square planar </a:t>
                      </a:r>
                      <a:endParaRPr lang="en-US" sz="3600">
                        <a:latin typeface="Times"/>
                        <a:ea typeface="Times New Roman"/>
                        <a:cs typeface="Times New Roman"/>
                      </a:endParaRPr>
                    </a:p>
                  </a:txBody>
                  <a:tcPr marL="9525" marR="9525" marT="9525" marB="9525" anchor="ctr">
                    <a:lnL>
                      <a:noFill/>
                    </a:lnL>
                    <a:lnR>
                      <a:noFill/>
                    </a:lnR>
                    <a:lnT>
                      <a:noFill/>
                    </a:lnT>
                    <a:lnB>
                      <a:noFill/>
                    </a:lnB>
                    <a:solidFill>
                      <a:srgbClr val="FFFFFF"/>
                    </a:solidFill>
                  </a:tcPr>
                </a:tc>
                <a:tc>
                  <a:txBody>
                    <a:bodyPr/>
                    <a:lstStyle/>
                    <a:p>
                      <a:pPr marL="0" marR="0" algn="ctr">
                        <a:lnSpc>
                          <a:spcPts val="1200"/>
                        </a:lnSpc>
                        <a:spcBef>
                          <a:spcPts val="0"/>
                        </a:spcBef>
                        <a:spcAft>
                          <a:spcPts val="0"/>
                        </a:spcAft>
                      </a:pPr>
                      <a:r>
                        <a:rPr lang="en-US" sz="1600">
                          <a:solidFill>
                            <a:srgbClr val="000000"/>
                          </a:solidFill>
                          <a:latin typeface="Arial"/>
                          <a:ea typeface="Times New Roman"/>
                          <a:cs typeface="Times New Roman"/>
                        </a:rPr>
                        <a:t>D</a:t>
                      </a:r>
                      <a:r>
                        <a:rPr lang="en-US" sz="1600" baseline="-25000">
                          <a:solidFill>
                            <a:srgbClr val="000000"/>
                          </a:solidFill>
                          <a:latin typeface="Arial"/>
                          <a:ea typeface="Times New Roman"/>
                          <a:cs typeface="Times New Roman"/>
                        </a:rPr>
                        <a:t>4h</a:t>
                      </a:r>
                      <a:r>
                        <a:rPr lang="en-US" sz="1600">
                          <a:solidFill>
                            <a:srgbClr val="000000"/>
                          </a:solidFill>
                          <a:latin typeface="Arial"/>
                          <a:ea typeface="Times New Roman"/>
                          <a:cs typeface="Times New Roman"/>
                        </a:rPr>
                        <a:t> </a:t>
                      </a:r>
                      <a:endParaRPr lang="en-US" sz="3600">
                        <a:latin typeface="Times"/>
                        <a:ea typeface="Times New Roman"/>
                        <a:cs typeface="Times New Roman"/>
                      </a:endParaRPr>
                    </a:p>
                  </a:txBody>
                  <a:tcPr marL="9525" marR="9525" marT="9525" marB="9525" anchor="ctr">
                    <a:lnL>
                      <a:noFill/>
                    </a:lnL>
                    <a:lnR>
                      <a:noFill/>
                    </a:lnR>
                    <a:lnT>
                      <a:noFill/>
                    </a:lnT>
                    <a:lnB>
                      <a:noFill/>
                    </a:lnB>
                    <a:solidFill>
                      <a:srgbClr val="FFFFFF"/>
                    </a:solidFill>
                  </a:tcPr>
                </a:tc>
              </a:tr>
              <a:tr h="328979">
                <a:tc>
                  <a:txBody>
                    <a:bodyPr/>
                    <a:lstStyle/>
                    <a:p>
                      <a:pPr marL="0" marR="0" algn="ctr">
                        <a:lnSpc>
                          <a:spcPts val="1200"/>
                        </a:lnSpc>
                        <a:spcBef>
                          <a:spcPts val="0"/>
                        </a:spcBef>
                        <a:spcAft>
                          <a:spcPts val="0"/>
                        </a:spcAft>
                      </a:pPr>
                      <a:r>
                        <a:rPr lang="en-US" sz="1600" dirty="0">
                          <a:solidFill>
                            <a:srgbClr val="000000"/>
                          </a:solidFill>
                          <a:latin typeface="Arial"/>
                          <a:ea typeface="Times New Roman"/>
                          <a:cs typeface="Times New Roman"/>
                        </a:rPr>
                        <a:t>Pentagonal </a:t>
                      </a:r>
                      <a:r>
                        <a:rPr lang="en-US" sz="1600" dirty="0" err="1">
                          <a:solidFill>
                            <a:srgbClr val="000000"/>
                          </a:solidFill>
                          <a:latin typeface="Arial"/>
                          <a:ea typeface="Times New Roman"/>
                          <a:cs typeface="Times New Roman"/>
                        </a:rPr>
                        <a:t>bipyramidal</a:t>
                      </a:r>
                      <a:r>
                        <a:rPr lang="en-US" sz="1600" dirty="0">
                          <a:solidFill>
                            <a:srgbClr val="000000"/>
                          </a:solidFill>
                          <a:latin typeface="Arial"/>
                          <a:ea typeface="Times New Roman"/>
                          <a:cs typeface="Times New Roman"/>
                        </a:rPr>
                        <a:t> </a:t>
                      </a:r>
                      <a:endParaRPr lang="en-US" sz="3600" dirty="0">
                        <a:latin typeface="Times"/>
                        <a:ea typeface="Times New Roman"/>
                        <a:cs typeface="Times New Roman"/>
                      </a:endParaRPr>
                    </a:p>
                  </a:txBody>
                  <a:tcPr marL="9525" marR="9525" marT="9525" marB="9525"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ts val="1200"/>
                        </a:lnSpc>
                        <a:spcBef>
                          <a:spcPts val="0"/>
                        </a:spcBef>
                        <a:spcAft>
                          <a:spcPts val="0"/>
                        </a:spcAft>
                      </a:pPr>
                      <a:r>
                        <a:rPr lang="en-US" sz="1600" dirty="0">
                          <a:solidFill>
                            <a:srgbClr val="000000"/>
                          </a:solidFill>
                          <a:latin typeface="Arial"/>
                          <a:ea typeface="Times New Roman"/>
                          <a:cs typeface="Times New Roman"/>
                        </a:rPr>
                        <a:t>D</a:t>
                      </a:r>
                      <a:r>
                        <a:rPr lang="en-US" sz="1600" baseline="-25000" dirty="0">
                          <a:solidFill>
                            <a:srgbClr val="000000"/>
                          </a:solidFill>
                          <a:latin typeface="Arial"/>
                          <a:ea typeface="Times New Roman"/>
                          <a:cs typeface="Times New Roman"/>
                        </a:rPr>
                        <a:t>5h</a:t>
                      </a:r>
                      <a:endParaRPr lang="en-US" sz="3600" dirty="0">
                        <a:latin typeface="Times"/>
                        <a:ea typeface="Times New Roman"/>
                        <a:cs typeface="Times New Roman"/>
                      </a:endParaRPr>
                    </a:p>
                  </a:txBody>
                  <a:tcPr marL="9525" marR="9525" marT="9525" marB="9525"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r>
            </a:tbl>
          </a:graphicData>
        </a:graphic>
      </p:graphicFrame>
      <p:sp>
        <p:nvSpPr>
          <p:cNvPr id="7" name="TextBox 6"/>
          <p:cNvSpPr txBox="1"/>
          <p:nvPr/>
        </p:nvSpPr>
        <p:spPr>
          <a:xfrm>
            <a:off x="2565400" y="976610"/>
            <a:ext cx="1428750" cy="461665"/>
          </a:xfrm>
          <a:prstGeom prst="rect">
            <a:avLst/>
          </a:prstGeom>
          <a:noFill/>
        </p:spPr>
        <p:txBody>
          <a:bodyPr wrap="square" rtlCol="0">
            <a:spAutoFit/>
          </a:bodyPr>
          <a:lstStyle/>
          <a:p>
            <a:r>
              <a:rPr lang="en-US" sz="2400" dirty="0" smtClean="0"/>
              <a:t>For </a:t>
            </a:r>
            <a:r>
              <a:rPr lang="en-US" sz="2400" dirty="0" err="1" smtClean="0"/>
              <a:t>MX</a:t>
            </a:r>
            <a:r>
              <a:rPr lang="en-US" sz="2400" baseline="-25000" dirty="0" err="1" smtClean="0"/>
              <a:t>n</a:t>
            </a:r>
            <a:endParaRPr lang="en-US" sz="2400" baseline="-25000" dirty="0"/>
          </a:p>
        </p:txBody>
      </p:sp>
      <p:sp>
        <p:nvSpPr>
          <p:cNvPr id="8" name="TextBox 7"/>
          <p:cNvSpPr txBox="1"/>
          <p:nvPr/>
        </p:nvSpPr>
        <p:spPr>
          <a:xfrm>
            <a:off x="3175000" y="1438275"/>
            <a:ext cx="3556000" cy="707886"/>
          </a:xfrm>
          <a:prstGeom prst="rect">
            <a:avLst/>
          </a:prstGeom>
          <a:noFill/>
        </p:spPr>
        <p:txBody>
          <a:bodyPr wrap="square" rtlCol="0">
            <a:spAutoFit/>
          </a:bodyPr>
          <a:lstStyle/>
          <a:p>
            <a:r>
              <a:rPr lang="en-US" sz="2000" dirty="0" smtClean="0"/>
              <a:t>M is a central atom</a:t>
            </a:r>
          </a:p>
          <a:p>
            <a:r>
              <a:rPr lang="en-US" sz="2000" dirty="0" smtClean="0"/>
              <a:t>X is a </a:t>
            </a:r>
            <a:r>
              <a:rPr lang="en-US" sz="2000" dirty="0" err="1" smtClean="0"/>
              <a:t>ligand</a:t>
            </a:r>
            <a:endParaRPr lang="en-US" sz="2000"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00264" y="5878268"/>
            <a:ext cx="8606971" cy="596899"/>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hlinkClick r:id="rId2"/>
              </a:rPr>
              <a:t>http://symmetry.otterbein.edu/gallery/index.html</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72</a:t>
            </a:fld>
            <a:endParaRPr lang="en-US"/>
          </a:p>
        </p:txBody>
      </p:sp>
      <p:pic>
        <p:nvPicPr>
          <p:cNvPr id="181249" name="Picture 1"/>
          <p:cNvPicPr>
            <a:picLocks noChangeAspect="1" noChangeArrowheads="1"/>
          </p:cNvPicPr>
          <p:nvPr/>
        </p:nvPicPr>
        <p:blipFill>
          <a:blip r:embed="rId3" cstate="print"/>
          <a:srcRect/>
          <a:stretch>
            <a:fillRect/>
          </a:stretch>
        </p:blipFill>
        <p:spPr bwMode="auto">
          <a:xfrm>
            <a:off x="1045028" y="1028883"/>
            <a:ext cx="7086242" cy="4746273"/>
          </a:xfrm>
          <a:prstGeom prst="rect">
            <a:avLst/>
          </a:prstGeom>
          <a:noFill/>
          <a:ln w="9525">
            <a:noFill/>
            <a:miter lim="800000"/>
            <a:headEnd/>
            <a:tailEnd/>
          </a:ln>
        </p:spPr>
      </p:pic>
      <p:sp>
        <p:nvSpPr>
          <p:cNvPr id="7" name="TextBox 6"/>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smtClean="0"/>
              <a:t>Webpage</a:t>
            </a:r>
            <a:endParaRPr lang="en-US" sz="4000" u="sng" baseline="-25000" dirty="0" smtClean="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6228" y="1237353"/>
            <a:ext cx="4117522" cy="1950347"/>
          </a:xfrm>
        </p:spPr>
        <p:txBody>
          <a:bodyPr>
            <a:normAutofit/>
          </a:bodyPr>
          <a:lstStyle/>
          <a:p>
            <a:r>
              <a:rPr lang="en-US" dirty="0" smtClean="0"/>
              <a:t>2-D </a:t>
            </a:r>
            <a:r>
              <a:rPr lang="en-US" dirty="0" err="1" smtClean="0"/>
              <a:t>vs</a:t>
            </a:r>
            <a:r>
              <a:rPr lang="en-US" dirty="0" smtClean="0"/>
              <a:t> 3-D</a:t>
            </a:r>
          </a:p>
          <a:p>
            <a:r>
              <a:rPr lang="en-US" dirty="0" smtClean="0"/>
              <a:t>Global vs. Local</a:t>
            </a:r>
          </a:p>
          <a:p>
            <a:r>
              <a:rPr lang="en-US" dirty="0" smtClean="0"/>
              <a:t>Dynamic Molecules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73</a:t>
            </a:fld>
            <a:endParaRPr lang="en-US"/>
          </a:p>
        </p:txBody>
      </p:sp>
      <p:sp>
        <p:nvSpPr>
          <p:cNvPr id="5" name="TextBox 4"/>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smtClean="0"/>
              <a:t>Pitfalls in Assigning Symmetry</a:t>
            </a:r>
            <a:endParaRPr lang="en-US" sz="4000" u="sng" baseline="-25000" dirty="0" smtClean="0"/>
          </a:p>
        </p:txBody>
      </p:sp>
      <p:pic>
        <p:nvPicPr>
          <p:cNvPr id="234498" name="Picture 2" descr="http://www.fundamentallyreformed.com/wp-content/uploads/2012/08/risk_fall_sign-250x300.jpg"/>
          <p:cNvPicPr>
            <a:picLocks noChangeAspect="1" noChangeArrowheads="1"/>
          </p:cNvPicPr>
          <p:nvPr/>
        </p:nvPicPr>
        <p:blipFill>
          <a:blip r:embed="rId2" cstate="print"/>
          <a:srcRect/>
          <a:stretch>
            <a:fillRect/>
          </a:stretch>
        </p:blipFill>
        <p:spPr bwMode="auto">
          <a:xfrm>
            <a:off x="1501775" y="3399790"/>
            <a:ext cx="1673225" cy="2007870"/>
          </a:xfrm>
          <a:prstGeom prst="rect">
            <a:avLst/>
          </a:prstGeom>
          <a:noFill/>
        </p:spPr>
      </p:pic>
      <p:pic>
        <p:nvPicPr>
          <p:cNvPr id="7" name="Picture 2"/>
          <p:cNvPicPr>
            <a:picLocks noChangeAspect="1" noChangeArrowheads="1"/>
          </p:cNvPicPr>
          <p:nvPr/>
        </p:nvPicPr>
        <p:blipFill>
          <a:blip r:embed="rId3" cstate="print"/>
          <a:srcRect/>
          <a:stretch>
            <a:fillRect/>
          </a:stretch>
        </p:blipFill>
        <p:spPr bwMode="auto">
          <a:xfrm>
            <a:off x="4684153" y="965200"/>
            <a:ext cx="8919693" cy="52224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6F15528-21DE-4FAA-801E-634DDDAF4B2B}" type="slidenum">
              <a:rPr lang="en-US" smtClean="0"/>
              <a:pPr/>
              <a:t>74</a:t>
            </a:fld>
            <a:endParaRPr lang="en-US"/>
          </a:p>
        </p:txBody>
      </p:sp>
      <p:pic>
        <p:nvPicPr>
          <p:cNvPr id="225282" name="Picture 2" descr="http://upload.wikimedia.org/wikipedia/commons/f/f9/Triphenylmethane.png"/>
          <p:cNvPicPr>
            <a:picLocks noChangeAspect="1" noChangeArrowheads="1"/>
          </p:cNvPicPr>
          <p:nvPr/>
        </p:nvPicPr>
        <p:blipFill>
          <a:blip r:embed="rId2" cstate="print"/>
          <a:srcRect/>
          <a:stretch>
            <a:fillRect/>
          </a:stretch>
        </p:blipFill>
        <p:spPr bwMode="auto">
          <a:xfrm>
            <a:off x="1548945" y="2122715"/>
            <a:ext cx="2162144" cy="2086427"/>
          </a:xfrm>
          <a:prstGeom prst="rect">
            <a:avLst/>
          </a:prstGeom>
          <a:noFill/>
        </p:spPr>
      </p:pic>
      <p:pic>
        <p:nvPicPr>
          <p:cNvPr id="7" name="Picture 5" descr="http://upload.wikimedia.org/wikipedia/commons/7/73/Triphenylmethane-3D-balls.png"/>
          <p:cNvPicPr>
            <a:picLocks noChangeAspect="1" noChangeArrowheads="1"/>
          </p:cNvPicPr>
          <p:nvPr/>
        </p:nvPicPr>
        <p:blipFill>
          <a:blip r:embed="rId3" cstate="print"/>
          <a:srcRect/>
          <a:stretch>
            <a:fillRect/>
          </a:stretch>
        </p:blipFill>
        <p:spPr bwMode="auto">
          <a:xfrm>
            <a:off x="4735059" y="1911596"/>
            <a:ext cx="2957511" cy="2739731"/>
          </a:xfrm>
          <a:prstGeom prst="rect">
            <a:avLst/>
          </a:prstGeom>
          <a:noFill/>
        </p:spPr>
      </p:pic>
      <p:sp>
        <p:nvSpPr>
          <p:cNvPr id="9" name="TextBox 8"/>
          <p:cNvSpPr txBox="1"/>
          <p:nvPr/>
        </p:nvSpPr>
        <p:spPr>
          <a:xfrm>
            <a:off x="1054842" y="254000"/>
            <a:ext cx="6984258" cy="707886"/>
          </a:xfrm>
          <a:prstGeom prst="rect">
            <a:avLst/>
          </a:prstGeom>
          <a:noFill/>
        </p:spPr>
        <p:txBody>
          <a:bodyPr wrap="square" rtlCol="0">
            <a:spAutoFit/>
          </a:bodyPr>
          <a:lstStyle/>
          <a:p>
            <a:pPr marL="342900" indent="-342900" algn="ctr"/>
            <a:r>
              <a:rPr lang="en-US" sz="4000" u="sng" dirty="0" smtClean="0"/>
              <a:t>2-D </a:t>
            </a:r>
            <a:r>
              <a:rPr lang="en-US" sz="4000" u="sng" dirty="0" err="1" smtClean="0"/>
              <a:t>vs</a:t>
            </a:r>
            <a:r>
              <a:rPr lang="en-US" sz="4000" u="sng" dirty="0" smtClean="0"/>
              <a:t> 3-D Molecules</a:t>
            </a:r>
          </a:p>
        </p:txBody>
      </p:sp>
      <p:sp>
        <p:nvSpPr>
          <p:cNvPr id="6" name="Rectangle 5"/>
          <p:cNvSpPr/>
          <p:nvPr/>
        </p:nvSpPr>
        <p:spPr>
          <a:xfrm>
            <a:off x="2238872" y="4666734"/>
            <a:ext cx="729687" cy="584775"/>
          </a:xfrm>
          <a:prstGeom prst="rect">
            <a:avLst/>
          </a:prstGeom>
        </p:spPr>
        <p:txBody>
          <a:bodyPr wrap="none">
            <a:spAutoFit/>
          </a:bodyPr>
          <a:lstStyle/>
          <a:p>
            <a:r>
              <a:rPr lang="en-US" sz="3200" b="1" dirty="0" smtClean="0"/>
              <a:t>D</a:t>
            </a:r>
            <a:r>
              <a:rPr lang="en-US" sz="3200" b="1" baseline="-25000" dirty="0" smtClean="0"/>
              <a:t>3h</a:t>
            </a:r>
            <a:endParaRPr lang="en-US" sz="3200" b="1" baseline="-25000" dirty="0"/>
          </a:p>
        </p:txBody>
      </p:sp>
      <p:sp>
        <p:nvSpPr>
          <p:cNvPr id="8" name="Rectangle 7"/>
          <p:cNvSpPr/>
          <p:nvPr/>
        </p:nvSpPr>
        <p:spPr>
          <a:xfrm>
            <a:off x="5976301" y="4673990"/>
            <a:ext cx="542136" cy="584775"/>
          </a:xfrm>
          <a:prstGeom prst="rect">
            <a:avLst/>
          </a:prstGeom>
        </p:spPr>
        <p:txBody>
          <a:bodyPr wrap="none">
            <a:spAutoFit/>
          </a:bodyPr>
          <a:lstStyle/>
          <a:p>
            <a:r>
              <a:rPr lang="en-US" sz="3200" b="1" dirty="0" smtClean="0"/>
              <a:t>C</a:t>
            </a:r>
            <a:r>
              <a:rPr lang="en-US" sz="3200" b="1" baseline="-25000" dirty="0" smtClean="0"/>
              <a:t>3</a:t>
            </a:r>
            <a:endParaRPr lang="en-US" sz="3200" b="1" baseline="-2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B6F15528-21DE-4FAA-801E-634DDDAF4B2B}" type="slidenum">
              <a:rPr lang="en-US" smtClean="0"/>
              <a:pPr/>
              <a:t>75</a:t>
            </a:fld>
            <a:endParaRPr lang="en-US"/>
          </a:p>
        </p:txBody>
      </p:sp>
      <p:sp>
        <p:nvSpPr>
          <p:cNvPr id="10" name="TextBox 9"/>
          <p:cNvSpPr txBox="1"/>
          <p:nvPr/>
        </p:nvSpPr>
        <p:spPr>
          <a:xfrm>
            <a:off x="1054842" y="254000"/>
            <a:ext cx="6984258" cy="707886"/>
          </a:xfrm>
          <a:prstGeom prst="rect">
            <a:avLst/>
          </a:prstGeom>
          <a:noFill/>
        </p:spPr>
        <p:txBody>
          <a:bodyPr wrap="square" rtlCol="0">
            <a:spAutoFit/>
          </a:bodyPr>
          <a:lstStyle/>
          <a:p>
            <a:pPr marL="342900" indent="-342900" algn="ctr"/>
            <a:r>
              <a:rPr lang="en-US" sz="4000" u="sng" dirty="0" smtClean="0"/>
              <a:t>Global vs. Local Symmetry</a:t>
            </a:r>
          </a:p>
        </p:txBody>
      </p:sp>
      <p:sp>
        <p:nvSpPr>
          <p:cNvPr id="12" name="TextBox 11"/>
          <p:cNvSpPr txBox="1"/>
          <p:nvPr/>
        </p:nvSpPr>
        <p:spPr>
          <a:xfrm>
            <a:off x="4178300" y="3898900"/>
            <a:ext cx="558800" cy="461665"/>
          </a:xfrm>
          <a:prstGeom prst="rect">
            <a:avLst/>
          </a:prstGeom>
          <a:noFill/>
        </p:spPr>
        <p:txBody>
          <a:bodyPr wrap="square" rtlCol="0">
            <a:spAutoFit/>
          </a:bodyPr>
          <a:lstStyle/>
          <a:p>
            <a:r>
              <a:rPr lang="en-US" sz="2400" dirty="0" smtClean="0"/>
              <a:t>vs.</a:t>
            </a:r>
            <a:endParaRPr lang="en-US" sz="2400" dirty="0"/>
          </a:p>
        </p:txBody>
      </p:sp>
      <p:sp>
        <p:nvSpPr>
          <p:cNvPr id="13" name="TextBox 12"/>
          <p:cNvSpPr txBox="1"/>
          <p:nvPr/>
        </p:nvSpPr>
        <p:spPr>
          <a:xfrm>
            <a:off x="2882900" y="4432300"/>
            <a:ext cx="723900" cy="461665"/>
          </a:xfrm>
          <a:prstGeom prst="rect">
            <a:avLst/>
          </a:prstGeom>
          <a:noFill/>
        </p:spPr>
        <p:txBody>
          <a:bodyPr wrap="square" rtlCol="0">
            <a:spAutoFit/>
          </a:bodyPr>
          <a:lstStyle/>
          <a:p>
            <a:pPr algn="ctr"/>
            <a:r>
              <a:rPr lang="en-US" sz="2400" dirty="0" smtClean="0"/>
              <a:t>C</a:t>
            </a:r>
            <a:r>
              <a:rPr lang="en-US" sz="2400" baseline="-25000" dirty="0" smtClean="0"/>
              <a:t>2v</a:t>
            </a:r>
            <a:endParaRPr lang="en-US" sz="2400" baseline="-25000" dirty="0"/>
          </a:p>
        </p:txBody>
      </p:sp>
      <p:sp>
        <p:nvSpPr>
          <p:cNvPr id="14" name="TextBox 13"/>
          <p:cNvSpPr txBox="1"/>
          <p:nvPr/>
        </p:nvSpPr>
        <p:spPr>
          <a:xfrm>
            <a:off x="5308600" y="4432300"/>
            <a:ext cx="723900" cy="461665"/>
          </a:xfrm>
          <a:prstGeom prst="rect">
            <a:avLst/>
          </a:prstGeom>
          <a:noFill/>
        </p:spPr>
        <p:txBody>
          <a:bodyPr wrap="square" rtlCol="0">
            <a:spAutoFit/>
          </a:bodyPr>
          <a:lstStyle/>
          <a:p>
            <a:pPr algn="ctr"/>
            <a:r>
              <a:rPr lang="en-US" sz="2400" dirty="0" smtClean="0"/>
              <a:t>C</a:t>
            </a:r>
            <a:r>
              <a:rPr lang="en-US" sz="2400" baseline="-25000" dirty="0" smtClean="0"/>
              <a:t>s</a:t>
            </a:r>
            <a:endParaRPr lang="en-US" sz="2400" baseline="-25000" dirty="0"/>
          </a:p>
        </p:txBody>
      </p:sp>
      <p:grpSp>
        <p:nvGrpSpPr>
          <p:cNvPr id="22" name="Group 21"/>
          <p:cNvGrpSpPr/>
          <p:nvPr/>
        </p:nvGrpSpPr>
        <p:grpSpPr>
          <a:xfrm>
            <a:off x="1935163" y="1115201"/>
            <a:ext cx="5330746" cy="1386700"/>
            <a:chOff x="2265363" y="1264085"/>
            <a:chExt cx="4102099" cy="1067089"/>
          </a:xfrm>
        </p:grpSpPr>
        <p:graphicFrame>
          <p:nvGraphicFramePr>
            <p:cNvPr id="180227" name="Object 3"/>
            <p:cNvGraphicFramePr>
              <a:graphicFrameLocks noChangeAspect="1"/>
            </p:cNvGraphicFramePr>
            <p:nvPr/>
          </p:nvGraphicFramePr>
          <p:xfrm>
            <a:off x="2265363" y="1354796"/>
            <a:ext cx="450394" cy="904252"/>
          </p:xfrm>
          <a:graphic>
            <a:graphicData uri="http://schemas.openxmlformats.org/presentationml/2006/ole">
              <p:oleObj spid="_x0000_s180227" name="CS ChemDraw Drawing" r:id="rId3" imgW="206922" imgH="414180" progId="ChemDraw.Document.6.0">
                <p:embed/>
              </p:oleObj>
            </a:graphicData>
          </a:graphic>
        </p:graphicFrame>
        <p:graphicFrame>
          <p:nvGraphicFramePr>
            <p:cNvPr id="180228" name="Object 4"/>
            <p:cNvGraphicFramePr>
              <a:graphicFrameLocks noChangeAspect="1"/>
            </p:cNvGraphicFramePr>
            <p:nvPr/>
          </p:nvGraphicFramePr>
          <p:xfrm>
            <a:off x="3484563" y="1354796"/>
            <a:ext cx="450394" cy="904252"/>
          </p:xfrm>
          <a:graphic>
            <a:graphicData uri="http://schemas.openxmlformats.org/presentationml/2006/ole">
              <p:oleObj spid="_x0000_s180228" name="CS ChemDraw Drawing" r:id="rId4" imgW="206922" imgH="414180" progId="ChemDraw.Document.6.0">
                <p:embed/>
              </p:oleObj>
            </a:graphicData>
          </a:graphic>
        </p:graphicFrame>
        <p:graphicFrame>
          <p:nvGraphicFramePr>
            <p:cNvPr id="180229" name="Object 5"/>
            <p:cNvGraphicFramePr>
              <a:graphicFrameLocks noChangeAspect="1"/>
            </p:cNvGraphicFramePr>
            <p:nvPr/>
          </p:nvGraphicFramePr>
          <p:xfrm>
            <a:off x="5303837" y="1264085"/>
            <a:ext cx="1063625" cy="1067089"/>
          </p:xfrm>
          <a:graphic>
            <a:graphicData uri="http://schemas.openxmlformats.org/presentationml/2006/ole">
              <p:oleObj spid="_x0000_s180229" name="CS ChemDraw Drawing" r:id="rId5" imgW="487320" imgH="488970" progId="ChemDraw.Document.6.0">
                <p:embed/>
              </p:oleObj>
            </a:graphicData>
          </a:graphic>
        </p:graphicFrame>
        <p:cxnSp>
          <p:nvCxnSpPr>
            <p:cNvPr id="18" name="Straight Arrow Connector 17"/>
            <p:cNvCxnSpPr/>
            <p:nvPr/>
          </p:nvCxnSpPr>
          <p:spPr>
            <a:xfrm>
              <a:off x="4295775" y="1794137"/>
              <a:ext cx="87460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467948" y="1408711"/>
              <a:ext cx="569387" cy="523220"/>
            </a:xfrm>
            <a:prstGeom prst="rect">
              <a:avLst/>
            </a:prstGeom>
          </p:spPr>
          <p:txBody>
            <a:bodyPr wrap="none">
              <a:spAutoFit/>
            </a:bodyPr>
            <a:lstStyle/>
            <a:p>
              <a:r>
                <a:rPr lang="en-US" sz="2800" dirty="0" smtClean="0"/>
                <a:t>h</a:t>
              </a:r>
              <a:r>
                <a:rPr lang="en-US" sz="2800" dirty="0" smtClean="0">
                  <a:latin typeface="Symbol" pitchFamily="18" charset="2"/>
                </a:rPr>
                <a:t>n</a:t>
              </a:r>
              <a:endParaRPr lang="en-US" sz="2800" dirty="0">
                <a:latin typeface="Symbol" pitchFamily="18" charset="2"/>
              </a:endParaRPr>
            </a:p>
          </p:txBody>
        </p:sp>
        <p:sp>
          <p:nvSpPr>
            <p:cNvPr id="20" name="Rectangle 19"/>
            <p:cNvSpPr/>
            <p:nvPr/>
          </p:nvSpPr>
          <p:spPr>
            <a:xfrm>
              <a:off x="2903867" y="1534180"/>
              <a:ext cx="364202" cy="523220"/>
            </a:xfrm>
            <a:prstGeom prst="rect">
              <a:avLst/>
            </a:prstGeom>
          </p:spPr>
          <p:txBody>
            <a:bodyPr wrap="none">
              <a:spAutoFit/>
            </a:bodyPr>
            <a:lstStyle/>
            <a:p>
              <a:r>
                <a:rPr lang="en-US" sz="2800" dirty="0" smtClean="0"/>
                <a:t>+</a:t>
              </a:r>
              <a:endParaRPr lang="en-US" sz="2800" dirty="0">
                <a:latin typeface="Symbol" pitchFamily="18" charset="2"/>
              </a:endParaRPr>
            </a:p>
          </p:txBody>
        </p:sp>
      </p:grpSp>
      <p:sp>
        <p:nvSpPr>
          <p:cNvPr id="21" name="TextBox 20"/>
          <p:cNvSpPr txBox="1"/>
          <p:nvPr/>
        </p:nvSpPr>
        <p:spPr>
          <a:xfrm>
            <a:off x="2514600" y="2552700"/>
            <a:ext cx="4191000" cy="461665"/>
          </a:xfrm>
          <a:prstGeom prst="rect">
            <a:avLst/>
          </a:prstGeom>
          <a:noFill/>
        </p:spPr>
        <p:txBody>
          <a:bodyPr wrap="square" rtlCol="0">
            <a:spAutoFit/>
          </a:bodyPr>
          <a:lstStyle/>
          <a:p>
            <a:pPr algn="ctr"/>
            <a:r>
              <a:rPr lang="en-US" sz="2400" dirty="0" smtClean="0"/>
              <a:t>2 + 2 </a:t>
            </a:r>
            <a:r>
              <a:rPr lang="en-US" sz="2400" dirty="0" err="1" smtClean="0"/>
              <a:t>cycloaddition</a:t>
            </a:r>
            <a:endParaRPr lang="en-US" sz="2400" baseline="-25000" dirty="0"/>
          </a:p>
        </p:txBody>
      </p:sp>
      <p:pic>
        <p:nvPicPr>
          <p:cNvPr id="180231" name="Picture 7"/>
          <p:cNvPicPr>
            <a:picLocks noChangeAspect="1" noChangeArrowheads="1"/>
          </p:cNvPicPr>
          <p:nvPr/>
        </p:nvPicPr>
        <p:blipFill>
          <a:blip r:embed="rId6" cstate="print"/>
          <a:srcRect/>
          <a:stretch>
            <a:fillRect/>
          </a:stretch>
        </p:blipFill>
        <p:spPr bwMode="auto">
          <a:xfrm>
            <a:off x="4933950" y="5089525"/>
            <a:ext cx="3689350" cy="1046978"/>
          </a:xfrm>
          <a:prstGeom prst="rect">
            <a:avLst/>
          </a:prstGeom>
          <a:noFill/>
          <a:ln w="9525">
            <a:noFill/>
            <a:miter lim="800000"/>
            <a:headEnd/>
            <a:tailEnd/>
          </a:ln>
        </p:spPr>
      </p:pic>
      <p:graphicFrame>
        <p:nvGraphicFramePr>
          <p:cNvPr id="180232" name="Object 8"/>
          <p:cNvGraphicFramePr>
            <a:graphicFrameLocks noChangeAspect="1"/>
          </p:cNvGraphicFramePr>
          <p:nvPr/>
        </p:nvGraphicFramePr>
        <p:xfrm>
          <a:off x="2971801" y="3342780"/>
          <a:ext cx="558800" cy="1113330"/>
        </p:xfrm>
        <a:graphic>
          <a:graphicData uri="http://schemas.openxmlformats.org/presentationml/2006/ole">
            <p:oleObj spid="_x0000_s180232" name="CS ChemDraw Drawing" r:id="rId7" imgW="208272" imgH="414180" progId="ChemDraw.Document.6.0">
              <p:embed/>
            </p:oleObj>
          </a:graphicData>
        </a:graphic>
      </p:graphicFrame>
      <p:graphicFrame>
        <p:nvGraphicFramePr>
          <p:cNvPr id="180233" name="Object 9"/>
          <p:cNvGraphicFramePr>
            <a:graphicFrameLocks noChangeAspect="1"/>
          </p:cNvGraphicFramePr>
          <p:nvPr/>
        </p:nvGraphicFramePr>
        <p:xfrm>
          <a:off x="5240338" y="3411537"/>
          <a:ext cx="542599" cy="1528763"/>
        </p:xfrm>
        <a:graphic>
          <a:graphicData uri="http://schemas.openxmlformats.org/presentationml/2006/ole">
            <p:oleObj spid="_x0000_s180233" name="CS ChemDraw Drawing" r:id="rId8" imgW="211244" imgH="594000" progId="ChemDraw.Document.6.0">
              <p:embed/>
            </p:oleObj>
          </a:graphicData>
        </a:graphic>
      </p:graphicFrame>
      <p:pic>
        <p:nvPicPr>
          <p:cNvPr id="180234" name="Picture 10"/>
          <p:cNvPicPr>
            <a:picLocks noChangeAspect="1" noChangeArrowheads="1"/>
          </p:cNvPicPr>
          <p:nvPr/>
        </p:nvPicPr>
        <p:blipFill>
          <a:blip r:embed="rId9" cstate="print"/>
          <a:srcRect/>
          <a:stretch>
            <a:fillRect/>
          </a:stretch>
        </p:blipFill>
        <p:spPr bwMode="auto">
          <a:xfrm>
            <a:off x="385763" y="5092554"/>
            <a:ext cx="3792537" cy="155185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02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02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02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02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76</a:t>
            </a:fld>
            <a:endParaRPr lang="en-US"/>
          </a:p>
        </p:txBody>
      </p:sp>
      <p:sp>
        <p:nvSpPr>
          <p:cNvPr id="5" name="TextBox 4"/>
          <p:cNvSpPr txBox="1"/>
          <p:nvPr/>
        </p:nvSpPr>
        <p:spPr>
          <a:xfrm>
            <a:off x="1054842" y="254000"/>
            <a:ext cx="6984258" cy="707886"/>
          </a:xfrm>
          <a:prstGeom prst="rect">
            <a:avLst/>
          </a:prstGeom>
          <a:noFill/>
        </p:spPr>
        <p:txBody>
          <a:bodyPr wrap="square" rtlCol="0">
            <a:spAutoFit/>
          </a:bodyPr>
          <a:lstStyle/>
          <a:p>
            <a:pPr marL="342900" indent="-342900" algn="ctr"/>
            <a:r>
              <a:rPr lang="en-US" sz="4000" u="sng" dirty="0" smtClean="0"/>
              <a:t>Global vs. Local Symmetry</a:t>
            </a:r>
          </a:p>
        </p:txBody>
      </p:sp>
      <p:pic>
        <p:nvPicPr>
          <p:cNvPr id="6" name="Picture 16"/>
          <p:cNvPicPr>
            <a:picLocks noChangeAspect="1" noChangeArrowheads="1"/>
          </p:cNvPicPr>
          <p:nvPr/>
        </p:nvPicPr>
        <p:blipFill>
          <a:blip r:embed="rId2" cstate="print"/>
          <a:srcRect/>
          <a:stretch>
            <a:fillRect/>
          </a:stretch>
        </p:blipFill>
        <p:spPr bwMode="auto">
          <a:xfrm>
            <a:off x="2157413" y="2009774"/>
            <a:ext cx="1804987" cy="2244857"/>
          </a:xfrm>
          <a:prstGeom prst="rect">
            <a:avLst/>
          </a:prstGeom>
          <a:noFill/>
          <a:ln w="9525">
            <a:noFill/>
            <a:miter lim="800000"/>
            <a:headEnd/>
            <a:tailEnd/>
          </a:ln>
        </p:spPr>
      </p:pic>
      <p:sp>
        <p:nvSpPr>
          <p:cNvPr id="7" name="TextBox 6"/>
          <p:cNvSpPr txBox="1"/>
          <p:nvPr/>
        </p:nvSpPr>
        <p:spPr>
          <a:xfrm>
            <a:off x="2654300" y="4483100"/>
            <a:ext cx="838200" cy="461665"/>
          </a:xfrm>
          <a:prstGeom prst="rect">
            <a:avLst/>
          </a:prstGeom>
          <a:noFill/>
        </p:spPr>
        <p:txBody>
          <a:bodyPr wrap="square" rtlCol="0">
            <a:spAutoFit/>
          </a:bodyPr>
          <a:lstStyle/>
          <a:p>
            <a:pPr algn="ctr"/>
            <a:r>
              <a:rPr lang="en-US" sz="2400" b="1" dirty="0" smtClean="0"/>
              <a:t>D</a:t>
            </a:r>
            <a:r>
              <a:rPr lang="en-US" sz="2400" b="1" baseline="-25000" dirty="0" smtClean="0"/>
              <a:t>3</a:t>
            </a:r>
            <a:endParaRPr lang="en-US" sz="2400" b="1" baseline="-25000" dirty="0"/>
          </a:p>
        </p:txBody>
      </p:sp>
      <p:pic>
        <p:nvPicPr>
          <p:cNvPr id="347138" name="Picture 2"/>
          <p:cNvPicPr>
            <a:picLocks noChangeAspect="1" noChangeArrowheads="1"/>
          </p:cNvPicPr>
          <p:nvPr/>
        </p:nvPicPr>
        <p:blipFill>
          <a:blip r:embed="rId3" cstate="print"/>
          <a:srcRect/>
          <a:stretch>
            <a:fillRect/>
          </a:stretch>
        </p:blipFill>
        <p:spPr bwMode="auto">
          <a:xfrm>
            <a:off x="5788025" y="2344738"/>
            <a:ext cx="1352550" cy="1762125"/>
          </a:xfrm>
          <a:prstGeom prst="rect">
            <a:avLst/>
          </a:prstGeom>
          <a:noFill/>
          <a:ln w="9525">
            <a:noFill/>
            <a:miter lim="800000"/>
            <a:headEnd/>
            <a:tailEnd/>
          </a:ln>
        </p:spPr>
      </p:pic>
      <p:sp>
        <p:nvSpPr>
          <p:cNvPr id="9" name="TextBox 8"/>
          <p:cNvSpPr txBox="1"/>
          <p:nvPr/>
        </p:nvSpPr>
        <p:spPr>
          <a:xfrm>
            <a:off x="6070600" y="4483100"/>
            <a:ext cx="838200" cy="461665"/>
          </a:xfrm>
          <a:prstGeom prst="rect">
            <a:avLst/>
          </a:prstGeom>
          <a:noFill/>
        </p:spPr>
        <p:txBody>
          <a:bodyPr wrap="square" rtlCol="0">
            <a:spAutoFit/>
          </a:bodyPr>
          <a:lstStyle/>
          <a:p>
            <a:pPr algn="ctr"/>
            <a:r>
              <a:rPr lang="en-US" sz="2400" b="1" dirty="0" smtClean="0"/>
              <a:t>O</a:t>
            </a:r>
            <a:r>
              <a:rPr lang="en-US" sz="2400" b="1" baseline="-25000" dirty="0" smtClean="0"/>
              <a:t>h</a:t>
            </a:r>
            <a:endParaRPr lang="en-US" sz="2400" b="1" baseline="-25000" dirty="0"/>
          </a:p>
        </p:txBody>
      </p:sp>
      <p:sp>
        <p:nvSpPr>
          <p:cNvPr id="10" name="TextBox 9"/>
          <p:cNvSpPr txBox="1"/>
          <p:nvPr/>
        </p:nvSpPr>
        <p:spPr>
          <a:xfrm>
            <a:off x="1905000" y="5041900"/>
            <a:ext cx="2622550" cy="830997"/>
          </a:xfrm>
          <a:prstGeom prst="rect">
            <a:avLst/>
          </a:prstGeom>
          <a:noFill/>
        </p:spPr>
        <p:txBody>
          <a:bodyPr wrap="square" rtlCol="0">
            <a:spAutoFit/>
          </a:bodyPr>
          <a:lstStyle/>
          <a:p>
            <a:r>
              <a:rPr lang="en-US" sz="2400" dirty="0" smtClean="0"/>
              <a:t>A</a:t>
            </a:r>
            <a:r>
              <a:rPr lang="en-US" sz="2400" baseline="-25000" dirty="0" smtClean="0"/>
              <a:t>1 </a:t>
            </a:r>
            <a:r>
              <a:rPr lang="en-US" sz="2400" dirty="0" smtClean="0"/>
              <a:t>= z</a:t>
            </a:r>
            <a:r>
              <a:rPr lang="en-US" sz="2400" baseline="30000" dirty="0" smtClean="0"/>
              <a:t>2</a:t>
            </a:r>
          </a:p>
          <a:p>
            <a:r>
              <a:rPr lang="en-US" sz="2400" dirty="0" smtClean="0"/>
              <a:t>E = x</a:t>
            </a:r>
            <a:r>
              <a:rPr lang="en-US" sz="2400" baseline="30000" dirty="0" smtClean="0"/>
              <a:t>2</a:t>
            </a:r>
            <a:r>
              <a:rPr lang="en-US" sz="2400" dirty="0" smtClean="0"/>
              <a:t>-y</a:t>
            </a:r>
            <a:r>
              <a:rPr lang="en-US" sz="2400" baseline="30000" dirty="0" smtClean="0"/>
              <a:t>2</a:t>
            </a:r>
            <a:r>
              <a:rPr lang="en-US" sz="2400" dirty="0" smtClean="0"/>
              <a:t>, </a:t>
            </a:r>
            <a:r>
              <a:rPr lang="en-US" sz="2400" dirty="0" err="1" smtClean="0"/>
              <a:t>xy</a:t>
            </a:r>
            <a:r>
              <a:rPr lang="en-US" sz="2400" dirty="0" smtClean="0"/>
              <a:t>, </a:t>
            </a:r>
            <a:r>
              <a:rPr lang="en-US" sz="2400" dirty="0" err="1" smtClean="0"/>
              <a:t>xz</a:t>
            </a:r>
            <a:r>
              <a:rPr lang="en-US" sz="2400" dirty="0" smtClean="0"/>
              <a:t>, </a:t>
            </a:r>
            <a:r>
              <a:rPr lang="en-US" sz="2400" dirty="0" err="1" smtClean="0"/>
              <a:t>yz</a:t>
            </a:r>
            <a:endParaRPr lang="en-US" sz="2400" dirty="0"/>
          </a:p>
        </p:txBody>
      </p:sp>
      <p:sp>
        <p:nvSpPr>
          <p:cNvPr id="11" name="TextBox 10"/>
          <p:cNvSpPr txBox="1"/>
          <p:nvPr/>
        </p:nvSpPr>
        <p:spPr>
          <a:xfrm>
            <a:off x="5575300" y="5045075"/>
            <a:ext cx="2044700" cy="830997"/>
          </a:xfrm>
          <a:prstGeom prst="rect">
            <a:avLst/>
          </a:prstGeom>
          <a:noFill/>
        </p:spPr>
        <p:txBody>
          <a:bodyPr wrap="square" rtlCol="0">
            <a:spAutoFit/>
          </a:bodyPr>
          <a:lstStyle/>
          <a:p>
            <a:r>
              <a:rPr lang="en-US" sz="2400" dirty="0" err="1" smtClean="0"/>
              <a:t>E</a:t>
            </a:r>
            <a:r>
              <a:rPr lang="en-US" sz="2400" baseline="-25000" dirty="0" err="1" smtClean="0"/>
              <a:t>g</a:t>
            </a:r>
            <a:r>
              <a:rPr lang="en-US" sz="2400" baseline="-25000" dirty="0" smtClean="0"/>
              <a:t> </a:t>
            </a:r>
            <a:r>
              <a:rPr lang="en-US" sz="2400" dirty="0" smtClean="0"/>
              <a:t>= z</a:t>
            </a:r>
            <a:r>
              <a:rPr lang="en-US" sz="2400" baseline="30000" dirty="0" smtClean="0"/>
              <a:t>2</a:t>
            </a:r>
            <a:r>
              <a:rPr lang="en-US" sz="2400" dirty="0" smtClean="0"/>
              <a:t>, x</a:t>
            </a:r>
            <a:r>
              <a:rPr lang="en-US" sz="2400" baseline="30000" dirty="0" smtClean="0"/>
              <a:t>2</a:t>
            </a:r>
            <a:r>
              <a:rPr lang="en-US" sz="2400" dirty="0" smtClean="0"/>
              <a:t>-y</a:t>
            </a:r>
            <a:r>
              <a:rPr lang="en-US" sz="2400" baseline="30000" dirty="0" smtClean="0"/>
              <a:t>2</a:t>
            </a:r>
          </a:p>
          <a:p>
            <a:r>
              <a:rPr lang="en-US" sz="2400" dirty="0" smtClean="0"/>
              <a:t>T</a:t>
            </a:r>
            <a:r>
              <a:rPr lang="en-US" sz="2400" baseline="-25000" dirty="0" smtClean="0"/>
              <a:t>2g</a:t>
            </a:r>
            <a:r>
              <a:rPr lang="en-US" sz="2400" dirty="0" smtClean="0"/>
              <a:t> = </a:t>
            </a:r>
            <a:r>
              <a:rPr lang="en-US" sz="2400" dirty="0" err="1" smtClean="0"/>
              <a:t>xy</a:t>
            </a:r>
            <a:r>
              <a:rPr lang="en-US" sz="2400" dirty="0" smtClean="0"/>
              <a:t>, </a:t>
            </a:r>
            <a:r>
              <a:rPr lang="en-US" sz="2400" dirty="0" err="1" smtClean="0"/>
              <a:t>xz</a:t>
            </a:r>
            <a:r>
              <a:rPr lang="en-US" sz="2400" dirty="0" smtClean="0"/>
              <a:t>, </a:t>
            </a:r>
            <a:r>
              <a:rPr lang="en-US" sz="2400" dirty="0" err="1" smtClean="0"/>
              <a:t>yz</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71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B6F15528-21DE-4FAA-801E-634DDDAF4B2B}" type="slidenum">
              <a:rPr lang="en-US" smtClean="0"/>
              <a:pPr/>
              <a:t>77</a:t>
            </a:fld>
            <a:endParaRPr lang="en-US" dirty="0"/>
          </a:p>
        </p:txBody>
      </p:sp>
      <p:sp>
        <p:nvSpPr>
          <p:cNvPr id="10" name="TextBox 9"/>
          <p:cNvSpPr txBox="1"/>
          <p:nvPr/>
        </p:nvSpPr>
        <p:spPr>
          <a:xfrm>
            <a:off x="1054842" y="254000"/>
            <a:ext cx="6984258" cy="707886"/>
          </a:xfrm>
          <a:prstGeom prst="rect">
            <a:avLst/>
          </a:prstGeom>
          <a:noFill/>
        </p:spPr>
        <p:txBody>
          <a:bodyPr wrap="square" rtlCol="0">
            <a:spAutoFit/>
          </a:bodyPr>
          <a:lstStyle/>
          <a:p>
            <a:pPr marL="342900" indent="-342900" algn="ctr"/>
            <a:r>
              <a:rPr lang="en-US" sz="4000" u="sng" dirty="0" smtClean="0"/>
              <a:t>Global vs. Local Symmetry</a:t>
            </a:r>
          </a:p>
        </p:txBody>
      </p:sp>
      <p:sp>
        <p:nvSpPr>
          <p:cNvPr id="21" name="TextBox 20"/>
          <p:cNvSpPr txBox="1"/>
          <p:nvPr/>
        </p:nvSpPr>
        <p:spPr>
          <a:xfrm>
            <a:off x="781050" y="1168400"/>
            <a:ext cx="1758950" cy="461665"/>
          </a:xfrm>
          <a:prstGeom prst="rect">
            <a:avLst/>
          </a:prstGeom>
          <a:noFill/>
        </p:spPr>
        <p:txBody>
          <a:bodyPr wrap="square" rtlCol="0">
            <a:spAutoFit/>
          </a:bodyPr>
          <a:lstStyle/>
          <a:p>
            <a:pPr algn="ctr"/>
            <a:r>
              <a:rPr lang="en-US" sz="2400" dirty="0" smtClean="0"/>
              <a:t>hemoglobin</a:t>
            </a:r>
            <a:endParaRPr lang="en-US" sz="2400" baseline="-25000" dirty="0"/>
          </a:p>
        </p:txBody>
      </p:sp>
      <p:pic>
        <p:nvPicPr>
          <p:cNvPr id="241672" name="Picture 8" descr="http://fb05.h-bonn-rhein-sieg.de/annamedia/Bilder/projekte/Oligschleger/Hemoglobin/general%20structure%20of%20hemoglobin.GIF"/>
          <p:cNvPicPr>
            <a:picLocks noChangeAspect="1" noChangeArrowheads="1"/>
          </p:cNvPicPr>
          <p:nvPr/>
        </p:nvPicPr>
        <p:blipFill>
          <a:blip r:embed="rId2" cstate="print"/>
          <a:srcRect/>
          <a:stretch>
            <a:fillRect/>
          </a:stretch>
        </p:blipFill>
        <p:spPr bwMode="auto">
          <a:xfrm>
            <a:off x="44450" y="1676400"/>
            <a:ext cx="3098800" cy="3098800"/>
          </a:xfrm>
          <a:prstGeom prst="rect">
            <a:avLst/>
          </a:prstGeom>
          <a:noFill/>
        </p:spPr>
      </p:pic>
      <p:sp>
        <p:nvSpPr>
          <p:cNvPr id="22" name="TextBox 21"/>
          <p:cNvSpPr txBox="1"/>
          <p:nvPr/>
        </p:nvSpPr>
        <p:spPr>
          <a:xfrm>
            <a:off x="781050" y="4737100"/>
            <a:ext cx="1758950" cy="461665"/>
          </a:xfrm>
          <a:prstGeom prst="rect">
            <a:avLst/>
          </a:prstGeom>
          <a:noFill/>
        </p:spPr>
        <p:txBody>
          <a:bodyPr wrap="square" rtlCol="0">
            <a:spAutoFit/>
          </a:bodyPr>
          <a:lstStyle/>
          <a:p>
            <a:pPr algn="ctr"/>
            <a:r>
              <a:rPr lang="en-US" sz="2400" dirty="0" smtClean="0"/>
              <a:t>C</a:t>
            </a:r>
            <a:r>
              <a:rPr lang="en-US" sz="2400" baseline="-25000" dirty="0" smtClean="0"/>
              <a:t>2</a:t>
            </a:r>
            <a:endParaRPr lang="en-US" sz="2400" baseline="-25000" dirty="0"/>
          </a:p>
        </p:txBody>
      </p:sp>
      <p:cxnSp>
        <p:nvCxnSpPr>
          <p:cNvPr id="23" name="Straight Arrow Connector 22"/>
          <p:cNvCxnSpPr/>
          <p:nvPr/>
        </p:nvCxnSpPr>
        <p:spPr>
          <a:xfrm>
            <a:off x="3132267" y="3340712"/>
            <a:ext cx="665033"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41674" name="Picture 10" descr="http://upload.wikimedia.org/wikipedia/commons/thumb/b/be/Heme_b.svg/200px-Heme_b.svg.png"/>
          <p:cNvPicPr>
            <a:picLocks noChangeAspect="1" noChangeArrowheads="1"/>
          </p:cNvPicPr>
          <p:nvPr/>
        </p:nvPicPr>
        <p:blipFill>
          <a:blip r:embed="rId3" cstate="print"/>
          <a:srcRect/>
          <a:stretch>
            <a:fillRect/>
          </a:stretch>
        </p:blipFill>
        <p:spPr bwMode="auto">
          <a:xfrm>
            <a:off x="3965575" y="2322512"/>
            <a:ext cx="1905000" cy="2105026"/>
          </a:xfrm>
          <a:prstGeom prst="rect">
            <a:avLst/>
          </a:prstGeom>
          <a:noFill/>
        </p:spPr>
      </p:pic>
      <p:sp>
        <p:nvSpPr>
          <p:cNvPr id="24" name="TextBox 23"/>
          <p:cNvSpPr txBox="1"/>
          <p:nvPr/>
        </p:nvSpPr>
        <p:spPr>
          <a:xfrm>
            <a:off x="3981450" y="1181100"/>
            <a:ext cx="1758950" cy="461665"/>
          </a:xfrm>
          <a:prstGeom prst="rect">
            <a:avLst/>
          </a:prstGeom>
          <a:noFill/>
        </p:spPr>
        <p:txBody>
          <a:bodyPr wrap="square" rtlCol="0">
            <a:spAutoFit/>
          </a:bodyPr>
          <a:lstStyle/>
          <a:p>
            <a:pPr algn="ctr"/>
            <a:r>
              <a:rPr lang="en-US" sz="2400" dirty="0" err="1" smtClean="0"/>
              <a:t>heme</a:t>
            </a:r>
            <a:endParaRPr lang="en-US" sz="2400" baseline="-25000" dirty="0"/>
          </a:p>
        </p:txBody>
      </p:sp>
      <p:cxnSp>
        <p:nvCxnSpPr>
          <p:cNvPr id="26" name="Straight Arrow Connector 25"/>
          <p:cNvCxnSpPr/>
          <p:nvPr/>
        </p:nvCxnSpPr>
        <p:spPr>
          <a:xfrm>
            <a:off x="6015167" y="3315312"/>
            <a:ext cx="665033"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965575" y="4724400"/>
            <a:ext cx="1758950" cy="461665"/>
          </a:xfrm>
          <a:prstGeom prst="rect">
            <a:avLst/>
          </a:prstGeom>
          <a:noFill/>
        </p:spPr>
        <p:txBody>
          <a:bodyPr wrap="square" rtlCol="0">
            <a:spAutoFit/>
          </a:bodyPr>
          <a:lstStyle/>
          <a:p>
            <a:pPr algn="ctr"/>
            <a:r>
              <a:rPr lang="en-US" sz="2400" dirty="0" smtClean="0"/>
              <a:t>C</a:t>
            </a:r>
            <a:r>
              <a:rPr lang="en-US" sz="2400" baseline="-25000" dirty="0" smtClean="0"/>
              <a:t>s</a:t>
            </a:r>
            <a:endParaRPr lang="en-US" sz="2400" baseline="-25000" dirty="0"/>
          </a:p>
        </p:txBody>
      </p:sp>
      <p:sp>
        <p:nvSpPr>
          <p:cNvPr id="28" name="TextBox 27"/>
          <p:cNvSpPr txBox="1"/>
          <p:nvPr/>
        </p:nvSpPr>
        <p:spPr>
          <a:xfrm>
            <a:off x="6686550" y="1189335"/>
            <a:ext cx="1758950" cy="461665"/>
          </a:xfrm>
          <a:prstGeom prst="rect">
            <a:avLst/>
          </a:prstGeom>
          <a:noFill/>
        </p:spPr>
        <p:txBody>
          <a:bodyPr wrap="square" rtlCol="0">
            <a:spAutoFit/>
          </a:bodyPr>
          <a:lstStyle/>
          <a:p>
            <a:pPr algn="ctr"/>
            <a:r>
              <a:rPr lang="en-US" sz="2400" dirty="0" err="1" smtClean="0"/>
              <a:t>porphyrin</a:t>
            </a:r>
            <a:endParaRPr lang="en-US" sz="2400" baseline="-25000" dirty="0"/>
          </a:p>
        </p:txBody>
      </p:sp>
      <p:pic>
        <p:nvPicPr>
          <p:cNvPr id="241675" name="Picture 11"/>
          <p:cNvPicPr>
            <a:picLocks noChangeAspect="1" noChangeArrowheads="1"/>
          </p:cNvPicPr>
          <p:nvPr/>
        </p:nvPicPr>
        <p:blipFill>
          <a:blip r:embed="rId4" cstate="print"/>
          <a:srcRect/>
          <a:stretch>
            <a:fillRect/>
          </a:stretch>
        </p:blipFill>
        <p:spPr bwMode="auto">
          <a:xfrm>
            <a:off x="7002463" y="2687638"/>
            <a:ext cx="1125537" cy="1049025"/>
          </a:xfrm>
          <a:prstGeom prst="rect">
            <a:avLst/>
          </a:prstGeom>
          <a:noFill/>
          <a:ln w="9525">
            <a:noFill/>
            <a:miter lim="800000"/>
            <a:headEnd/>
            <a:tailEnd/>
          </a:ln>
        </p:spPr>
      </p:pic>
      <p:sp>
        <p:nvSpPr>
          <p:cNvPr id="30" name="TextBox 29"/>
          <p:cNvSpPr txBox="1"/>
          <p:nvPr/>
        </p:nvSpPr>
        <p:spPr>
          <a:xfrm>
            <a:off x="6670675" y="4747567"/>
            <a:ext cx="1758950" cy="461665"/>
          </a:xfrm>
          <a:prstGeom prst="rect">
            <a:avLst/>
          </a:prstGeom>
          <a:noFill/>
        </p:spPr>
        <p:txBody>
          <a:bodyPr wrap="square" rtlCol="0">
            <a:spAutoFit/>
          </a:bodyPr>
          <a:lstStyle/>
          <a:p>
            <a:pPr algn="ctr"/>
            <a:r>
              <a:rPr lang="en-US" sz="2400" dirty="0" smtClean="0"/>
              <a:t>D</a:t>
            </a:r>
            <a:r>
              <a:rPr lang="en-US" sz="2400" baseline="-25000" dirty="0" smtClean="0"/>
              <a:t>4h</a:t>
            </a:r>
            <a:endParaRPr lang="en-US" sz="2400" baseline="-2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16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167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7" grpId="0"/>
      <p:bldP spid="28" grpId="0"/>
      <p:bldP spid="3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9" name="Picture 11" descr="http://upload.wikimedia.org/wikipedia/commons/thumb/5/5d/Quasicrystal1.jpg/220px-Quasicrystal1.jpg"/>
          <p:cNvPicPr>
            <a:picLocks noChangeAspect="1" noChangeArrowheads="1"/>
          </p:cNvPicPr>
          <p:nvPr/>
        </p:nvPicPr>
        <p:blipFill>
          <a:blip r:embed="rId2" cstate="print"/>
          <a:srcRect/>
          <a:stretch>
            <a:fillRect/>
          </a:stretch>
        </p:blipFill>
        <p:spPr bwMode="auto">
          <a:xfrm>
            <a:off x="4867274" y="1782762"/>
            <a:ext cx="3235325" cy="2970618"/>
          </a:xfrm>
          <a:prstGeom prst="rect">
            <a:avLst/>
          </a:prstGeom>
          <a:noFill/>
        </p:spPr>
      </p:pic>
      <p:sp>
        <p:nvSpPr>
          <p:cNvPr id="8" name="Slide Number Placeholder 7"/>
          <p:cNvSpPr>
            <a:spLocks noGrp="1"/>
          </p:cNvSpPr>
          <p:nvPr>
            <p:ph type="sldNum" sz="quarter" idx="12"/>
          </p:nvPr>
        </p:nvSpPr>
        <p:spPr/>
        <p:txBody>
          <a:bodyPr/>
          <a:lstStyle/>
          <a:p>
            <a:fld id="{B6F15528-21DE-4FAA-801E-634DDDAF4B2B}" type="slidenum">
              <a:rPr lang="en-US" smtClean="0"/>
              <a:pPr/>
              <a:t>78</a:t>
            </a:fld>
            <a:endParaRPr lang="en-US" dirty="0"/>
          </a:p>
        </p:txBody>
      </p:sp>
      <p:sp>
        <p:nvSpPr>
          <p:cNvPr id="10" name="TextBox 9"/>
          <p:cNvSpPr txBox="1"/>
          <p:nvPr/>
        </p:nvSpPr>
        <p:spPr>
          <a:xfrm>
            <a:off x="1054842" y="254000"/>
            <a:ext cx="6984258" cy="707886"/>
          </a:xfrm>
          <a:prstGeom prst="rect">
            <a:avLst/>
          </a:prstGeom>
          <a:noFill/>
        </p:spPr>
        <p:txBody>
          <a:bodyPr wrap="square" rtlCol="0">
            <a:spAutoFit/>
          </a:bodyPr>
          <a:lstStyle/>
          <a:p>
            <a:pPr marL="342900" indent="-342900" algn="ctr"/>
            <a:r>
              <a:rPr lang="en-US" sz="4000" u="sng" dirty="0" smtClean="0"/>
              <a:t>Global vs. Local Symmetry</a:t>
            </a:r>
          </a:p>
        </p:txBody>
      </p:sp>
      <p:sp>
        <p:nvSpPr>
          <p:cNvPr id="21" name="TextBox 20"/>
          <p:cNvSpPr txBox="1"/>
          <p:nvPr/>
        </p:nvSpPr>
        <p:spPr>
          <a:xfrm>
            <a:off x="4722813" y="4770735"/>
            <a:ext cx="2355850" cy="461665"/>
          </a:xfrm>
          <a:prstGeom prst="rect">
            <a:avLst/>
          </a:prstGeom>
          <a:noFill/>
        </p:spPr>
        <p:txBody>
          <a:bodyPr wrap="square" rtlCol="0">
            <a:spAutoFit/>
          </a:bodyPr>
          <a:lstStyle/>
          <a:p>
            <a:pPr algn="ctr"/>
            <a:r>
              <a:rPr lang="en-US" sz="2400" dirty="0" smtClean="0"/>
              <a:t>No translation</a:t>
            </a:r>
            <a:endParaRPr lang="en-US" sz="2400" baseline="-25000" dirty="0"/>
          </a:p>
        </p:txBody>
      </p:sp>
      <p:sp>
        <p:nvSpPr>
          <p:cNvPr id="24" name="TextBox 23"/>
          <p:cNvSpPr txBox="1"/>
          <p:nvPr/>
        </p:nvSpPr>
        <p:spPr>
          <a:xfrm>
            <a:off x="5494338" y="1016000"/>
            <a:ext cx="2546350" cy="584775"/>
          </a:xfrm>
          <a:prstGeom prst="rect">
            <a:avLst/>
          </a:prstGeom>
          <a:noFill/>
        </p:spPr>
        <p:txBody>
          <a:bodyPr wrap="square" rtlCol="0">
            <a:spAutoFit/>
          </a:bodyPr>
          <a:lstStyle/>
          <a:p>
            <a:pPr algn="ctr"/>
            <a:r>
              <a:rPr lang="en-US" sz="3200" dirty="0" err="1" smtClean="0"/>
              <a:t>Quasicrystals</a:t>
            </a:r>
            <a:endParaRPr lang="en-US" sz="3200" baseline="-25000" dirty="0"/>
          </a:p>
        </p:txBody>
      </p:sp>
      <p:sp>
        <p:nvSpPr>
          <p:cNvPr id="16" name="Rectangle 15"/>
          <p:cNvSpPr/>
          <p:nvPr/>
        </p:nvSpPr>
        <p:spPr>
          <a:xfrm>
            <a:off x="2101687" y="6332835"/>
            <a:ext cx="5014386" cy="400110"/>
          </a:xfrm>
          <a:prstGeom prst="rect">
            <a:avLst/>
          </a:prstGeom>
        </p:spPr>
        <p:txBody>
          <a:bodyPr wrap="none">
            <a:spAutoFit/>
          </a:bodyPr>
          <a:lstStyle/>
          <a:p>
            <a:r>
              <a:rPr lang="en-US" sz="2000" dirty="0" smtClean="0"/>
              <a:t>Dan </a:t>
            </a:r>
            <a:r>
              <a:rPr lang="en-US" sz="2000" dirty="0" err="1" smtClean="0"/>
              <a:t>Shechtman</a:t>
            </a:r>
            <a:r>
              <a:rPr lang="en-US" sz="2000" dirty="0" smtClean="0"/>
              <a:t> 2011 Nobel Prize in Chemistry</a:t>
            </a:r>
            <a:endParaRPr lang="en-US" sz="2000" dirty="0"/>
          </a:p>
        </p:txBody>
      </p:sp>
      <p:pic>
        <p:nvPicPr>
          <p:cNvPr id="242692" name="Picture 4" descr="http://www.jcrystal.com/steffenweber/qc/koqps2.gif"/>
          <p:cNvPicPr>
            <a:picLocks noChangeAspect="1" noChangeArrowheads="1"/>
          </p:cNvPicPr>
          <p:nvPr/>
        </p:nvPicPr>
        <p:blipFill>
          <a:blip r:embed="rId3" cstate="print"/>
          <a:srcRect/>
          <a:stretch>
            <a:fillRect/>
          </a:stretch>
        </p:blipFill>
        <p:spPr bwMode="auto">
          <a:xfrm>
            <a:off x="6924675" y="3411538"/>
            <a:ext cx="2079625" cy="2141120"/>
          </a:xfrm>
          <a:prstGeom prst="rect">
            <a:avLst/>
          </a:prstGeom>
          <a:noFill/>
        </p:spPr>
      </p:pic>
      <p:sp>
        <p:nvSpPr>
          <p:cNvPr id="18" name="TextBox 17"/>
          <p:cNvSpPr txBox="1"/>
          <p:nvPr/>
        </p:nvSpPr>
        <p:spPr>
          <a:xfrm>
            <a:off x="858838" y="1003300"/>
            <a:ext cx="2546350" cy="584775"/>
          </a:xfrm>
          <a:prstGeom prst="rect">
            <a:avLst/>
          </a:prstGeom>
          <a:noFill/>
        </p:spPr>
        <p:txBody>
          <a:bodyPr wrap="square" rtlCol="0">
            <a:spAutoFit/>
          </a:bodyPr>
          <a:lstStyle/>
          <a:p>
            <a:pPr algn="ctr"/>
            <a:r>
              <a:rPr lang="en-US" sz="3200" dirty="0" smtClean="0"/>
              <a:t>Crystals</a:t>
            </a:r>
            <a:endParaRPr lang="en-US" sz="3200" baseline="-25000" dirty="0"/>
          </a:p>
        </p:txBody>
      </p:sp>
      <p:pic>
        <p:nvPicPr>
          <p:cNvPr id="242695" name="Picture 7" descr="http://moorechemistry.weebly.com/uploads/8/9/4/4/8944539/217734.jpg"/>
          <p:cNvPicPr>
            <a:picLocks noChangeAspect="1" noChangeArrowheads="1"/>
          </p:cNvPicPr>
          <p:nvPr/>
        </p:nvPicPr>
        <p:blipFill>
          <a:blip r:embed="rId4" cstate="print"/>
          <a:srcRect/>
          <a:stretch>
            <a:fillRect/>
          </a:stretch>
        </p:blipFill>
        <p:spPr bwMode="auto">
          <a:xfrm>
            <a:off x="142874" y="1676400"/>
            <a:ext cx="3438525" cy="3094673"/>
          </a:xfrm>
          <a:prstGeom prst="rect">
            <a:avLst/>
          </a:prstGeom>
          <a:noFill/>
        </p:spPr>
      </p:pic>
      <p:pic>
        <p:nvPicPr>
          <p:cNvPr id="242693" name="Picture 5"/>
          <p:cNvPicPr>
            <a:picLocks noChangeAspect="1" noChangeArrowheads="1"/>
          </p:cNvPicPr>
          <p:nvPr/>
        </p:nvPicPr>
        <p:blipFill>
          <a:blip r:embed="rId5" cstate="print"/>
          <a:srcRect/>
          <a:stretch>
            <a:fillRect/>
          </a:stretch>
        </p:blipFill>
        <p:spPr bwMode="auto">
          <a:xfrm>
            <a:off x="2548304" y="3962400"/>
            <a:ext cx="2004646" cy="1930400"/>
          </a:xfrm>
          <a:prstGeom prst="rect">
            <a:avLst/>
          </a:prstGeom>
          <a:noFill/>
          <a:ln w="9525">
            <a:noFill/>
            <a:miter lim="800000"/>
            <a:headEnd/>
            <a:tailEnd/>
          </a:ln>
        </p:spPr>
      </p:pic>
      <p:sp>
        <p:nvSpPr>
          <p:cNvPr id="242697" name="AutoShape 9" descr="data:image/jpeg;base64,/9j/4AAQSkZJRgABAQAAAQABAAD/2wCEAAkGBxQTEhQUEhMWFRUXGSAYGRgWGCEfIBscHx4iHiEiHB0fISogGSEmIiAjITIhJyo3Li4uHh8zODMvNygtLisBCgoKDg0OGxAQGzclICU0LDg1NS8vLCwvMjQsLCwsLCw0LCwsLCwsLCwsLCwsLCwsLCwsLCwsLCwsLCwsLCwsLP/AABEIAKEAsAMBIgACEQEDEQH/xAAaAAACAwEBAAAAAAAAAAAAAAAEBQIDBgAB/8QARhAAAgEEAAYBAgQCBQkFCQEAAQIRAwQSIQAFBiIxQRMyURRCYXEjUjNic4GxBxYkNHKRobLBFXSCs8I1Q2ODkqLD0eEX/8QAGAEAAwEBAAAAAAAAAAAAAAAAAAECAwX/xAAqEQACAgICAAUDBAMAAAAAAAAAAQIRITESQSIyUWGBA0JxE6HR4VKRwf/aAAwDAQACEQMRAD8AYUOhKJqVFepC09qYAGiQe4GSFgZH0T/efanUdF/9E+EgSVmAN4k4ZRqCYziYntk8W2HT34Wu9xVdmpVWBK6imYLA/wBTcAY7j34B8oVOW/jmZWTLzILTkIP/AFOx3T50Bx0OV7ycxvOMl69OrTP4daimm2AOlgkzjBIJH3IneVOCMtVG7ocvY0Si1AV2WGQUTtiIkg5AMn/wxveq7/p1qtUXdJ2WnSVoQQQwE7iYYHcnyd+Z4o6turL4KhzQOgYIBtg35FUDZ3pvI3II1MuX+WUNXLsMXlFC2Y3hUZY5uWAIIUpMEEkN3CTjBJkR7sFtQ5se9Pj+OIUAZ5SfepABEwPDASJ4xnL+X8zureiz1kWiQpxaBUZF8EwJKgSVyPgTGtbK1qWhT46GJadU5GQY6EgwZkmSdR44mMse5U408PINZdG0GRqztmaU/GW+mADDf7J8qf797HBTc2o3oNsaSgAbISMgAVPxjWG4G29/YHgPlHJ0s8/lrGqrOzipUacCpX2fzEOTO1LYt6nhZzWwNSqKvK6tOmyZGozfQZ1swV8GGAEEn9uG3tvPuJRt22PFvaPK1+EUgV2RrahZDFoByAPoQTMxsgUXvR1B0FwmncAEIgOQA8BTIy19Pr9Y3mOT3R/HVaXNWGSqCmh8fn8sdsFdrOiZmeNVzflFO/VqdvUC7lnUjwpUKGYe4J8D0v8AKeCMu1vsc48XdnNy+hyoCqP4peCAIMnxrZ00yG89ngyYgeX2/MlavIp4ZNBEbEjYBgKsbbZJY6AEMTf07SnbNSujDKZPyHyRoMcSRseTJbZ3446zS1e2SjaN3N4KGSpPllyIGvRG4AnirxffqZ32DWXSNCkpuWIZ6ZiGQAKNSCoMZR69gx7kENcUea/w2pADYI9tJXEgkCB+8xvUxxXynliWKrSuqmUfS7ETDZSqz5mAII9MNZCch1HzVaF4P+z6oH8P+IMQUme0EfcjuhfDePsE/E67NIR5O0zZjnFO0AtRSUgjtOP05AKA42GaRGmj9hHFN50TQTF0eDVPeV0pBjJgJ+j+afZH7DN9E31KtWrVL2oGqh1xEAdkHaCSv1QAPQH+7Scw6eF8aZt6pREYOWpkDOST59sIEE6ksdAiS6eMClHg8ssrfByjtp0/k+T8usyxkkltxAAPjx+wJ8pcst7n/ThhkBrEQyhvY7oDAmV0ZxP31DnlewNui1zTDjeLkgS2/C+AYHjet8X31jb3dutvaVNMsZCO0RO/tPk469HyBw6wQn2DU7625kfhwWjjAEKAD9j6P2VU9ZnuMxwfU5EtRWt3en8YDFWxAwC6buBGU5TuMAp+ryBOW0LWwT4a7g1mESWxLfod4hZ2J7YPjXHcu6fNCs91UqO1OqV7ZACgSQYnQ9rGwDHafI3Xl0O67InqigP9FFJY0uTAYgxliTH/AN3mPU8RfoO3R6dOm5+OptoiI1G50D+X/wDk8W/Jy38dlkgcb8tOezP3/Wfqn9OI8w5B81Vbqi7LSo5EKIhxEn9/scvQjcEcF1rAk69gX/KC9VFShRrZKTvP1A+mVgACR+veBrU2XXS9qLZqgIDin9RU6GMgwTjj4AAGp0chwVcVrS9BtaWIqjTFNEEaJBjfdvY9fc8Kv/8AP2b/AEU1+xVyBidaAMeP0/u/bhrSV1RUZJKmH9CPUq0npV62OLMYWIafIkyCBBMjbAgzonjyz6WtxmCq1wJAFSMMYkGAwgE6yJOMEmcl4No17W3U2pVfmBhZAYlvyknRLE/pJ/v4BseR0bJq7ly6VGyPyQwQ9xUqCAH2pGQkkqPMbmTeaxYRdts95LziK9S1IT4VFSmkwrQB9JYxgWEfbcmPQjzDpnOrNtUFF1IdgxnFixMiBI8AkQPqEweAWrU6t7Tq2tM1RSUtVxBEt61EyBqcfJkjccPrrk7MwukZqYpgjAEDYGPgaUA60f5iNHjTy5WBYTEtzYXd2s1atKmlJ2JAQLJjuJJ1l+5gHzPpuTSsrao9EhmhfLA/JlEjAyywQBDCR4EE8W8xoU74CnaviASWKsIBUr5IJ2MiJGySCPEhZ1ZYsbf4kouxpdxca2CcgCNeDO/AKwPMCqVJY9gvlg95VaUrtTWuER6pLh3OioDKAUbIBRBJJg7xGpkndO8oShSq1FrMH8HxJx0BAEkOfEDLxMkQKOXXtrVRKdHGcQFXEIynSs2Z8aykgnyDAxM18isrflyRWLMjEsGqrJyhfCkAr2kf/V6iBneWl30OV0Jun7H8Zc1jdOrLsjRmCw2YMwAQf1nZgce86sjZ3VFrVgEEZeZgE+NyQVkifGtwRLS86USu34yi/wAQWSoBDCP5hrX7TxGz6Xp2v+m3DZhhkytEAETPjuMfqIn9TF8s3fwVziM+o+RJVWm71iXmCTjpWIDQsA4rGwd+fzHhF1n0/arbAIgWtIwZQuQMyAGHkFQ0k6JgrABg6/5db80gWzBFVs5RgvcsA5ACQSCoGjGJJ8ibua8zsaVBqVcLmp7gy5TDRLQZOh4n+/3xCTxfRMZONLsE5NyCzezUJTUMFEtjsnE7JHdkW8DcgwNgw15ZYJb2xq0a7BtkiVOXnRx/bIFTA7o0SSOHtLyitCh9TJiWXtZQRuDGxOzA0B43HEbIWvLFW3uTnAhWaCd7IE+AZX/cRAgSU9fsKUuX5EXR/JVu1qm8dWMqdTA+o5PiwJE6AkARuSy8Swe25ii0HApmFZTJaSPpJ+qftqTJEEjg2/6RjK8pVcMvy5SFB1I0NH9f3MbgnlvTFHlrGtXOauSDJ0hIkhRAkkjZncfpu+WW7+CnNUWdQ9M0q1Wmz3GUiHIiCJG27tAkkj32nyJIo67erTpU6NCvkGb8xH2ECQYHkNP9YeJWbuYclo31SjXRnSnTbJQjABh2/VAOPcYmR5I1BIvuHtbpFtVVfmMZkQpVo7jI2TJkiNf8OJUsq+iVimCDpW2/DCrKh/i84mAMPMA44giIjyPOR4j/AJPXq1KdSlWrYhW8JEGRtSTKkTJn2F/c8Bn/ACfHVp8x+MguSABrxl4iZ1/x4b0K1paj8JUC/LIClzJJOgSYlYO/H29yA3pq7HOSkqRRyLklqlxVb8QRjIG1GMsfAZTBjcRPdA+niyhZ3Quvneswtz2wFaVJgEjZYER7JGgDMbU9WdPrT+e5pmXB76foF/5G0SZ3uNAejPDzp97i9ssCVpEAoQDvIHt7oOtTP3+8cDyuV2J4ViXra0SlQN0rFKgVWjInIzACk/0jL5yUkHf0yJK/BVry2o1K1ZKbGn85RFgEfzH8vn7+CSQNkEex6Lt3UfOZyIKhGNPQIUkfVniNmCAFgkkMID6Go1ca1vUun+GnApAHEhcoyJM4hRBJjU/oYzt3h2l2auuODV2/LKdBWFuwDtC5M4JqGNyCMqZUiN+zsExx5yezZMku7iTIcYn7yAGBy3rIAiT6JxPGeTotMmmq4Smqt20xmctCfR/Yf1Z8rxfy2sbe8q2zzXy/hioSATn5UmdzENv0sRENriVpOzJxvsYcgsbWlTqmg+8iQqNlkQNA+SPJGIOgfJG+LOXWlZC3zXC1KVSQpyEMGBiCZAy8EjXcTvyBb2itlQrEL83yn44+mTJmZAk90z4JA0vgrrLp03VBKr12zYO6pCmmp+xJ+nX1eh2zEjg8NN3saz2NG6aTNatvVFFk7iofMIZgQRszIJEmJAbyJQczuqlbmKWlVkWitP5KZSBkGWQoYx3MAFGhECF9cPOVcjFFGqitUDlMo0oXtJnA9wmcSWP1QpkjjNdMdOJcpVuL2pUq1iwMh8YhZBgg5MxJCg61AgtxnJvaei4V2zY8z5c60Wo2blXhVUSY0CQcW2raiW8gFgBiTxVS5YWsjRvHZnCGYmGYbMmIQgxJ0NyZB4h03089vVrOj6piDELMTuSCsgTsqB6kQ0Lq1xUaq716IYbUOy7UKSTH0gOPB8xrtUKZuEbdJme8DTknL7ejSqNRuSzMfqJEsBrL7rAJJPgQMtcBWnSWLH8W4qh57TpJlRB2pOpIUkTiBI3I9zd/gqbWxTLyTgVx3jBYRJZcYXe9SDon256aypq716juqZbUMAujCgd2so0BkVxAkbuWNvY1a7Lm6aZaorW9b4qaAyuUhYALKr+Cs6k6EA/uR1Lye2rNTZ65yIKEfTMkHDe/ewSX0N8LuY8hNrQepTrvkuDskAI0+IIJB9kfsT6HBzWtLmFtSVlNAIfhUAZFTEYgeMe0Gd+4BgnhX916BhfPuX1HpLS5fXk+jojWiAR2+CJ1IkAnuUcXNYCtS+OqXdkQDWQ7lJACiD8cxOTAgkxrEjjPdJ3Veje1LcBADKZk5AsIH3GvHj+77cMee9Kmpck1akhlyIjcbmD4XxJka2dgEcRJU9iWHTMpT6ur2j3FCh8NdKbsqVZP75QpxqCR9O4I8kEzoejbKnUthdFw1RkJ05AQ7lchqmw1LuddujslF1P0rQp16C0KjJTqMRVhmbtyHek+z3eNGARGQ4dcw6MoIk25wb84LF4LSO4mDlO5mGEsIA4Vqlmr2by41gZtZXZuvmFZvw+1AZGnKSuREhpI9a32+44r5ryS0qXFNjXJyCkwy9wB1IUCSv1SPE90zwR1RVuLOyFNStRiAi/edZGdfeRHv2PBTdK8gUijdOe8jJUHjs2ZfyCCJ/TU6PFRwuTZgs5GHOrE3duiW7vkgkgS3iBuDE5Awq/VDa7eC6NG2Sl8dGoRV39BylW/NH5pBBAG8oEeuBuTc/rV72pT1TSCFOUZQxjcEn3+vcYI1xVb9GkX2YqjTM2hvIBdSIJ+rwCCIJkRw5ejB+4X05yx7cfHf13YtNTJmOJMgAFxrX2J8x9l495DY2KvVwq+GwXGpJ+4xjeX9QfvHdHCjq2rXq3lG2LK6DRPiSTvS461BAMyQJ8RXzrpNLakaluWeo4VoLZGSfEKoxPntMg4v4xJKSWE3Vj4uStsZ2PLK61jcVazmjVAxUEjEsJMFZZAfuPX93AfP0tFejUNxSpuXAMOGV4HsZuQB4+qWBIESZb8vo1b6w/i1lQYQQIgECZy9LHjLLUn7QrodG2rUsrlWbUyQy4DYMKvapUDYadlRGwTDdW7yOLt0wvrMUmNsta4NMfJhkzqWZdDIEaGSkkaBldexxa9oGoGlbVAHKhF+F8wDBPcQ5QRAh+3IF+2AIx3QXSFtUFQ3A+SopXAguMVgmYQye6BJBAmYPGv6e6Xwrs1OoUZQMQyywDbgwRnEYn1MiDwZS4yehy4xWC7kvLVp0TQv67MyiCzMQGDSZnYdgAfPqdTPFfIKVpToO9OqDU2eyrkSVBjQJkfcE9o1Op4R8zqVLu+NNyGpIp7lIMwCRjiADlBx9anfEOounhYIGtCHhhOT5+iT3AKMddwiRlTIIBji66vZPBtZY55NyiravUa6uGNNjKSB2AHfmQGBx7YnZIEgx5U5aajp+HebdWzYIQSAG8wuhME4qATBkeRwTzPllS+s0d6wntMQCA0gEGNGT5EE6XfmaaFjUsbF2SrOmaJxPvWI9DevqEkTqOBOs9iu/yK+aW1r+KpfVTpCVqsGlQFMySSSq+IPsEnxGTXm9oatA0rasKTGWyp1CUXEL+YsVQidkGfoJAmOIctuDfWpWuuIQgEIJaRJXFfC6WIjuJCgDhfS5Xc2TVHoilUp/RDGMobR7cYOXgggeDxUvE6vK6KHCWlIUVp3NQaGLtUqYwAFM0xODTsn6phREGQs6IrIq1AWqd7Sn1bAEEgAywJIiZBI+53T/2BXuqgqXHxrTdQFFISQoUkKg/UAADRJxHBfUnN6lnSpUqKKRiWE6hVI87MGZbIeRiRHAlXhvLA95LyNLao7Xr7aYlvpnx42Q3dsTGAGvdl3y2u1dbmnXf8Og2oAYtHg+e4xE/bfjfE+qORvdUaVRqoBGwIzkkHWIAmPQHiTM7PEuaU6tjy8LSrIRhC5bHjZn8yx5jEeD73Dd5vJFv5Jc7sLFqtENWBJODBquzvy2Wy0ggr62YGJB86k5ZUuISxruuMOSGJXZKlQxMbj6fvkPuAk5T0ilegK1wWWogL4hgDOUEQynNtARqCU9mQV0hUr07qvahlVZIVhvwzAEBgZBExJ8+zwY6einFxymN7+jbVKXxPVJrDe2ggCQGj0QstiO7KRHrgPlfLjaWjU7hnzeSPX1CAfOOjE5fSSo/MJrfos/jc/lH1ZxB/lPaWMmCBtSctzPvizmvUFajeLTIFRQApbKSMj6aARsfqdDItHFRzhCXoifIuTULIGndvk5AUOSQWme0YmYMCNeVb3s02/KGF1+INWoabgKaWgYBAnUKDBykGRlkIBkFdRcjFwpqNWl0DbaO5SuU4wO3UBh+vsmMS/wDlDqNZimaEAiMy4xCkBfpgEtHbEwNneoi28rPqaQg3bNfz3kVG/gWlTEhTLgnEQQApBOSyCftJUR4bgH/NG5uiFq12xpNDKGJY62O4lc49n0V+88OuU8oFojMtY5ic4jwo3rEwD4BnZKkD0aemxe/LVW6dEVm/hlZAYCd+Rmp8T/W2Trg5boz8UdPRIPa1aYo0HCV8QCKbSRI2ACd7OgPp3Md3Hck5bTs6fx31UvGw7MxktkDBXuOhAP8At+Jkics6SRbssK4MFyoI1Mr57gT50JEYNB1xXznktxcVxUeqvwLoEmYWYZpO/ROXgL/fxSim6sXtYTyKvy8CqKTqXyIUK/22sGcRHuezepB3Gy5L+GqVK91WZqFWCFYwFHmIJlZ+3kqCNHRC5l0QqqBZhqb5EkVSD9Md41C7OvRJ0SNhpd8retZslxVAdI0pMzojEFsfcQAQxHkDgw83sb9gbmfIUvXFWwq4YwSytp5nU5Sp7df3zAI4XjpevXAuK1YslNW7JM686b6CCO7UyCI1Aecn5QbW3Jp3ALMzCZgEkxOjAXWURobDCTxT0ubr4jTu2+Ni0hAoWU0O4Fe0DySBJHmdwnKryCvot53bULik1K1qFHgoxUk4j0D5JaQACszJAmQOO5bb29KkKV05qORgpZoL6EhTI3Opb9B6IGZ5jcnlNzRNMCstVToMMgEIMhvD7IIJG4I1vjuT1/8AtW5rNV/grSCLGQy7yxBZogGQSSNAkAAzpe/Rp+k+IS/SlxRmtTrMKdSIUOVIBAIEbJnwFIy3Gjrhxyq0eyQpf15Qx5bUb8GZ0YyAP28gcedSG7xRLRg5BnEiRh47QF2vsMRpWEf1iedckN1bqz1pZWEYgtsHH8zQ29xHvzIyNKdpX/Zm29SF/POXVrofLbVj8KbjLyBuJB7iAATo+R5PAln0lVZ1ubmo1SmYDJnJPdG2YxE+xrx+/Dgcua2s0ShWUvUWFDTDkgtsAkN9vpHkDfjjuVUa1W3FK7chtioogAZAnJpXtjx9sjuNSnOlv+QTfRR1Fy+nd08bOqUEZF0JiRoDUvsTI2O0R4Y8FH8MtE0qsNWghQzbeBoiDBHuNkzO5HGPPOqvLbs0aNNq5qKrBU7ansLAwYzGQIIOmmd8H9N2D3dV611TNuVZQtMgjSggSSD2qIB0dsJ+ocSpRurwW/pvirLj0ndWxCU67RVbFRkQV/TRxDhZ2NEA/aQw5HyShY5LeVAzMq/xGOjOQgAHL0B49H7iZ84e9NWj+HcMimahqKckBAYZBR2x4/m1v3HnP+VfiaQc1GdwhZSQCCCo12qAZ+gEby9CeK53Vsl8mqZS3Jma5/EfM4p4lRSyUwC0TuUnHckzoMQQJ4nzzktC+gWVTFwNurGBjjAMmQO7z98Y9kZK561u6Nq1KraOg2BVaQpEY9vbDNjod0HzE742nT3JhbUy61SHZVLQVgALlrt0hmMvvECeIU0u8lSg1kW/5rVaz1qdxXdaeRVoeAZybZbtUBRlqZlZ34zNLpBWvGtmquLcLnJxDwVBwYxAx3Jj1442fJba5FxVa4uP4FVv4TKCsAFm0xEH9yT5LA++CaPIaIvmb5iDtvK/VAmNQGEz9vYAOUVydtt9dDX1eNoVf5r1UrU6NOuXQSAGedL9QAHaRiw8/wA2vY4s/wAoXOq6fFRZJLklmpmNaA3PvLeh7/Ti6/t7o3SVKFXK3p9rjuliPAzAgEkxIIEn1PHdWcl+dQbesalYAyT+sQDqQSZhTLDHz28VB5VkPMk2Q5NydbIVa1Z8zjkygE4gR4y+uMgPP5vcaCt6FW6Sqy1noUPkx+OMjJk9xBmAPfnxAMcE9SE07EIzs1UKCy79GDkIAUet7846k8H8ltEo26ulUmQGZg6gM5/LAhhHgQZUidDy5Sajd5HfYq5f0zXDhhc/E4Y01AyaWUgHKToAkDU+T6Ei7kF4talVoVVPywzO52I8FtSdYyQPq39+CenrW7QOl5WlmaaeHZIWBBzEEEGYjKFKnbRwsoU0t78D5SqfGXcAglMhOLFfsQdj7H9eGpOVpvPWAF1zSq8sq0sMqqnxBgaY9rAnUMPPj9dzxreq7W5rUkqKVUDxixBIO1mDMlvsfYGt8LuccjetdKzOxtwAp8nx5C9sMfJIQ+iB7g3qS1rNTFOwryZBJPeP1VQox8HIkCRIk9wlSlp9kvaM71P0cEovcfPUe4UeCykHFoIIiQJkDwTHiPE+m+iVNJa4uHFwwA7SIGRgKBEkSBJn9xHGmrcsWtasKlc5rAgEeVMDT9wJP82twQADx1Dl60rZfgrHNpxHnub7hRmSDqf3EQdZ263m/g0/VxRHpS2r0KT1SwqI3dtie0SZkjIkEk7PtvPaeMtYWlbmlSuGL0dgRI8sXOt/YE70NjZ403TtpWWj8XMK5DQdhsQ0+jkMAQO7xJmQe08JBye8t6xqW7E25MEYwTJ9hlJB9zogmPJ1ae/UzjSk7K7evV5feU6UPVUxJJ8bZToGZBnRPuQeHvVPKbutUpMGFPI4QrsMXOl2BPqPt5/QFZy3ktepcCpfVIpkjCIgHEwDAwpgjUMN5a4YdQW11VaktpWIK4mpkfkxDflBAKErHhRk0jzHCcsobXiQrTldHl7m7mpX+UYtliDDLMgTPgSVPd9Mje2fPeX/AIhKVWjVKMtMuqlmkqBiSXAEHtmNHzrxEuobenUtjVeqVxX5AxYYq0fRDd2ySIkkkEnRB4D5G7vYhEqN8wEhTIEEwAAO1jI9b1GtHghFNWtg23kp5bzi4tlVKtrWLqxanLRJ0O+dmCF2I8kTDEcUcr5HWqsTclqKoQSKhO5OKwo8TETGsfWuNBy5HZEN0yiqkmkIDEtP0yDsgquvqGiTrUeXPXWtVqXD40hOJVmEgHwpT7a0N6Mgn6btZrYNgvUlWlcM9g6uCxAdgSRNNZ7FMwSJMKJJgeeALbpirSaglC4ZlkQHeYgAn6Cab9rDf2J+0GPTtktW5uGeoxKNKDtVmnU+DJUR48T58kMuY07r56b0as0KcmpokmAGjJRBO4ySIjI/fiMRlgrKVFXXnMa9ClToKoYN9jsKBAk6n2Pp8CdngCt0RjTa4FUlsYxBEAgZRJE/3/8AQzw555yylcJjSqsbkHUmcGOiCI+4CiSdCZgFuETck5kUNr8hJx2ZXYEaLQGjY/N7G9cOLwqdExaSHPRd9cXNs9JgKeBIOWyQf2n3oiP8RxT0j0zcUK1R/kVivadmSd7MgrOiDoCI3vTDltlRoUDNVlrqSx2yl2WZ7ViQ0EGNDZBEA8B8j5dWo1KgvLlmR2IUwO0DfdiCKczBRgB47Z2E5brsn1o95V1Aa9xVo1aQJ7iGP2gT4H8saXYj2d8KT01WoVKb2f8AFM5ySFIhvB3DiR6kT4kSARzfpyq1f5+X1WxVi7EH2YMo0d071B8AwMhNvJ6PMA/yu5NI9sVCDJg4j7bJ0ZiYEjfGia2ngpUUczq3F0hFO1+OmrMahNTzME+fy9s4jcDeyOGFry1OX0a7kCqRiWEfSTOIAJMgnWj6EaM8F8yVnpsvL6uTMZJgKcz6kKpBIkmRAxAkTBzFTkfMrhRR+VopwSGII1IELAOoOj5jUgHhJ4w6QJ2aLldavzC0dBFPZGteSY8gnyGIBIiRv0KuieTVrdKlXNCCBA7oxABaAT5IjyRsefJ4MtLKhToYUqrCqZ7dsSX1kVAybUHzBMCPXAnSti9FCl9cGT3Bs4A8AKXUlTBkwZ3Hr6octpaIbw6EFraVeZ3Fda00xJAgiNtGhB/SftI9+Z1beryy5orTU1FmCSRruKkkD9pAncHwQYLu+Q11qm4snZaAmQRiTMflYGQRGyuteNxLl/Irh6ouL2o3wsBABnHR8gDSxP5Y2fHu7zd4NeUUgzrXkNeuEqGoggHUmAIJER9gDGyCZ86g7mFC4o234ZUFclYKtuVnFpIgjZGvctDQDAfVNjVrBRY3JADBySxYGZGKuxgiV+kHZJG4hTbhENNYrY1lkrIwghSMzqR27OUgfTiDoQnhJma0rFrvc3NJ1CJTqMQKhzbJyMiBoFaUgMSWx7iAfY4T9J9TiXtRRdyoYrsRA04JacACggzI7wDJHDuw5dUgi5FT5WBKlchgTJHyKMS2TEBQQwOLTuTxZyDlNtZoadUIpdyX+XIsQQO1CN5jXjbShBO+HPilUdFpxVin/N6rXq1alwQpnKBiWORaAMiFp/SfJB/3gcM+YdRfFdU6VKkB9JZwIEFSRHj8hOmE7jUTwFzS35gGFVHIpAQApCmT9QYnyQRskwTMExHEuS9N1UrGtzCszBmzUmNQDt2iPMaYDyTHkiuXcnj0E6os6r6Wr17hG+RQXgbJ0QRJEACZI9eD7g8G9Sc3q2aUUZPlX2B5Pad+j6bREbH1QYH55y6rVqUja3BFFWhveYMGFmM4kwqg+Bok7K5xy2lc0UCVCbg9wBJYqWAkFWnEeBsx7k+eJUlhPonpWDdQclW4ArrCkJIkeVALjKO5DG9D7CcpHAT82q2VrlXosxp9qlXRvqLBQ/kAAz3KQDBBnHQlLlHNEAt1qOzLEd6xH1e4/UzPn83GmtvjxFO6+Jqj9rqykFwNRSUQJDFp0IJB0IPCm3xp5LtIA6b6Seld1WWsspoQu5YmCf5og/4GfVlrzK8N+RhTFFlxFXR2SAAdiVnwBvU+zwju+WXdqr3DV3ZSMyIJgA7idMN7iB9MBlMjTcu5lVu7EChROQXy0CHB8YmJM7lZ0fAkDgec3ZMlWdiPq20ekDfBsmVVqkGJMECdE4QWGSfqIyg4gcw6sF81C2o0XRqjBSahUABMjAIPeAHYlvYCiCTsv/Na4u6bLcXFRUBGgVf3iGbYDDLQWMjDCBA4z/TPSFW5rOr1MDQYKhpYy7S3cCSMBCDUiZH78K/V60bwUeJvrWhVtLcpSeTgW3iJJ0IIZhSP6fy7mVMQ6dS6ubZqVaKBxIKIBABJgqILDYOif5dGeBuVWF4LkS/zogylmEGYIJDdyEkbMyY8HEwN1Tz16l2tCmr0nx7zrUZGC5gLG5MxEfVqBLOWYNW6iE9H9Mvb/NUWquu3Qj6fMyCv6TBB8+geLOTcyu/xFxmqoh2lQAMXjJh2zDOBMAQATB1HCG/sLqxpl6lV6oYjUNrLQkNvfgGIHsKYnVcwvK11ZrUt6WAChlYECNbgESuvYn/hIcs5u77CSrfZmOqaZsKgvNVF+QBlLAHvHjNSZBAbumQR+oJpuOetzOtTo06VSmoBJeskbxA+ldNATQUbIMR44uvOk6tyq1buvUZKZyKZFwR9R3lGRVS2tERJErOja7W9t3NKoKbAg5O0LTmRipiQMgDiREAEfczcuV3o1biokLtq9vaYUIqaAVWx7jE6IYhgR5UGZj03HUmq3FmErnDtKstMAlSAD5yEwDCp9Rg+Y0mtOY17SuwulruiAqX05T9m8wR6n+/2Ouby4uao/DitSTEAMxKZALtnc+oEQSTqf1NcJXtfkzpC+y5vUtLitZfhjXkx/COpAZTBxICkEqdSCdQfDLkvJ7ivdNUulFCoXaoUbZP3Ag6WGgbkw2wV4PuL5OX0qRqNLKZlZ/iFR3SpiADBJIDAlNwZ496jt7ipb0jbK6qD6aGIYjtloaQRH0xO8iTw03yv17KkyPOuYXqXdPFQ9ISKlTtkYkmRoQfOo2ZBmAB3WPS9SvUou1ZZbs2J+r2CIA1+b0B43suyuq1rYM11TNQFNsCDOoA0ZaR4kAAzsyOM5a8vu76mKqVWpgFjBDbgw2k2BqDrfpTs8KPhzeiVlmh6pF1b2yU6GNYwOxhoqIBkQGMkzAP3iI4nf29S6oRWqgYqHYgKQpBIYnuAqnRkD8vjbbW9Kc9qpd1LeojVKgUgEwDOmjNZGwQZnH6djizm9lefiID/AAqxy7CNSdkKu3M6Bn2AYnhNU9iWHTEtj1f+B+W1q0WZ6TFZQgqTIeCWIKiQDlGwToYiGPSHLnZReloLLmoEEwfBiRkTGkGvPgnHjL9RdIVbevTp062ZuGxZqmM02yUFmIJzEMfJ/Iw9caH/ADauLSkq0LiqVYSFYhSAfagEqBlooIMlQQchwWunvZvNR4jh+Z3n46MafxRiaoK6M4wJP05bgiYg/binn3R9Spd03NfbEGSpJlCCSPS/fxBiB44P5xzKra2J+akC0AAiILk/yiVWDvca9GCBmrHlV5cJTuFr1EQAEAzsMYHjtX9Mp+5wWCWnWbowim8rB7dXfMa6rSWiAVgOYIUCQTEsVQSNwPUCI3qOWWDW9svw1xJG1MAEkaMmcSv3+07MKQNyDqKrUurlFtyjSO5hpiJxjYA7ZbzvZ9klTbcju1vpybAHQzmUABxCzhoQZnE6H6cG1Wglbwxn0jRuaqY3QWk4nEKqzjrQ9odzo7gn7kz6e6Z+NqxFf7LtQVgEnIgmGH6n+6CoPCvq+9uatZaa0qkAQzL2yZ9kMfBn80fbzPCy56bubUPUSs1ZsxKozEqwkjTaMQdifB3rdKPVpWFN+xoOUXF6bpy2NOgyqEaF0NAA9vdE+IER+WTkN1Rym4SsKtm3y1dF5gmJ8gEw0RsfZx61wdcVri4sCFRqTom5AGJC+2yy+kn6VmDv7GPSFrc2tOo9XuWYxZ8yoHrIkHz7BjZmYlZ1bFlOxHzGtfXWK/HjSX+kM+Na2zMdbxHgEk+YI1F7Z1aFphbVlYlcVT0TH5TtojRAInXgzIvTfPqtdKyfAaZ+Rgfk8d2mgQSTJC4FfLD1PGfub1rC5Au2c062SyGYyfHgwVK5QQY03nc8DfXp0VTk6ZoOS0K9S3xudVQMXWmq5d0xMQVX+qDBOtDXC/pSl8V1cUPlGAIQQoOREBfqBUzJgR5Gt+fedU7i5qolGk6IR2nSyT+k9qiYABPuYjc1sks7YD41uKhk/Ip+rUSG8gg68eSD9hxUNZ76AL5JXr1WelW1TaIckfUTPYymWkgkEkyY3szDqCvc0QlK1Ragp6Zh3YiPYJ+x3Pk5fqODuavcXNmXWKJVCcjorru0Ae0DzA+0AxxLldatbWzByteqqIzBfq7lIBxgSGxGIJ9mY8cS5Z/4RfZj61O6u6qGoq07dclLBMQC0TCkzJH39T5gRq+oqdzRoinZ1BUeOxCAfpjwIJYmZEmJB0fVfTvNatzaBVpGlOhmWyjZUiFJcyrGY0FJ+3Gesebjl9c0r1mKuJBbNkOxlIglQYg9p3EgeOCUsfjo0Scn+DU21o1e1xrVgpQYsq7CkD2R3HWgDMb98ZXl1zfWoZWpg0yD8bCSCsCZKuuQ0JUjyDvcmdrXfmFwWtGcUaRCyc1BnyAu2kqNAgnGCY9u+qOoatH4F+A1JcAYLOwQFMECPBBSBsEeuBPFbsFFp0B9J8mrtVNW8f468Er4n/agQqncgeIAgHcW8yr3n4sFWR6CoQzkD1l6xMAye3EyJ+rtifWlpc3FOm9LSjyA+GQgkd0nx3GT/dE9xDVbm2sQrU2q1CB6nI/vkSCABplnzHjQ85JTzZHn/TIqPSJredSFAAEjYAMKJOiP23JPEeraVzTAS0wqNINTICQu8QfzORszkSsg6MHjNW/TVzchKj1mpOGIVXZsnbRPjSySBJj6hvfDfo3mFzSqPTajUMgFGPf+sKSwkEmQZA+/jinHG7odPdjrnXLmuLU/LXhh67e1ho7ETPnKPEQYknLWN9zKijUmpd5+iBI9kTDBXH8pK/vqACjyG7/HAzCBoAzEYRIXD6fG58ajfjhtzjqKrTurZXt2Zu4F1HaswXJ2ZAAnR0P7uF7bFG1hFXU/PqVrSSF+GuTiCRGwNknTMPzZMAfPuRwP08LxqxrV6jLTYSJ1MiA2pxnWzogR9gJ9d8suKiLXZVfEGEWSYPcCO3yBJME/v44urvW/A/K6qKhpxB15xWfQJIA/3fueCPlVBFKgM84uKxr0rJErIP8A3jEBRkTAOX1z4kySZO5gV2F7zJnXs+TAwwcKvcdaOUs2jv6tEeyCR0xYNSoGQhWoBU+PunBVP8sANiG1lDQRrUX8m5lXrVK/y2/x4VMwz5EFh9RhYJgAduwe3Q2eCU6bpLBXwS5PzI3C1wXwrHt+L7QIEqB/EEmPBMeZEDjO1ueXNoUS9qMEyyMySwn6gw+oiJ2CZ3sgHgtLSpQ5jSPYfnzYOSTKto5SFJg/9QPM8e9aWdWrWo0fimmEeGxMLlBYknxoRv2PUbtJN+zFSsc9SXBwR7WhAkqf4YIYNBjFSUfxjBM79QDxj+rOVX9anTu6nwslAfItISDuGYxjDEgDROUbHrjZ9R17m2tfj+IV+2MVnuUEBgToiCR4HgneuPbm1ubq0ZoFOUlgxMzALDEAqAR9oJ3qNHF5VfuEJcFYDR55dXFsta3pFCzliGqEnLQIQMw1MgJ4mPMkAbl3MuYsxq/GKqYx3YofGRxxOxBDEL59zohtyblVehbhu2oBJVQWIEsCoA0GXIA7P6gCSCP0ve1q9PJqHwurnEkGe47Kx5JbfghTJnwC0+N112PG0iXLeYm4tnKViKrbK+IbyJVR9gdjR9+J4S2XUNWlVo0OYNKkgYRAJnURCssn32jWhM8F9Pcuq29y6YoQaf5TAIyBQKDGOyRuAMdz44H5pZ1rq9poqKUCqUqHwJIeTqdk/wCPiY408PKugpDbqe+qoy1Laiyq3k4eSpMHEaEzIYSRjPsg43rDkl6SLqu1OoigIEUkFFLQxC44t3EZEMxkif03PVvNLqgiKKBrkOp7CZGyUJJiTKt6AldyDxHn/Ka9e3LdlNREqztAUHYOjgoO4B9AkaGOcXTiP6c+KTZkul+Vcwt6bV6bUglULUan3EghSZBiA2J8K3g+ImNbyC6YU3qXlCR9/jUABJJ0xCpIMdp/L+02mhc21oCR8kJ9IJyygxI+kwJ+8QPOse5JWubq0w+EUSVgq0ggEnGNGdg+Y0BsyYV7v/Ypy5qzK0Oc3V322lRiitJK+VHgmWP1GfUeZ0TxoOc81NuKAR/krAY/FvfgQoImmMpHgMdDQXHhb0Vb1UqV6BpRTKqZxOLaMHW9j/iTs+eIra1K3Ma1Q4J8Dq5eTsAwuMBiCSf19eYnjbCb1SCj2/vuYq7jH4y57VQK0GMfqDZKwkCQctj+qOCaXN7imaFO8VaCkf0ikYnH1K6SP6sQYJ8EcX815hXo1bZKVuHD1C2VPKAxCwwVpIBQxhoKCQJieKOquWNUoqVCY0lZ/jXKRTYKJBaQWxI1lrtG8Z4iM7aTSyHwe9Q1LynW+a3qMaSglj5g6UkhoDRsSNAa/QX9M85pXdu8L8tYHEsO7ExpgT3gaLSBs/7uJirWHL/kVUL/ABRAH/g2ZjSmImN/+LivobltahResEVBAlGBDAKoJlYEsRB2V4JLwu+iZJUD0v8AV7b+xP8A6OFfUf8ARr/tVv8AFePeO4n6JUNDLkv/ALPpf92b/Hgm1/pbb+yb/DjuO4yX3GnqZ7q7/WqP9i3+HDml9X/gX/yzx3HcbLyIjpF35qX9nR/9fHlv/qtx/wDN/wCXjuO4x+0h+RFnMv8AVn/c/wDOeKr3663/AHf/APXHvHcC8pX0/KxdzP8Apn/7uP8AkHDS4+il+w/xp8dx3FPyjfZG+/p2/v8A/KHHnL/9UT9//wAh47juEvKRPyRPOY/0FD96X/IeI+rj+yq/48dx3C+0cfJ8lN39Tf7D/wDlLwp6O/1qt/ZjjuO40l5GadD27/pLv+yX/rxTzr/2cf7Cnx3HcR2hdIXdL/0K/wC3T/5OG1t/R1P7Oh/ieO47jT6gpn//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26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26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1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2" name="Picture 4"/>
          <p:cNvPicPr>
            <a:picLocks noChangeAspect="1" noChangeArrowheads="1"/>
          </p:cNvPicPr>
          <p:nvPr/>
        </p:nvPicPr>
        <p:blipFill>
          <a:blip r:embed="rId2" cstate="print"/>
          <a:srcRect/>
          <a:stretch>
            <a:fillRect/>
          </a:stretch>
        </p:blipFill>
        <p:spPr bwMode="auto">
          <a:xfrm>
            <a:off x="98262" y="4140199"/>
            <a:ext cx="4416690" cy="2133601"/>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fld id="{B6F15528-21DE-4FAA-801E-634DDDAF4B2B}" type="slidenum">
              <a:rPr lang="en-US" smtClean="0"/>
              <a:pPr/>
              <a:t>79</a:t>
            </a:fld>
            <a:endParaRPr lang="en-US"/>
          </a:p>
        </p:txBody>
      </p:sp>
      <p:sp>
        <p:nvSpPr>
          <p:cNvPr id="11" name="TextBox 10"/>
          <p:cNvSpPr txBox="1"/>
          <p:nvPr/>
        </p:nvSpPr>
        <p:spPr>
          <a:xfrm>
            <a:off x="1054842" y="254000"/>
            <a:ext cx="6984258" cy="707886"/>
          </a:xfrm>
          <a:prstGeom prst="rect">
            <a:avLst/>
          </a:prstGeom>
          <a:noFill/>
        </p:spPr>
        <p:txBody>
          <a:bodyPr wrap="square" rtlCol="0">
            <a:spAutoFit/>
          </a:bodyPr>
          <a:lstStyle/>
          <a:p>
            <a:pPr marL="342900" indent="-342900" algn="ctr"/>
            <a:r>
              <a:rPr lang="en-US" sz="4000" u="sng" dirty="0" smtClean="0"/>
              <a:t>Dynamic Molecules</a:t>
            </a:r>
          </a:p>
        </p:txBody>
      </p:sp>
      <p:pic>
        <p:nvPicPr>
          <p:cNvPr id="179202" name="Picture 2"/>
          <p:cNvPicPr>
            <a:picLocks noChangeAspect="1" noChangeArrowheads="1"/>
          </p:cNvPicPr>
          <p:nvPr/>
        </p:nvPicPr>
        <p:blipFill>
          <a:blip r:embed="rId3" cstate="print"/>
          <a:srcRect/>
          <a:stretch>
            <a:fillRect/>
          </a:stretch>
        </p:blipFill>
        <p:spPr bwMode="auto">
          <a:xfrm>
            <a:off x="1474787" y="1612900"/>
            <a:ext cx="6257925" cy="1395255"/>
          </a:xfrm>
          <a:prstGeom prst="rect">
            <a:avLst/>
          </a:prstGeom>
          <a:noFill/>
          <a:ln w="9525">
            <a:noFill/>
            <a:miter lim="800000"/>
            <a:headEnd/>
            <a:tailEnd/>
          </a:ln>
        </p:spPr>
      </p:pic>
      <p:sp>
        <p:nvSpPr>
          <p:cNvPr id="14" name="TextBox 13"/>
          <p:cNvSpPr txBox="1"/>
          <p:nvPr/>
        </p:nvSpPr>
        <p:spPr>
          <a:xfrm>
            <a:off x="-203200" y="1066225"/>
            <a:ext cx="3573462" cy="584775"/>
          </a:xfrm>
          <a:prstGeom prst="rect">
            <a:avLst/>
          </a:prstGeom>
          <a:noFill/>
        </p:spPr>
        <p:txBody>
          <a:bodyPr wrap="square" rtlCol="0">
            <a:spAutoFit/>
          </a:bodyPr>
          <a:lstStyle/>
          <a:p>
            <a:pPr algn="ctr"/>
            <a:r>
              <a:rPr lang="en-US" sz="3200" dirty="0" smtClean="0"/>
              <a:t>Amine Inversion</a:t>
            </a:r>
            <a:endParaRPr lang="en-US" sz="3200" baseline="-25000" dirty="0"/>
          </a:p>
        </p:txBody>
      </p:sp>
      <p:sp>
        <p:nvSpPr>
          <p:cNvPr id="15" name="TextBox 14"/>
          <p:cNvSpPr txBox="1"/>
          <p:nvPr/>
        </p:nvSpPr>
        <p:spPr>
          <a:xfrm>
            <a:off x="2817019" y="2958525"/>
            <a:ext cx="3573462" cy="461665"/>
          </a:xfrm>
          <a:prstGeom prst="rect">
            <a:avLst/>
          </a:prstGeom>
          <a:noFill/>
        </p:spPr>
        <p:txBody>
          <a:bodyPr wrap="square" rtlCol="0">
            <a:spAutoFit/>
          </a:bodyPr>
          <a:lstStyle/>
          <a:p>
            <a:pPr algn="ctr"/>
            <a:r>
              <a:rPr lang="en-US" sz="2400" dirty="0" smtClean="0"/>
              <a:t>10</a:t>
            </a:r>
            <a:r>
              <a:rPr lang="en-US" sz="2400" baseline="30000" dirty="0" smtClean="0"/>
              <a:t>^10</a:t>
            </a:r>
            <a:r>
              <a:rPr lang="en-US" sz="2400" dirty="0" smtClean="0"/>
              <a:t> per second</a:t>
            </a:r>
            <a:endParaRPr lang="en-US" sz="2400" baseline="-25000" dirty="0"/>
          </a:p>
        </p:txBody>
      </p:sp>
      <p:sp>
        <p:nvSpPr>
          <p:cNvPr id="16" name="TextBox 15"/>
          <p:cNvSpPr txBox="1"/>
          <p:nvPr/>
        </p:nvSpPr>
        <p:spPr>
          <a:xfrm>
            <a:off x="38100" y="6399768"/>
            <a:ext cx="4508205" cy="369332"/>
          </a:xfrm>
          <a:prstGeom prst="rect">
            <a:avLst/>
          </a:prstGeom>
          <a:noFill/>
        </p:spPr>
        <p:txBody>
          <a:bodyPr wrap="square" rtlCol="0">
            <a:spAutoFit/>
          </a:bodyPr>
          <a:lstStyle/>
          <a:p>
            <a:pPr algn="ctr"/>
            <a:r>
              <a:rPr lang="en-US" dirty="0" smtClean="0"/>
              <a:t>Symmetry Through the Eyes of a Chemist</a:t>
            </a:r>
            <a:endParaRPr lang="en-US" dirty="0"/>
          </a:p>
        </p:txBody>
      </p:sp>
      <p:sp>
        <p:nvSpPr>
          <p:cNvPr id="17" name="TextBox 16"/>
          <p:cNvSpPr txBox="1"/>
          <p:nvPr/>
        </p:nvSpPr>
        <p:spPr>
          <a:xfrm>
            <a:off x="5016500" y="3860800"/>
            <a:ext cx="3124200" cy="2554545"/>
          </a:xfrm>
          <a:prstGeom prst="rect">
            <a:avLst/>
          </a:prstGeom>
          <a:noFill/>
        </p:spPr>
        <p:txBody>
          <a:bodyPr wrap="square" rtlCol="0">
            <a:spAutoFit/>
          </a:bodyPr>
          <a:lstStyle/>
          <a:p>
            <a:pPr>
              <a:spcAft>
                <a:spcPts val="1200"/>
              </a:spcAft>
            </a:pPr>
            <a:r>
              <a:rPr lang="en-US" sz="2400" u="sng" dirty="0" smtClean="0"/>
              <a:t>Changes in:</a:t>
            </a:r>
          </a:p>
          <a:p>
            <a:pPr marL="457200">
              <a:spcAft>
                <a:spcPts val="1200"/>
              </a:spcAft>
            </a:pPr>
            <a:r>
              <a:rPr lang="en-US" sz="2400" dirty="0" smtClean="0"/>
              <a:t>Symmetry</a:t>
            </a:r>
          </a:p>
          <a:p>
            <a:pPr marL="457200">
              <a:spcAft>
                <a:spcPts val="1200"/>
              </a:spcAft>
            </a:pPr>
            <a:r>
              <a:rPr lang="en-US" sz="2400" dirty="0" smtClean="0"/>
              <a:t>Dipole moment</a:t>
            </a:r>
          </a:p>
          <a:p>
            <a:pPr marL="457200">
              <a:spcAft>
                <a:spcPts val="1200"/>
              </a:spcAft>
            </a:pPr>
            <a:r>
              <a:rPr lang="en-US" sz="2400" dirty="0" err="1" smtClean="0"/>
              <a:t>Chirality</a:t>
            </a:r>
            <a:endParaRPr lang="en-US" sz="2400" dirty="0" smtClean="0"/>
          </a:p>
          <a:p>
            <a:pPr marL="457200">
              <a:spcAft>
                <a:spcPts val="1200"/>
              </a:spcAft>
            </a:pPr>
            <a:r>
              <a:rPr lang="en-US" sz="2400" dirty="0" err="1" smtClean="0"/>
              <a:t>Vibrational</a:t>
            </a:r>
            <a:r>
              <a:rPr lang="en-US" sz="2400" dirty="0" smtClean="0"/>
              <a:t> motion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54000"/>
            <a:ext cx="9144000" cy="707886"/>
          </a:xfrm>
          <a:prstGeom prst="rect">
            <a:avLst/>
          </a:prstGeom>
          <a:noFill/>
        </p:spPr>
        <p:txBody>
          <a:bodyPr wrap="square" rtlCol="0">
            <a:spAutoFit/>
          </a:bodyPr>
          <a:lstStyle/>
          <a:p>
            <a:pPr marL="342900" indent="-342900" algn="ctr"/>
            <a:r>
              <a:rPr lang="en-US" sz="4000" u="sng" dirty="0" smtClean="0"/>
              <a:t>Symmetry Element: Plane</a:t>
            </a:r>
          </a:p>
        </p:txBody>
      </p:sp>
      <p:sp>
        <p:nvSpPr>
          <p:cNvPr id="7" name="Rectangle 6"/>
          <p:cNvSpPr/>
          <p:nvPr/>
        </p:nvSpPr>
        <p:spPr>
          <a:xfrm>
            <a:off x="852388" y="3674278"/>
            <a:ext cx="7361698" cy="461665"/>
          </a:xfrm>
          <a:prstGeom prst="rect">
            <a:avLst/>
          </a:prstGeom>
        </p:spPr>
        <p:txBody>
          <a:bodyPr wrap="square">
            <a:spAutoFit/>
          </a:bodyPr>
          <a:lstStyle/>
          <a:p>
            <a:r>
              <a:rPr lang="en-US" sz="2400" dirty="0" smtClean="0"/>
              <a:t>A molecule can have more than one plane of symmetry.</a:t>
            </a:r>
            <a:endParaRPr lang="en-US" sz="2400" dirty="0"/>
          </a:p>
        </p:txBody>
      </p:sp>
      <p:sp>
        <p:nvSpPr>
          <p:cNvPr id="8" name="Rectangle 7"/>
          <p:cNvSpPr/>
          <p:nvPr/>
        </p:nvSpPr>
        <p:spPr>
          <a:xfrm>
            <a:off x="609600" y="1059656"/>
            <a:ext cx="7833360" cy="830997"/>
          </a:xfrm>
          <a:prstGeom prst="rect">
            <a:avLst/>
          </a:prstGeom>
        </p:spPr>
        <p:txBody>
          <a:bodyPr wrap="square">
            <a:spAutoFit/>
          </a:bodyPr>
          <a:lstStyle/>
          <a:p>
            <a:r>
              <a:rPr lang="en-US" sz="2400" dirty="0" smtClean="0"/>
              <a:t>A plane of reflection through which an identical copy of the original is given. </a:t>
            </a:r>
            <a:endParaRPr lang="en-US" sz="2400" dirty="0"/>
          </a:p>
        </p:txBody>
      </p:sp>
      <p:pic>
        <p:nvPicPr>
          <p:cNvPr id="214018" name="Picture 2" descr="http://skywalker.cochise.edu/wellerr/crystalgrow/6reflection.jpg"/>
          <p:cNvPicPr>
            <a:picLocks noChangeAspect="1" noChangeArrowheads="1"/>
          </p:cNvPicPr>
          <p:nvPr/>
        </p:nvPicPr>
        <p:blipFill>
          <a:blip r:embed="rId2" cstate="print"/>
          <a:srcRect/>
          <a:stretch>
            <a:fillRect/>
          </a:stretch>
        </p:blipFill>
        <p:spPr bwMode="auto">
          <a:xfrm>
            <a:off x="440887" y="1831545"/>
            <a:ext cx="3860543" cy="1888047"/>
          </a:xfrm>
          <a:prstGeom prst="rect">
            <a:avLst/>
          </a:prstGeom>
          <a:noFill/>
        </p:spPr>
      </p:pic>
      <p:sp>
        <p:nvSpPr>
          <p:cNvPr id="214020" name="AutoShape 4" descr="data:image/jpeg;base64,/9j/4AAQSkZJRgABAQAAAQABAAD/2wCEAAkGBw0PDA0NDBANDQ0MDQ0MDQwNDQ8NDQ0NFBEWFhQRFBQYHCggGBolHBQUIT0hJikrLzEuFx80ODMsNyktLisBCgoKDg0OFA8QFywcHBwsLSwsLCwsLCwsLCwsLCwsLCwsLCwsLCwsLCwsLCwsLCwsLCwsLCwsLCwsLCwsLCwsLP/AABEIALEBHAMBEQACEQEDEQH/xAAbAAEBAQADAQEAAAAAAAAAAAABAAIDBAUGB//EAEMQAAICAQIDBQIKBQsFAAAAAAABAhEDBBIFIVEGEzFBcRRhIjIzQnKBkbHB0RUjc6HCFjRDYoKDk6KjsuEHJERShP/EABoBAQEBAQEBAQAAAAAAAAAAAAABAgQDBQb/xAAwEQEAAgEDAwIDCAIDAQAAAAAAAQIRAxJRBBNBITEUQoEiMlJhcZGh8LHRIzPhU//aAAwDAQACEQMRAD8A/MT7b55AgEoqASoghKIBCoIaAqAqKECBlBMoKgKgKgKgCiCoCAqACKqAiKKAAiIKgAKqIooCKyQsqihoBKioBoqIBoCoBooqCGgZVFDQEBAVAVAQBQMqiCoCoAoiqgIAoggoIIAAiACpoCIoKyShSCkCoqECKhoCooaCGgKioqCmgIIqAqAqAqCqgKgioKqAiAoKqICgKgACogiKAIAIqACKDTJoBASioBoqFIBooqAaKioBoCoBoCoIaAqAqAqAgqoAoCoCICgqoICKqAKAKAqIqogKAqAKIoogqNIgEoQhKGgEoaAqAaKhoCoBoCoqGgKgKgZVAyqAaIooCoIKCqiCoAoCoKKICgKiAAKAiKAACoAoBSAaKGioqAaAaKhSAUgGgGioaAaAqKKgGgioCoCoKqAqAGgKiAoKqAKIKgCgAigCaACACigioiigKgGioUgGihoBSKhoBooaAaCGihoIqAaBlUUNAVAVAVAVEBQFQFQBQUUQFAVEUUAUAUQVBRQBRBUFFEFQFRQpFQ0A0ENFCkA0A0VCkUKQDQQ0A0UNAW0IaBlUDKoGVtAqBkUBUQyKCigCgJoAoiiiKKAqICgCgoogKAqIooIaKGihoIUijVANBDtKGghoodoDtAaCGihoCoIdpRbQO5rtLGGPTyimnkw7p27ud3a6cnE86WmZtHEt2rERX84dPabYVBRQFtCCiKKAKCjaQVBRQBQA0RRRAUAUBURRQBRBqioUihoBooaKhoBoJlqgGioaAaAdpUKiA7QGgLaA7QPU4vH9To/2KX+nif4njpfev+r01Pu0/R5dHs88jaBbQCgCiKKANoBRFFADiAUFFEBQBRBUFFAFEBQVqioaCGihSA0kUKQQ0ApAy0kVDtCGih2ga2hDtAdoFtKHaEepxZfqNL/Vjt/0NO/xOfR+9f8AX/b31fu0/R5W06HitpAbQLaBnaRVtANoBtCs7SC2gZ2kUbQDaAbSKKAqAKICgpoqNKIDRUKQGlEBUSodoGlEqFRA1tAVEI1tKFRCHaA7QHaBUEevxhL2fT182UoP19n07/I59D71/wC+ZdGt92jyNp0PBbQDaAbQBxCs7SAoKKANpFDiAUAURWaAGgoogGgCgKiKaKjSQDRUKQGkioUgNJAKQRqihSCNKJRpIIVEBoB2gNADQyj2+M4tunx34vNf1PTYUv8AacnT2+1b++XXrx9mrxaOtyqgCgDaANEGXEKHEDLiFG0gGgCgrNEBQUNAFAFEUNAFAaoBSKhSA0kEaSAUio0ogaUQFRKjSiBpRAVEIUijW0IdoHY0OinmyLHjq6cpSfxYQXjJ+4xqXikZlulZtOIfe9m+z/DVDdKC1M06lkzq47l5KHgv3s+Xq9RqTPD6GnoUiOX1mp4Lo9RjUcuDDOHjH4CTXKrTXNcjnrqWrOYl7WpW0YmHwHa7sO9PCWp0blPDH4WTDL4U8UfOUX86K9/Ne/y+h0/V7p2393DrdPt+1X2fGJHc5FtKBoiigBxCsuIBtIBxCsuIA0QZaChoAaAzRFFAFBRRBtQdN1yTSb8k3dfc/sKFIqFII1QCkBpRKjSQGkgFII0kBpRCObTrHb71Tarl3c4xaf1xdktu+VYx5diMdK/F6iP1Y5r8DGdXiJ/dv/j/AD/grTad+GaS+lhf4Mm/Uj5P5NtPxfw2tBjfxdRh/tXAnftHvSf8r2on2vD1vZ82l4bknpYxz6nVS2QlBrZGEeXNv32/Wjl1dTuXjxEcunT05pWfMy+f4d2W7S5oKem1uHG7k8mKWqyRe++XLY1VV+85NSZy6KR6PqZdmO1cseCOLiGPEoaeEci75886ct0rWPwdoxEw1MS+i4Jo+NYNXNayUNVpM1c1l3SwtrnyklaUrXvi+qNZrt/NMTn8nyvGOzWLDqs0fatNhhvcoY5ufeRhLmotJeVn0NPqZmsfZmZcN+niJn7UQ86fD9JHx1e79np5S/e5Hr3dSfbTn94Y7dI97/w4pYtCvn6nJ9HHjx/e2XdrT8sR9UxpR5mfo4pT0i+Lizy/aZ4pf5YFxqz5iPpP+0zp8TP1/wDHTmk22lSbdK7pdLPWGGGgCgBoDLiFDiQZcSgaIrLQA0RWXRQyxtVfmlJej8CZVnaEc+DM4RlFKMlPa2pxUlaumuj5v7TFq7seuGq2xny9bBxnTqEY5eH6PI0qeRd5ilL3unR59m/jUlvuV80hzLifDH8bhtfs9ZmiTt634/4N+n+H+WlquDvx0mrh9DV7vvQ268fNBu0eJbS4HLy4nj/tYJr7iTbqI8RKxGjPMOWOh4I1ftOuhbr4eCEuf1IxPUatbRSaxmWo0dOa7otOG/0Rwh/F4jOP09JL8Ga7+r502e1p/jaXZzRS+T4np39PDOH4j4qY96Svw8T7XhuPZBS+T12gn65XFj42vmsp8LbmD/IjVv5PJo8n0dQvyLHWaf5p8Lf8mJ9ieJrwwxn9DNjf3s1HV6XLM9NqcOl+gNZulHuXKUW1KMJ4pyi14pqMmzcdRpz8zM6GpwxPgusj8bTapeuDJX3Go1tOfmj92Z0rx8ssPh2oXjhzr1w5F+BruV5j92dluJcbwSXKUZL3OLRd0T5NsvrOz0K0aU238PJKMHyqPu9ak/tPldTONW398PpdPH/HB1G7DkWTDLb4Wm6T9Tz3RMer1249n1XBO0eLJBQyNQyLq1T9Gecw09R6qMmkn778jC4fmXbPT5ZcSzvZOpd24NRbU47Iq115p/YfX6W0RpR6vm9RWZ1J9HjewZ/LFmf91P8AI9+5XmHhstxLUOD6uXxdPqH/AHM/yJ3tOPmhY0r/AIZc8ezevf8A4+RfTcIf7mjM9Tpfia7Gpw7Ol7Ha/Km4QxUnT/7jFKn0e1sxPV6UeW46bU4dqPYLWfPyaaHrOb/hMT1unxLUdLfzMGXYdR+V12kx+v8Ay0Z+Or4q18JPLi/kzw+PyvE8PpjhGX8ZPi7T7U/v7Hw1Y97J8J4FH4+vzy/Z4q/gZfiNafan+Ts6UfP/AIcbwdn4/wBLr83uUYxv/KiTq9T+H+/usaeh+Jx5NVwGN7dLrcjXnLMop/ZMmnfX1K7omMF6aNLbZiXXlxThkW9nDnLp3mqyf8npGnrz73Ym+lHysrjulXxeG6T3b5yn/CXsan/0lO7T8EJ9pqf6vQ8Mh/8AM5P/AHD4efN5O/HisOtru0WpywUNunwpO70+COKT9zfQsdNTzMz9Tv2/KPo8nPknOTnkk5ydXKTtulSPatYrGIedrTacy46NMtKIGlEqFRA0kEaSA2m62+Td+C8TE6dZtF5j1huL2is1z6SkjbDVAbhyafRpkmMxMLE4nLbfN7birbST8Dx0umpSsVmMvXU17WtmPRtayeNOcssscIq5ScpbYrqyamlo1jMwU1NS04iVwz/qTwrTrPhj7epalwWTiGLHhUotP4yjdteruj5d7RM+kYh9CsTEes5ezn49xHHLFPBqvatJqMLzYNYk+7yfC27XfOMlzuL58jelpd20xWcfqzqanbrEzGXiv/qFxhauWkrBNwx97vqUVt5evm6LOhbfNPKRrV27nQ1/aHX6jLl3YpZM7xNqeLNCUYJpqElyXK/L3MsRqV+zFViaT9qZd/U8RzY8SXEVPFnl8BY5x2KDhypryXLx/rryOaZmXVWIq6+Gazq8fwuq80/QxL1h9RoeE78GOVc2NyYdnu46anJyXnSk02+voupcszDv6ztFxHHOOTEsMtHHFsSyyeOUs0knFtpNuorw95usWtOKxl5WitYzacPn8/bvWzwyyYvY1OpOGN4c2RtK7u5qvDp6npXRvaMxDztqUr6ZdXgfbbX6rTQzOXdTnKUduOGFQdOrVwv956aXTTqV3ZxDy1deKW24zLHGu3MdJJR4hk1Woybozjo8OXu4xUXylkfh4q6SOaM+7onDfD+1+m4tkyrRZNTotbkTy+xZJx7rVbIK1iyRr4e2N7ZeNOjo0baecXr9XhqxqYzW30dHJknLnKU5X/7Tk/vPpxoacfLD5/dvPzSypJQcElzlubJ2KxqReOGp1rTTZLj2ns8g0BloAlz8eZKxFYxEYamZmcyzRUZoIGgCiKKAKCtJFQpAaSAUgjSQGkgNJAaSAUgNJAeV2sjP9H5tvgpYnPrsTd/UcPXZxV19J72fnj2bJcrldpnzHf6Yff8AYLPJ8Mnhm7UdU8uKL+bGUKlXubijv6LO6f0cfV/dj9WJycOMydXKejUMUfDfLcvupv0TPaZmOon9HlEROh9X0Ok0scadJbpyc8kkqc5vxbOitYjP5vObTOHV7RcOyanDBY3eTHNtKUqTUq3W/qRy9R0839a+7r6fWivpb2eh2Q4FPT5scsuSOTGpJyhGFNropPmjiv0d+YdkdVTiX6fk1Gm9naxw2yt1FRTcbfv5HP2resRHle7GYmZfH8S02Lc5zlmytvnGe2MX7m1zOmnSWn3lieprHtDyNTJznKTpOTvl4Loj6mnWKViseHztSZtMzLyNbjjhWXNFJQyRff0vOqWT8/dz8jN4imbR7T7/AOyv2sVnx7f6dLsnjrQYk78clX5rc+Zjo/8Aqj6p1X/ZL4rtLFriOWWS2pSTT8nFKuXo0fLtn1fQrj0a7Nqb4lpHp90ckdViyRcfGKjJNv05GYanGfR+laqnlyNeEsk2vRydH36Z2xl8a3vOHC0aQUBloAaIrLRRloIKCiiDLQUUEFBXJsfQm6OV2zwVB9Bujk2zw13b6Mb68pttwVjfRjfXk2W4aWN9GN9eTZbhtYn0ZN9eV2W4KxS6Mu+vKbLcNd1Loyb68my3BWN9GN9eTZbhpQfQu+vJstwxqdL3mOeN2lNVaXNPxTPLVimpXbMvTTm9LZiHyz7HPe3sg15NSnGP1x/Czgnp7Z94dnejiXu6bhstNpMyx28myctyVfCUeVL3cjrpWulScT6ua27UtHp6PlNLrNa8azSx5pZcWDUYFncblum04Pn05o5K6043eYiYy6Z0ozt8TMej7fgUss9Jgll3PI8a3trm5dWd+jfNImZcupTFpiIelCD6P7DU2jkiJdmOeeOEpRi24xbSp82eOraIrM5e+nWZmIwxwXj+onmePJjcYzg8m6mql0OHQtm058unW08RGPDtazK5eTO+s1jy5ZieHnyi+jPSLRy85rPD5LtVq9Vj1enjhjlnCWOcZ4o3tm5Wuf3nJ1GtNb1iJe+jpZpaZh0Oz+fWLW4NPlhlx4sWn7qWPxg5JXv5crbM6GrMXrWfSIhnW0s1m0RmZexxbs7DPLc1ybuUZJ1fWLXNM3raFbTNqzHqzpalqxi0S9LhPCtJo4XpcUlnnHbPPOTnJJrmodDz0uniLZvaPTw3qa07cUrLleN9D6Hcry4u3fhnu30Y7leTt34XdS6MdyvK9u/A7mXRjuU5O1bhl4ZdGO7Tk7V+GXhl0Y7tOTtX4ZeGXRju05O1fhl4pdGO7Tk7V+F3MujHdpydq/DLxPoO7Tk7d+Ge7fQd2nJ27cDu30Y7leTZbh7H6s/Ody3L9H26cFTxryQ7luV7dOCssH5Idy3J26cHvY9EO5bk7dOG1NdETuW5Xt04Kn7kO5bk7dOGt3LyG+3JsrwbXuJvtybK8J0Xfbk2V4bhFdBvtymyvDlio9EN1uTbXhuO3ohutyba8ORbei+wbp5TbHDkjHGlSjGum1UTMrthyQlBckopL3Ibrcm2vDSyLovsG63K7a8GOSLklS5voTMz5XER4dzisYRxRajFPqkrNyxT3eK8xjdPL2xXhj2j0G6eVxXhlzi+bSb9ETMmID23dK+tIuZTEcMtobp5NteGJNDdblNteGJMbp5NteGd43Tyba8LeN08m2vAeUbp5NleB3o3TybI4Tz+g3TymyOB366Ibp5NkcLvl0Q3TybI4Herohunk214Zc49C7p5TZHA3x6DdPJsrw1uj0LutymyvDz++GEyt5MK1CXvA05uxgy5FlGFy13gwZa70YD3owmXLGRcGXMpjCZbUwNd4BuOQB74ih50BvvuQwsS3oZ7ssUuogtPo9rjEf1FPxSNz7PKk+r5pZeXM8nu4csl4phcuvLU0VMn2kjWWu/sIu/KCWZASycgON5S4TK7wisvIAOYHHPIMAWQYTInloYTJeTlYwONZfeXA13vvIjz++fl5G8MZXet0xgy5FmLgy3HNytvkMJlQyWwZciycyK5VkX2gaWRFTLk77woDaz9SK5Fn8go9pVAy1368bogx7SrqwNZNQkgmWfarXiFd3s7KUtQ68UWIZvL6risn7NNvxSZuYecT6vz+Gsu1fmeWHRlyRzc6YwZdfNl5t+CLhMuv7RXixhqJcscz8SYXLcc9lwiWpXhQwD2ivEYMs98vJgKk2rBlx98MLlpajlzGEy7r4VqX/R+Vq5wTr0su2WJ1IH6K1fh3a/xMf5l2ym+rP6L1N84L/Ex/mTbK9yq/ROp8dir9pj/ADLtlN8M/onVeKxp3z+Ux/mMG+G48H1TV93fpkxtfeTbJ3KvCxfO9EVIci+KvVgD8/QqS5tN4R9GDw5vmoiw3j/AIwFhy4vD6iKV4opYZ/jRIQ518p/ZBCfh9Yn2SPdvL8miNeXAvi/WUszk8vUJDU/BfSBL3Oyn84yehas2fS8R/mmX0kaefl+X6Xz+m/vMS9oelL8UDy63E/B+qEJLo/O+oS3X3dqHxV6kakS+M/UFTMHlxy8V6FJWDwfqJSHYfgEdb8w0Z+foEj2fo3zV9FHq5F+SBKKiX5EUrzAYh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14022" name="AutoShape 6" descr="data:image/jpeg;base64,/9j/4AAQSkZJRgABAQAAAQABAAD/2wCEAAkGBw0PDA0NDBANDQ0MDQ0MDQwNDQ8NDQ0NFBEWFhQRFBQYHCggGBolHBQUIT0hJikrLzEuFx80ODMsNyktLisBCgoKDg0OFA8QFywcHBwsLSwsLCwsLCwsLCwsLCwsLCwsLCwsLCwsLCwsLCwsLCwsLCwsLCwsLCwsLCwsLCwsLP/AABEIALEBHAMBEQACEQEDEQH/xAAbAAEBAQADAQEAAAAAAAAAAAABAAIDBAUGB//EAEMQAAICAQIDBQIKBQsFAAAAAAABAhEDBBIFIVEGEzFBcRRhIjIzQnKBkbHB0RUjc6HCFjRDYoKDk6KjsuEHJERShP/EABoBAQEBAQEBAQAAAAAAAAAAAAABAgQDBQb/xAAwEQEAAgEDAwIDCAIDAQAAAAAAAQIRAxJRBBNBITEUQoEiMlJhcZGh8LHRIzPhU//aAAwDAQACEQMRAD8A/MT7b55AgEoqASoghKIBCoIaAqAqKECBlBMoKgKgKgKgCiCoCAqACKqAiKKAAiIKgAKqIooCKyQsqihoBKioBoqIBoCoBooqCGgZVFDQEBAVAVAQBQMqiCoCoAoiqgIAoggoIIAAiACpoCIoKyShSCkCoqECKhoCooaCGgKioqCmgIIqAqAqAqCqgKgioKqAiAoKqICgKgACogiKAIAIqACKDTJoBASioBoqFIBooqAaKioBoCoBoCoIaAqAqAqAgqoAoCoCICgqoICKqAKAKAqIqogKAqAKIoogqNIgEoQhKGgEoaAqAaKhoCoBoCoqGgKgKgZVAyqAaIooCoIKCqiCoAoCoKKICgKiAAKAiKAACoAoBSAaKGioqAaAaKhSAUgGgGioaAaAqKKgGgioCoCoKqAqAGgKiAoKqAKIKgCgAigCaACACigioiigKgGioUgGihoBSKhoBooaAaCGihoIqAaBlUUNAVAVAVAVEBQFQFQBQUUQFAVEUUAUAUQVBRQBRBUFFEFQFRQpFQ0A0ENFCkA0A0VCkUKQDQQ0A0UNAW0IaBlUDKoGVtAqBkUBUQyKCigCgJoAoiiiKKAqICgCgoogKAqIooIaKGihoIUijVANBDtKGghoodoDtAaCGihoCoIdpRbQO5rtLGGPTyimnkw7p27ud3a6cnE86WmZtHEt2rERX84dPabYVBRQFtCCiKKAKCjaQVBRQBQA0RRRAUAUBURRQBRBqioUihoBooaKhoBoJlqgGioaAaAdpUKiA7QGgLaA7QPU4vH9To/2KX+nif4njpfev+r01Pu0/R5dHs88jaBbQCgCiKKANoBRFFADiAUFFEBQBRBUFFAFEBQVqioaCGihSA0kUKQQ0ApAy0kVDtCGih2ga2hDtAdoFtKHaEepxZfqNL/Vjt/0NO/xOfR+9f8AX/b31fu0/R5W06HitpAbQLaBnaRVtANoBtCs7SC2gZ2kUbQDaAbSKKAqAKICgpoqNKIDRUKQGlEBUSodoGlEqFRA1tAVEI1tKFRCHaA7QHaBUEevxhL2fT182UoP19n07/I59D71/wC+ZdGt92jyNp0PBbQDaAbQBxCs7SAoKKANpFDiAUAURWaAGgoogGgCgKiKaKjSQDRUKQGkioUgNJAKQRqihSCNKJRpIIVEBoB2gNADQyj2+M4tunx34vNf1PTYUv8AacnT2+1b++XXrx9mrxaOtyqgCgDaANEGXEKHEDLiFG0gGgCgrNEBQUNAFAFEUNAFAaoBSKhSA0kEaSAUio0ogaUQFRKjSiBpRAVEIUijW0IdoHY0OinmyLHjq6cpSfxYQXjJ+4xqXikZlulZtOIfe9m+z/DVDdKC1M06lkzq47l5KHgv3s+Xq9RqTPD6GnoUiOX1mp4Lo9RjUcuDDOHjH4CTXKrTXNcjnrqWrOYl7WpW0YmHwHa7sO9PCWp0blPDH4WTDL4U8UfOUX86K9/Ne/y+h0/V7p2393DrdPt+1X2fGJHc5FtKBoiigBxCsuIBtIBxCsuIA0QZaChoAaAzRFFAFBRRBtQdN1yTSb8k3dfc/sKFIqFII1QCkBpRKjSQGkgFII0kBpRCObTrHb71Tarl3c4xaf1xdktu+VYx5diMdK/F6iP1Y5r8DGdXiJ/dv/j/AD/grTad+GaS+lhf4Mm/Uj5P5NtPxfw2tBjfxdRh/tXAnftHvSf8r2on2vD1vZ82l4bknpYxz6nVS2QlBrZGEeXNv32/Wjl1dTuXjxEcunT05pWfMy+f4d2W7S5oKem1uHG7k8mKWqyRe++XLY1VV+85NSZy6KR6PqZdmO1cseCOLiGPEoaeEci75886ct0rWPwdoxEw1MS+i4Jo+NYNXNayUNVpM1c1l3SwtrnyklaUrXvi+qNZrt/NMTn8nyvGOzWLDqs0fatNhhvcoY5ufeRhLmotJeVn0NPqZmsfZmZcN+niJn7UQ86fD9JHx1e79np5S/e5Hr3dSfbTn94Y7dI97/w4pYtCvn6nJ9HHjx/e2XdrT8sR9UxpR5mfo4pT0i+Lizy/aZ4pf5YFxqz5iPpP+0zp8TP1/wDHTmk22lSbdK7pdLPWGGGgCgBoDLiFDiQZcSgaIrLQA0RWXRQyxtVfmlJej8CZVnaEc+DM4RlFKMlPa2pxUlaumuj5v7TFq7seuGq2xny9bBxnTqEY5eH6PI0qeRd5ilL3unR59m/jUlvuV80hzLifDH8bhtfs9ZmiTt634/4N+n+H+WlquDvx0mrh9DV7vvQ268fNBu0eJbS4HLy4nj/tYJr7iTbqI8RKxGjPMOWOh4I1ftOuhbr4eCEuf1IxPUatbRSaxmWo0dOa7otOG/0Rwh/F4jOP09JL8Ga7+r502e1p/jaXZzRS+T4np39PDOH4j4qY96Svw8T7XhuPZBS+T12gn65XFj42vmsp8LbmD/IjVv5PJo8n0dQvyLHWaf5p8Lf8mJ9ieJrwwxn9DNjf3s1HV6XLM9NqcOl+gNZulHuXKUW1KMJ4pyi14pqMmzcdRpz8zM6GpwxPgusj8bTapeuDJX3Go1tOfmj92Z0rx8ssPh2oXjhzr1w5F+BruV5j92dluJcbwSXKUZL3OLRd0T5NsvrOz0K0aU238PJKMHyqPu9ak/tPldTONW398PpdPH/HB1G7DkWTDLb4Wm6T9Tz3RMer1249n1XBO0eLJBQyNQyLq1T9Gecw09R6qMmkn778jC4fmXbPT5ZcSzvZOpd24NRbU47Iq115p/YfX6W0RpR6vm9RWZ1J9HjewZ/LFmf91P8AI9+5XmHhstxLUOD6uXxdPqH/AHM/yJ3tOPmhY0r/AIZc8ezevf8A4+RfTcIf7mjM9Tpfia7Gpw7Ol7Ha/Km4QxUnT/7jFKn0e1sxPV6UeW46bU4dqPYLWfPyaaHrOb/hMT1unxLUdLfzMGXYdR+V12kx+v8Ay0Z+Or4q18JPLi/kzw+PyvE8PpjhGX8ZPi7T7U/v7Hw1Y97J8J4FH4+vzy/Z4q/gZfiNafan+Ts6UfP/AIcbwdn4/wBLr83uUYxv/KiTq9T+H+/usaeh+Jx5NVwGN7dLrcjXnLMop/ZMmnfX1K7omMF6aNLbZiXXlxThkW9nDnLp3mqyf8npGnrz73Ym+lHysrjulXxeG6T3b5yn/CXsan/0lO7T8EJ9pqf6vQ8Mh/8AM5P/AHD4efN5O/HisOtru0WpywUNunwpO70+COKT9zfQsdNTzMz9Tv2/KPo8nPknOTnkk5ydXKTtulSPatYrGIedrTacy46NMtKIGlEqFRA0kEaSA2m62+Td+C8TE6dZtF5j1huL2is1z6SkjbDVAbhyafRpkmMxMLE4nLbfN7birbST8Dx0umpSsVmMvXU17WtmPRtayeNOcssscIq5ScpbYrqyamlo1jMwU1NS04iVwz/qTwrTrPhj7epalwWTiGLHhUotP4yjdteruj5d7RM+kYh9CsTEes5ezn49xHHLFPBqvatJqMLzYNYk+7yfC27XfOMlzuL58jelpd20xWcfqzqanbrEzGXiv/qFxhauWkrBNwx97vqUVt5evm6LOhbfNPKRrV27nQ1/aHX6jLl3YpZM7xNqeLNCUYJpqElyXK/L3MsRqV+zFViaT9qZd/U8RzY8SXEVPFnl8BY5x2KDhypryXLx/rryOaZmXVWIq6+Gazq8fwuq80/QxL1h9RoeE78GOVc2NyYdnu46anJyXnSk02+voupcszDv6ztFxHHOOTEsMtHHFsSyyeOUs0knFtpNuorw95usWtOKxl5WitYzacPn8/bvWzwyyYvY1OpOGN4c2RtK7u5qvDp6npXRvaMxDztqUr6ZdXgfbbX6rTQzOXdTnKUduOGFQdOrVwv956aXTTqV3ZxDy1deKW24zLHGu3MdJJR4hk1Woybozjo8OXu4xUXylkfh4q6SOaM+7onDfD+1+m4tkyrRZNTotbkTy+xZJx7rVbIK1iyRr4e2N7ZeNOjo0baecXr9XhqxqYzW30dHJknLnKU5X/7Tk/vPpxoacfLD5/dvPzSypJQcElzlubJ2KxqReOGp1rTTZLj2ns8g0BloAlz8eZKxFYxEYamZmcyzRUZoIGgCiKKAKCtJFQpAaSAUgjSQGkgNJAaSAUgNJAeV2sjP9H5tvgpYnPrsTd/UcPXZxV19J72fnj2bJcrldpnzHf6Yff8AYLPJ8Mnhm7UdU8uKL+bGUKlXubijv6LO6f0cfV/dj9WJycOMydXKejUMUfDfLcvupv0TPaZmOon9HlEROh9X0Ok0scadJbpyc8kkqc5vxbOitYjP5vObTOHV7RcOyanDBY3eTHNtKUqTUq3W/qRy9R0839a+7r6fWivpb2eh2Q4FPT5scsuSOTGpJyhGFNropPmjiv0d+YdkdVTiX6fk1Gm9naxw2yt1FRTcbfv5HP2resRHle7GYmZfH8S02Lc5zlmytvnGe2MX7m1zOmnSWn3lieprHtDyNTJznKTpOTvl4Loj6mnWKViseHztSZtMzLyNbjjhWXNFJQyRff0vOqWT8/dz8jN4imbR7T7/AOyv2sVnx7f6dLsnjrQYk78clX5rc+Zjo/8Aqj6p1X/ZL4rtLFriOWWS2pSTT8nFKuXo0fLtn1fQrj0a7Nqb4lpHp90ckdViyRcfGKjJNv05GYanGfR+laqnlyNeEsk2vRydH36Z2xl8a3vOHC0aQUBloAaIrLRRloIKCiiDLQUUEFBXJsfQm6OV2zwVB9Bujk2zw13b6Mb68pttwVjfRjfXk2W4aWN9GN9eTZbhtYn0ZN9eV2W4KxS6Mu+vKbLcNd1Loyb68my3BWN9GN9eTZbhpQfQu+vJstwxqdL3mOeN2lNVaXNPxTPLVimpXbMvTTm9LZiHyz7HPe3sg15NSnGP1x/Czgnp7Z94dnejiXu6bhstNpMyx28myctyVfCUeVL3cjrpWulScT6ua27UtHp6PlNLrNa8azSx5pZcWDUYFncblum04Pn05o5K6043eYiYy6Z0ozt8TMej7fgUss9Jgll3PI8a3trm5dWd+jfNImZcupTFpiIelCD6P7DU2jkiJdmOeeOEpRi24xbSp82eOraIrM5e+nWZmIwxwXj+onmePJjcYzg8m6mql0OHQtm058unW08RGPDtazK5eTO+s1jy5ZieHnyi+jPSLRy85rPD5LtVq9Vj1enjhjlnCWOcZ4o3tm5Wuf3nJ1GtNb1iJe+jpZpaZh0Oz+fWLW4NPlhlx4sWn7qWPxg5JXv5crbM6GrMXrWfSIhnW0s1m0RmZexxbs7DPLc1ybuUZJ1fWLXNM3raFbTNqzHqzpalqxi0S9LhPCtJo4XpcUlnnHbPPOTnJJrmodDz0uniLZvaPTw3qa07cUrLleN9D6Hcry4u3fhnu30Y7leTt34XdS6MdyvK9u/A7mXRjuU5O1bhl4ZdGO7Tk7V+GXhl0Y7tOTtX4ZeGXRju05O1fhl4pdGO7Tk7V+F3MujHdpydq/DLxPoO7Tk7d+Ge7fQd2nJ27cDu30Y7leTZbh7H6s/Ody3L9H26cFTxryQ7luV7dOCssH5Idy3J26cHvY9EO5bk7dOG1NdETuW5Xt04Kn7kO5bk7dOGt3LyG+3JsrwbXuJvtybK8J0Xfbk2V4bhFdBvtymyvDlio9EN1uTbXhuO3ohutyba8ORbei+wbp5TbHDkjHGlSjGum1UTMrthyQlBckopL3Ibrcm2vDSyLovsG63K7a8GOSLklS5voTMz5XER4dzisYRxRajFPqkrNyxT3eK8xjdPL2xXhj2j0G6eVxXhlzi+bSb9ETMmID23dK+tIuZTEcMtobp5NteGJNDdblNteGJMbp5NteGd43Tyba8LeN08m2vAeUbp5NleB3o3TybI4Tz+g3TymyOB366Ibp5NkcLvl0Q3TybI4Herohunk214Zc49C7p5TZHA3x6DdPJsrw1uj0LutymyvDz++GEyt5MK1CXvA05uxgy5FlGFy13gwZa70YD3owmXLGRcGXMpjCZbUwNd4BuOQB74ih50BvvuQwsS3oZ7ssUuogtPo9rjEf1FPxSNz7PKk+r5pZeXM8nu4csl4phcuvLU0VMn2kjWWu/sIu/KCWZASycgON5S4TK7wisvIAOYHHPIMAWQYTInloYTJeTlYwONZfeXA13vvIjz++fl5G8MZXet0xgy5FmLgy3HNytvkMJlQyWwZciycyK5VkX2gaWRFTLk77woDaz9SK5Fn8go9pVAy1368bogx7SrqwNZNQkgmWfarXiFd3s7KUtQ68UWIZvL6risn7NNvxSZuYecT6vz+Gsu1fmeWHRlyRzc6YwZdfNl5t+CLhMuv7RXixhqJcscz8SYXLcc9lwiWpXhQwD2ivEYMs98vJgKk2rBlx98MLlpajlzGEy7r4VqX/R+Vq5wTr0su2WJ1IH6K1fh3a/xMf5l2ym+rP6L1N84L/Ex/mTbK9yq/ROp8dir9pj/ADLtlN8M/onVeKxp3z+Ux/mMG+G48H1TV93fpkxtfeTbJ3KvCxfO9EVIci+KvVgD8/QqS5tN4R9GDw5vmoiw3j/AIwFhy4vD6iKV4opYZ/jRIQ518p/ZBCfh9Yn2SPdvL8miNeXAvi/WUszk8vUJDU/BfSBL3Oyn84yehas2fS8R/mmX0kaefl+X6Xz+m/vMS9oelL8UDy63E/B+qEJLo/O+oS3X3dqHxV6kakS+M/UFTMHlxy8V6FJWDwfqJSHYfgEdb8w0Z+foEj2fo3zV9FHq5F+SBKKiX5EUrzAYh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14024" name="AutoShape 8" descr="data:image/jpeg;base64,/9j/4AAQSkZJRgABAQAAAQABAAD/2wCEAAkGBw0PDA0NDBANDQ0MDQ0MDQwNDQ8NDQ0NFBEWFhQRFBQYHCggGBolHBQUIT0hJikrLzEuFx80ODMsNyktLisBCgoKDg0OFA8QFywcHBwsLSwsLCwsLCwsLCwsLCwsLCwsLCwsLCwsLCwsLCwsLCwsLCwsLCwsLCwsLCwsLCwsLP/AABEIALEBHAMBEQACEQEDEQH/xAAbAAEBAQADAQEAAAAAAAAAAAABAAIDBAUGB//EAEMQAAICAQIDBQIKBQsFAAAAAAABAhEDBBIFIVEGEzFBcRRhIjIzQnKBkbHB0RUjc6HCFjRDYoKDk6KjsuEHJERShP/EABoBAQEBAQEBAQAAAAAAAAAAAAABAgQDBQb/xAAwEQEAAgEDAwIDCAIDAQAAAAAAAQIRAxJRBBNBITEUQoEiMlJhcZGh8LHRIzPhU//aAAwDAQACEQMRAD8A/MT7b55AgEoqASoghKIBCoIaAqAqKECBlBMoKgKgKgKgCiCoCAqACKqAiKKAAiIKgAKqIooCKyQsqihoBKioBoqIBoCoBooqCGgZVFDQEBAVAVAQBQMqiCoCoAoiqgIAoggoIIAAiACpoCIoKyShSCkCoqECKhoCooaCGgKioqCmgIIqAqAqAqCqgKgioKqAiAoKqICgKgACogiKAIAIqACKDTJoBASioBoqFIBooqAaKioBoCoBoCoIaAqAqAqAgqoAoCoCICgqoICKqAKAKAqIqogKAqAKIoogqNIgEoQhKGgEoaAqAaKhoCoBoCoqGgKgKgZVAyqAaIooCoIKCqiCoAoCoKKICgKiAAKAiKAACoAoBSAaKGioqAaAaKhSAUgGgGioaAaAqKKgGgioCoCoKqAqAGgKiAoKqAKIKgCgAigCaACACigioiigKgGioUgGihoBSKhoBooaAaCGihoIqAaBlUUNAVAVAVAVEBQFQFQBQUUQFAVEUUAUAUQVBRQBRBUFFEFQFRQpFQ0A0ENFCkA0A0VCkUKQDQQ0A0UNAW0IaBlUDKoGVtAqBkUBUQyKCigCgJoAoiiiKKAqICgCgoogKAqIooIaKGihoIUijVANBDtKGghoodoDtAaCGihoCoIdpRbQO5rtLGGPTyimnkw7p27ud3a6cnE86WmZtHEt2rERX84dPabYVBRQFtCCiKKAKCjaQVBRQBQA0RRRAUAUBURRQBRBqioUihoBooaKhoBoJlqgGioaAaAdpUKiA7QGgLaA7QPU4vH9To/2KX+nif4njpfev+r01Pu0/R5dHs88jaBbQCgCiKKANoBRFFADiAUFFEBQBRBUFFAFEBQVqioaCGihSA0kUKQQ0ApAy0kVDtCGih2ga2hDtAdoFtKHaEepxZfqNL/Vjt/0NO/xOfR+9f8AX/b31fu0/R5W06HitpAbQLaBnaRVtANoBtCs7SC2gZ2kUbQDaAbSKKAqAKICgpoqNKIDRUKQGlEBUSodoGlEqFRA1tAVEI1tKFRCHaA7QHaBUEevxhL2fT182UoP19n07/I59D71/wC+ZdGt92jyNp0PBbQDaAbQBxCs7SAoKKANpFDiAUAURWaAGgoogGgCgKiKaKjSQDRUKQGkioUgNJAKQRqihSCNKJRpIIVEBoB2gNADQyj2+M4tunx34vNf1PTYUv8AacnT2+1b++XXrx9mrxaOtyqgCgDaANEGXEKHEDLiFG0gGgCgrNEBQUNAFAFEUNAFAaoBSKhSA0kEaSAUio0ogaUQFRKjSiBpRAVEIUijW0IdoHY0OinmyLHjq6cpSfxYQXjJ+4xqXikZlulZtOIfe9m+z/DVDdKC1M06lkzq47l5KHgv3s+Xq9RqTPD6GnoUiOX1mp4Lo9RjUcuDDOHjH4CTXKrTXNcjnrqWrOYl7WpW0YmHwHa7sO9PCWp0blPDH4WTDL4U8UfOUX86K9/Ne/y+h0/V7p2393DrdPt+1X2fGJHc5FtKBoiigBxCsuIBtIBxCsuIA0QZaChoAaAzRFFAFBRRBtQdN1yTSb8k3dfc/sKFIqFII1QCkBpRKjSQGkgFII0kBpRCObTrHb71Tarl3c4xaf1xdktu+VYx5diMdK/F6iP1Y5r8DGdXiJ/dv/j/AD/grTad+GaS+lhf4Mm/Uj5P5NtPxfw2tBjfxdRh/tXAnftHvSf8r2on2vD1vZ82l4bknpYxz6nVS2QlBrZGEeXNv32/Wjl1dTuXjxEcunT05pWfMy+f4d2W7S5oKem1uHG7k8mKWqyRe++XLY1VV+85NSZy6KR6PqZdmO1cseCOLiGPEoaeEci75886ct0rWPwdoxEw1MS+i4Jo+NYNXNayUNVpM1c1l3SwtrnyklaUrXvi+qNZrt/NMTn8nyvGOzWLDqs0fatNhhvcoY5ufeRhLmotJeVn0NPqZmsfZmZcN+niJn7UQ86fD9JHx1e79np5S/e5Hr3dSfbTn94Y7dI97/w4pYtCvn6nJ9HHjx/e2XdrT8sR9UxpR5mfo4pT0i+Lizy/aZ4pf5YFxqz5iPpP+0zp8TP1/wDHTmk22lSbdK7pdLPWGGGgCgBoDLiFDiQZcSgaIrLQA0RWXRQyxtVfmlJej8CZVnaEc+DM4RlFKMlPa2pxUlaumuj5v7TFq7seuGq2xny9bBxnTqEY5eH6PI0qeRd5ilL3unR59m/jUlvuV80hzLifDH8bhtfs9ZmiTt634/4N+n+H+WlquDvx0mrh9DV7vvQ268fNBu0eJbS4HLy4nj/tYJr7iTbqI8RKxGjPMOWOh4I1ftOuhbr4eCEuf1IxPUatbRSaxmWo0dOa7otOG/0Rwh/F4jOP09JL8Ga7+r502e1p/jaXZzRS+T4np39PDOH4j4qY96Svw8T7XhuPZBS+T12gn65XFj42vmsp8LbmD/IjVv5PJo8n0dQvyLHWaf5p8Lf8mJ9ieJrwwxn9DNjf3s1HV6XLM9NqcOl+gNZulHuXKUW1KMJ4pyi14pqMmzcdRpz8zM6GpwxPgusj8bTapeuDJX3Go1tOfmj92Z0rx8ssPh2oXjhzr1w5F+BruV5j92dluJcbwSXKUZL3OLRd0T5NsvrOz0K0aU238PJKMHyqPu9ak/tPldTONW398PpdPH/HB1G7DkWTDLb4Wm6T9Tz3RMer1249n1XBO0eLJBQyNQyLq1T9Gecw09R6qMmkn778jC4fmXbPT5ZcSzvZOpd24NRbU47Iq115p/YfX6W0RpR6vm9RWZ1J9HjewZ/LFmf91P8AI9+5XmHhstxLUOD6uXxdPqH/AHM/yJ3tOPmhY0r/AIZc8ezevf8A4+RfTcIf7mjM9Tpfia7Gpw7Ol7Ha/Km4QxUnT/7jFKn0e1sxPV6UeW46bU4dqPYLWfPyaaHrOb/hMT1unxLUdLfzMGXYdR+V12kx+v8Ay0Z+Or4q18JPLi/kzw+PyvE8PpjhGX8ZPi7T7U/v7Hw1Y97J8J4FH4+vzy/Z4q/gZfiNafan+Ts6UfP/AIcbwdn4/wBLr83uUYxv/KiTq9T+H+/usaeh+Jx5NVwGN7dLrcjXnLMop/ZMmnfX1K7omMF6aNLbZiXXlxThkW9nDnLp3mqyf8npGnrz73Ym+lHysrjulXxeG6T3b5yn/CXsan/0lO7T8EJ9pqf6vQ8Mh/8AM5P/AHD4efN5O/HisOtru0WpywUNunwpO70+COKT9zfQsdNTzMz9Tv2/KPo8nPknOTnkk5ydXKTtulSPatYrGIedrTacy46NMtKIGlEqFRA0kEaSA2m62+Td+C8TE6dZtF5j1huL2is1z6SkjbDVAbhyafRpkmMxMLE4nLbfN7birbST8Dx0umpSsVmMvXU17WtmPRtayeNOcssscIq5ScpbYrqyamlo1jMwU1NS04iVwz/qTwrTrPhj7epalwWTiGLHhUotP4yjdteruj5d7RM+kYh9CsTEes5ezn49xHHLFPBqvatJqMLzYNYk+7yfC27XfOMlzuL58jelpd20xWcfqzqanbrEzGXiv/qFxhauWkrBNwx97vqUVt5evm6LOhbfNPKRrV27nQ1/aHX6jLl3YpZM7xNqeLNCUYJpqElyXK/L3MsRqV+zFViaT9qZd/U8RzY8SXEVPFnl8BY5x2KDhypryXLx/rryOaZmXVWIq6+Gazq8fwuq80/QxL1h9RoeE78GOVc2NyYdnu46anJyXnSk02+voupcszDv6ztFxHHOOTEsMtHHFsSyyeOUs0knFtpNuorw95usWtOKxl5WitYzacPn8/bvWzwyyYvY1OpOGN4c2RtK7u5qvDp6npXRvaMxDztqUr6ZdXgfbbX6rTQzOXdTnKUduOGFQdOrVwv956aXTTqV3ZxDy1deKW24zLHGu3MdJJR4hk1Woybozjo8OXu4xUXylkfh4q6SOaM+7onDfD+1+m4tkyrRZNTotbkTy+xZJx7rVbIK1iyRr4e2N7ZeNOjo0baecXr9XhqxqYzW30dHJknLnKU5X/7Tk/vPpxoacfLD5/dvPzSypJQcElzlubJ2KxqReOGp1rTTZLj2ns8g0BloAlz8eZKxFYxEYamZmcyzRUZoIGgCiKKAKCtJFQpAaSAUgjSQGkgNJAaSAUgNJAeV2sjP9H5tvgpYnPrsTd/UcPXZxV19J72fnj2bJcrldpnzHf6Yff8AYLPJ8Mnhm7UdU8uKL+bGUKlXubijv6LO6f0cfV/dj9WJycOMydXKejUMUfDfLcvupv0TPaZmOon9HlEROh9X0Ok0scadJbpyc8kkqc5vxbOitYjP5vObTOHV7RcOyanDBY3eTHNtKUqTUq3W/qRy9R0839a+7r6fWivpb2eh2Q4FPT5scsuSOTGpJyhGFNropPmjiv0d+YdkdVTiX6fk1Gm9naxw2yt1FRTcbfv5HP2resRHle7GYmZfH8S02Lc5zlmytvnGe2MX7m1zOmnSWn3lieprHtDyNTJznKTpOTvl4Loj6mnWKViseHztSZtMzLyNbjjhWXNFJQyRff0vOqWT8/dz8jN4imbR7T7/AOyv2sVnx7f6dLsnjrQYk78clX5rc+Zjo/8Aqj6p1X/ZL4rtLFriOWWS2pSTT8nFKuXo0fLtn1fQrj0a7Nqb4lpHp90ckdViyRcfGKjJNv05GYanGfR+laqnlyNeEsk2vRydH36Z2xl8a3vOHC0aQUBloAaIrLRRloIKCiiDLQUUEFBXJsfQm6OV2zwVB9Bujk2zw13b6Mb68pttwVjfRjfXk2W4aWN9GN9eTZbhtYn0ZN9eV2W4KxS6Mu+vKbLcNd1Loyb68my3BWN9GN9eTZbhpQfQu+vJstwxqdL3mOeN2lNVaXNPxTPLVimpXbMvTTm9LZiHyz7HPe3sg15NSnGP1x/Czgnp7Z94dnejiXu6bhstNpMyx28myctyVfCUeVL3cjrpWulScT6ua27UtHp6PlNLrNa8azSx5pZcWDUYFncblum04Pn05o5K6043eYiYy6Z0ozt8TMej7fgUss9Jgll3PI8a3trm5dWd+jfNImZcupTFpiIelCD6P7DU2jkiJdmOeeOEpRi24xbSp82eOraIrM5e+nWZmIwxwXj+onmePJjcYzg8m6mql0OHQtm058unW08RGPDtazK5eTO+s1jy5ZieHnyi+jPSLRy85rPD5LtVq9Vj1enjhjlnCWOcZ4o3tm5Wuf3nJ1GtNb1iJe+jpZpaZh0Oz+fWLW4NPlhlx4sWn7qWPxg5JXv5crbM6GrMXrWfSIhnW0s1m0RmZexxbs7DPLc1ybuUZJ1fWLXNM3raFbTNqzHqzpalqxi0S9LhPCtJo4XpcUlnnHbPPOTnJJrmodDz0uniLZvaPTw3qa07cUrLleN9D6Hcry4u3fhnu30Y7leTt34XdS6MdyvK9u/A7mXRjuU5O1bhl4ZdGO7Tk7V+GXhl0Y7tOTtX4ZeGXRju05O1fhl4pdGO7Tk7V+F3MujHdpydq/DLxPoO7Tk7d+Ge7fQd2nJ27cDu30Y7leTZbh7H6s/Ody3L9H26cFTxryQ7luV7dOCssH5Idy3J26cHvY9EO5bk7dOG1NdETuW5Xt04Kn7kO5bk7dOGt3LyG+3JsrwbXuJvtybK8J0Xfbk2V4bhFdBvtymyvDlio9EN1uTbXhuO3ohutyba8ORbei+wbp5TbHDkjHGlSjGum1UTMrthyQlBckopL3Ibrcm2vDSyLovsG63K7a8GOSLklS5voTMz5XER4dzisYRxRajFPqkrNyxT3eK8xjdPL2xXhj2j0G6eVxXhlzi+bSb9ETMmID23dK+tIuZTEcMtobp5NteGJNDdblNteGJMbp5NteGd43Tyba8LeN08m2vAeUbp5NleB3o3TybI4Tz+g3TymyOB366Ibp5NkcLvl0Q3TybI4Herohunk214Zc49C7p5TZHA3x6DdPJsrw1uj0LutymyvDz++GEyt5MK1CXvA05uxgy5FlGFy13gwZa70YD3owmXLGRcGXMpjCZbUwNd4BuOQB74ih50BvvuQwsS3oZ7ssUuogtPo9rjEf1FPxSNz7PKk+r5pZeXM8nu4csl4phcuvLU0VMn2kjWWu/sIu/KCWZASycgON5S4TK7wisvIAOYHHPIMAWQYTInloYTJeTlYwONZfeXA13vvIjz++fl5G8MZXet0xgy5FmLgy3HNytvkMJlQyWwZciycyK5VkX2gaWRFTLk77woDaz9SK5Fn8go9pVAy1368bogx7SrqwNZNQkgmWfarXiFd3s7KUtQ68UWIZvL6risn7NNvxSZuYecT6vz+Gsu1fmeWHRlyRzc6YwZdfNl5t+CLhMuv7RXixhqJcscz8SYXLcc9lwiWpXhQwD2ivEYMs98vJgKk2rBlx98MLlpajlzGEy7r4VqX/R+Vq5wTr0su2WJ1IH6K1fh3a/xMf5l2ym+rP6L1N84L/Ex/mTbK9yq/ROp8dir9pj/ADLtlN8M/onVeKxp3z+Ux/mMG+G48H1TV93fpkxtfeTbJ3KvCxfO9EVIci+KvVgD8/QqS5tN4R9GDw5vmoiw3j/AIwFhy4vD6iKV4opYZ/jRIQ518p/ZBCfh9Yn2SPdvL8miNeXAvi/WUszk8vUJDU/BfSBL3Oyn84yehas2fS8R/mmX0kaefl+X6Xz+m/vMS9oelL8UDy63E/B+qEJLo/O+oS3X3dqHxV6kakS+M/UFTMHlxy8V6FJWDwfqJSHYfgEdb8w0Z+foEj2fo3zV9FHq5F+SBKKiX5EUrzAYh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14026" name="Picture 10"/>
          <p:cNvPicPr>
            <a:picLocks noChangeAspect="1" noChangeArrowheads="1"/>
          </p:cNvPicPr>
          <p:nvPr/>
        </p:nvPicPr>
        <p:blipFill>
          <a:blip r:embed="rId3" cstate="print"/>
          <a:srcRect/>
          <a:stretch>
            <a:fillRect/>
          </a:stretch>
        </p:blipFill>
        <p:spPr bwMode="auto">
          <a:xfrm>
            <a:off x="4953000" y="1842651"/>
            <a:ext cx="3733800" cy="1544753"/>
          </a:xfrm>
          <a:prstGeom prst="rect">
            <a:avLst/>
          </a:prstGeom>
          <a:noFill/>
          <a:ln w="9525">
            <a:noFill/>
            <a:miter lim="800000"/>
            <a:headEnd/>
            <a:tailEnd/>
          </a:ln>
        </p:spPr>
      </p:pic>
      <p:pic>
        <p:nvPicPr>
          <p:cNvPr id="214027" name="Picture 11"/>
          <p:cNvPicPr>
            <a:picLocks noChangeAspect="1" noChangeArrowheads="1"/>
          </p:cNvPicPr>
          <p:nvPr/>
        </p:nvPicPr>
        <p:blipFill>
          <a:blip r:embed="rId4" cstate="print"/>
          <a:srcRect/>
          <a:stretch>
            <a:fillRect/>
          </a:stretch>
        </p:blipFill>
        <p:spPr bwMode="auto">
          <a:xfrm>
            <a:off x="3460845" y="4285316"/>
            <a:ext cx="2084118" cy="2309218"/>
          </a:xfrm>
          <a:prstGeom prst="rect">
            <a:avLst/>
          </a:prstGeom>
          <a:noFill/>
          <a:ln w="9525">
            <a:noFill/>
            <a:miter lim="800000"/>
            <a:headEnd/>
            <a:tailEnd/>
          </a:ln>
        </p:spPr>
      </p:pic>
      <p:pic>
        <p:nvPicPr>
          <p:cNvPr id="214028" name="Picture 12"/>
          <p:cNvPicPr>
            <a:picLocks noChangeAspect="1" noChangeArrowheads="1"/>
          </p:cNvPicPr>
          <p:nvPr/>
        </p:nvPicPr>
        <p:blipFill>
          <a:blip r:embed="rId5" cstate="print"/>
          <a:srcRect/>
          <a:stretch>
            <a:fillRect/>
          </a:stretch>
        </p:blipFill>
        <p:spPr bwMode="auto">
          <a:xfrm>
            <a:off x="6105600" y="4263492"/>
            <a:ext cx="2340969" cy="2269050"/>
          </a:xfrm>
          <a:prstGeom prst="rect">
            <a:avLst/>
          </a:prstGeom>
          <a:noFill/>
          <a:ln w="9525">
            <a:noFill/>
            <a:miter lim="800000"/>
            <a:headEnd/>
            <a:tailEnd/>
          </a:ln>
        </p:spPr>
      </p:pic>
      <p:pic>
        <p:nvPicPr>
          <p:cNvPr id="214029" name="Picture 13"/>
          <p:cNvPicPr>
            <a:picLocks noChangeAspect="1" noChangeArrowheads="1"/>
          </p:cNvPicPr>
          <p:nvPr/>
        </p:nvPicPr>
        <p:blipFill>
          <a:blip r:embed="rId6" cstate="print"/>
          <a:srcRect/>
          <a:stretch>
            <a:fillRect/>
          </a:stretch>
        </p:blipFill>
        <p:spPr bwMode="auto">
          <a:xfrm>
            <a:off x="457202" y="4702532"/>
            <a:ext cx="2743200" cy="1352550"/>
          </a:xfrm>
          <a:prstGeom prst="rect">
            <a:avLst/>
          </a:prstGeom>
          <a:noFill/>
          <a:ln w="9525">
            <a:noFill/>
            <a:miter lim="800000"/>
            <a:headEnd/>
            <a:tailEnd/>
          </a:ln>
        </p:spPr>
      </p:pic>
      <p:sp>
        <p:nvSpPr>
          <p:cNvPr id="21" name="Slide Number Placeholder 20"/>
          <p:cNvSpPr>
            <a:spLocks noGrp="1"/>
          </p:cNvSpPr>
          <p:nvPr>
            <p:ph type="sldNum" sz="quarter" idx="12"/>
          </p:nvPr>
        </p:nvSpPr>
        <p:spPr/>
        <p:txBody>
          <a:bodyPr/>
          <a:lstStyle/>
          <a:p>
            <a:fld id="{B6F15528-21DE-4FAA-801E-634DDDAF4B2B}" type="slidenum">
              <a:rPr lang="en-US" smtClean="0"/>
              <a:pPr/>
              <a:t>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4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40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40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4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80</a:t>
            </a:fld>
            <a:endParaRPr lang="en-US"/>
          </a:p>
        </p:txBody>
      </p:sp>
      <p:pic>
        <p:nvPicPr>
          <p:cNvPr id="309250" name="Picture 2" descr="C:\Users\Vastib\Downloads\Dynamic molecules.JPG"/>
          <p:cNvPicPr>
            <a:picLocks noChangeAspect="1" noChangeArrowheads="1"/>
          </p:cNvPicPr>
          <p:nvPr/>
        </p:nvPicPr>
        <p:blipFill>
          <a:blip r:embed="rId2" cstate="print"/>
          <a:srcRect/>
          <a:stretch>
            <a:fillRect/>
          </a:stretch>
        </p:blipFill>
        <p:spPr bwMode="auto">
          <a:xfrm>
            <a:off x="501187" y="1137784"/>
            <a:ext cx="8062240" cy="4951376"/>
          </a:xfrm>
          <a:prstGeom prst="rect">
            <a:avLst/>
          </a:prstGeom>
          <a:noFill/>
        </p:spPr>
      </p:pic>
      <p:sp>
        <p:nvSpPr>
          <p:cNvPr id="6" name="TextBox 5"/>
          <p:cNvSpPr txBox="1"/>
          <p:nvPr/>
        </p:nvSpPr>
        <p:spPr>
          <a:xfrm>
            <a:off x="1054842" y="254000"/>
            <a:ext cx="6984258" cy="707886"/>
          </a:xfrm>
          <a:prstGeom prst="rect">
            <a:avLst/>
          </a:prstGeom>
          <a:noFill/>
        </p:spPr>
        <p:txBody>
          <a:bodyPr wrap="square" rtlCol="0">
            <a:spAutoFit/>
          </a:bodyPr>
          <a:lstStyle/>
          <a:p>
            <a:pPr marL="342900" indent="-342900" algn="ctr"/>
            <a:r>
              <a:rPr lang="en-US" sz="4000" u="sng" dirty="0" smtClean="0"/>
              <a:t>Dynamic Molecules</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1"/>
          <p:cNvPicPr>
            <a:picLocks noChangeAspect="1" noChangeArrowheads="1"/>
          </p:cNvPicPr>
          <p:nvPr/>
        </p:nvPicPr>
        <p:blipFill>
          <a:blip r:embed="rId2" cstate="print"/>
          <a:srcRect/>
          <a:stretch>
            <a:fillRect/>
          </a:stretch>
        </p:blipFill>
        <p:spPr bwMode="auto">
          <a:xfrm>
            <a:off x="4821825" y="4793795"/>
            <a:ext cx="1820971" cy="1869254"/>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B6F15528-21DE-4FAA-801E-634DDDAF4B2B}" type="slidenum">
              <a:rPr lang="en-US" smtClean="0"/>
              <a:pPr/>
              <a:t>81</a:t>
            </a:fld>
            <a:endParaRPr lang="en-US"/>
          </a:p>
        </p:txBody>
      </p:sp>
      <p:pic>
        <p:nvPicPr>
          <p:cNvPr id="178178" name="Picture 2"/>
          <p:cNvPicPr>
            <a:picLocks noChangeAspect="1" noChangeArrowheads="1"/>
          </p:cNvPicPr>
          <p:nvPr/>
        </p:nvPicPr>
        <p:blipFill>
          <a:blip r:embed="rId3" cstate="print"/>
          <a:srcRect/>
          <a:stretch>
            <a:fillRect/>
          </a:stretch>
        </p:blipFill>
        <p:spPr bwMode="auto">
          <a:xfrm>
            <a:off x="3570289" y="989013"/>
            <a:ext cx="1636712" cy="1965187"/>
          </a:xfrm>
          <a:prstGeom prst="rect">
            <a:avLst/>
          </a:prstGeom>
          <a:noFill/>
          <a:ln w="9525">
            <a:noFill/>
            <a:miter lim="800000"/>
            <a:headEnd/>
            <a:tailEnd/>
          </a:ln>
        </p:spPr>
      </p:pic>
      <p:pic>
        <p:nvPicPr>
          <p:cNvPr id="178180" name="Picture 4"/>
          <p:cNvPicPr>
            <a:picLocks noChangeAspect="1" noChangeArrowheads="1"/>
          </p:cNvPicPr>
          <p:nvPr/>
        </p:nvPicPr>
        <p:blipFill>
          <a:blip r:embed="rId4" cstate="print"/>
          <a:srcRect/>
          <a:stretch>
            <a:fillRect/>
          </a:stretch>
        </p:blipFill>
        <p:spPr bwMode="auto">
          <a:xfrm>
            <a:off x="4387850" y="3062288"/>
            <a:ext cx="1674812" cy="1575195"/>
          </a:xfrm>
          <a:prstGeom prst="rect">
            <a:avLst/>
          </a:prstGeom>
          <a:noFill/>
          <a:ln w="9525">
            <a:noFill/>
            <a:miter lim="800000"/>
            <a:headEnd/>
            <a:tailEnd/>
          </a:ln>
        </p:spPr>
      </p:pic>
      <p:sp>
        <p:nvSpPr>
          <p:cNvPr id="9" name="Rectangle 8"/>
          <p:cNvSpPr/>
          <p:nvPr/>
        </p:nvSpPr>
        <p:spPr>
          <a:xfrm>
            <a:off x="6898776" y="4006334"/>
            <a:ext cx="1720343" cy="1938992"/>
          </a:xfrm>
          <a:prstGeom prst="rect">
            <a:avLst/>
          </a:prstGeom>
        </p:spPr>
        <p:txBody>
          <a:bodyPr wrap="none">
            <a:spAutoFit/>
          </a:bodyPr>
          <a:lstStyle/>
          <a:p>
            <a:pPr marL="457200" indent="-457200">
              <a:buAutoNum type="alphaLcParenR"/>
            </a:pPr>
            <a:r>
              <a:rPr lang="pt-BR" sz="2400" dirty="0" smtClean="0"/>
              <a:t>NH</a:t>
            </a:r>
            <a:r>
              <a:rPr lang="pt-BR" sz="2400" baseline="-25000" dirty="0" smtClean="0"/>
              <a:t>3</a:t>
            </a:r>
            <a:endParaRPr lang="pt-BR" sz="2400" dirty="0" smtClean="0"/>
          </a:p>
          <a:p>
            <a:pPr marL="457200" indent="-457200">
              <a:buAutoNum type="alphaLcParenR"/>
            </a:pPr>
            <a:r>
              <a:rPr lang="pt-BR" sz="2400" dirty="0" smtClean="0"/>
              <a:t>SF</a:t>
            </a:r>
            <a:r>
              <a:rPr lang="pt-BR" sz="2400" baseline="-25000" dirty="0" smtClean="0"/>
              <a:t>6</a:t>
            </a:r>
            <a:endParaRPr lang="pt-BR" sz="2400" dirty="0" smtClean="0"/>
          </a:p>
          <a:p>
            <a:pPr marL="457200" indent="-457200">
              <a:buAutoNum type="alphaLcParenR"/>
            </a:pPr>
            <a:r>
              <a:rPr lang="pt-BR" sz="2400" dirty="0" smtClean="0"/>
              <a:t>CCl</a:t>
            </a:r>
            <a:r>
              <a:rPr lang="pt-BR" sz="2400" baseline="-25000" dirty="0" smtClean="0"/>
              <a:t>4</a:t>
            </a:r>
            <a:endParaRPr lang="pt-BR" sz="2400" dirty="0" smtClean="0"/>
          </a:p>
          <a:p>
            <a:pPr marL="457200" indent="-457200">
              <a:buAutoNum type="alphaLcParenR"/>
            </a:pPr>
            <a:r>
              <a:rPr lang="pt-BR" sz="2400" dirty="0" smtClean="0"/>
              <a:t>H</a:t>
            </a:r>
            <a:r>
              <a:rPr lang="pt-BR" sz="2400" baseline="-25000" dirty="0" smtClean="0"/>
              <a:t>2</a:t>
            </a:r>
            <a:r>
              <a:rPr lang="pt-BR" sz="2400" dirty="0" smtClean="0"/>
              <a:t>C=CH</a:t>
            </a:r>
            <a:r>
              <a:rPr lang="pt-BR" sz="2400" baseline="-25000" dirty="0" smtClean="0"/>
              <a:t>2</a:t>
            </a:r>
            <a:endParaRPr lang="pt-BR" sz="2400" dirty="0" smtClean="0"/>
          </a:p>
          <a:p>
            <a:pPr marL="457200" indent="-457200">
              <a:buAutoNum type="alphaLcParenR"/>
            </a:pPr>
            <a:r>
              <a:rPr lang="pt-BR" sz="2400" dirty="0" smtClean="0"/>
              <a:t>H</a:t>
            </a:r>
            <a:r>
              <a:rPr lang="pt-BR" sz="2400" baseline="-25000" dirty="0" smtClean="0"/>
              <a:t>2</a:t>
            </a:r>
            <a:r>
              <a:rPr lang="pt-BR" sz="2400" dirty="0" smtClean="0"/>
              <a:t>C=CF</a:t>
            </a:r>
            <a:r>
              <a:rPr lang="pt-BR" sz="2400" baseline="-25000" dirty="0" smtClean="0"/>
              <a:t>2</a:t>
            </a:r>
            <a:endParaRPr lang="en-US" sz="2400" dirty="0"/>
          </a:p>
        </p:txBody>
      </p:sp>
      <p:sp>
        <p:nvSpPr>
          <p:cNvPr id="10" name="TextBox 9"/>
          <p:cNvSpPr txBox="1"/>
          <p:nvPr/>
        </p:nvSpPr>
        <p:spPr>
          <a:xfrm>
            <a:off x="2463800" y="2705100"/>
            <a:ext cx="914400" cy="523220"/>
          </a:xfrm>
          <a:prstGeom prst="rect">
            <a:avLst/>
          </a:prstGeom>
          <a:noFill/>
        </p:spPr>
        <p:txBody>
          <a:bodyPr wrap="square" rtlCol="0">
            <a:spAutoFit/>
          </a:bodyPr>
          <a:lstStyle/>
          <a:p>
            <a:r>
              <a:rPr lang="en-US" sz="2800" dirty="0" smtClean="0"/>
              <a:t>CO</a:t>
            </a:r>
            <a:r>
              <a:rPr lang="en-US" sz="2800" baseline="-25000" dirty="0" smtClean="0"/>
              <a:t>2</a:t>
            </a:r>
            <a:endParaRPr lang="en-US" sz="2800" baseline="-25000" dirty="0"/>
          </a:p>
        </p:txBody>
      </p:sp>
      <p:sp>
        <p:nvSpPr>
          <p:cNvPr id="11" name="TextBox 10"/>
          <p:cNvSpPr txBox="1"/>
          <p:nvPr/>
        </p:nvSpPr>
        <p:spPr>
          <a:xfrm>
            <a:off x="2984500" y="3606800"/>
            <a:ext cx="914400" cy="523220"/>
          </a:xfrm>
          <a:prstGeom prst="rect">
            <a:avLst/>
          </a:prstGeom>
          <a:noFill/>
        </p:spPr>
        <p:txBody>
          <a:bodyPr wrap="square" rtlCol="0">
            <a:spAutoFit/>
          </a:bodyPr>
          <a:lstStyle/>
          <a:p>
            <a:r>
              <a:rPr lang="en-US" sz="2800" dirty="0" smtClean="0"/>
              <a:t>OCS</a:t>
            </a:r>
            <a:endParaRPr lang="en-US" sz="2800" baseline="-25000" dirty="0"/>
          </a:p>
        </p:txBody>
      </p:sp>
      <p:pic>
        <p:nvPicPr>
          <p:cNvPr id="178181" name="Picture 5"/>
          <p:cNvPicPr>
            <a:picLocks noChangeAspect="1" noChangeArrowheads="1"/>
          </p:cNvPicPr>
          <p:nvPr/>
        </p:nvPicPr>
        <p:blipFill>
          <a:blip r:embed="rId5" cstate="print"/>
          <a:srcRect/>
          <a:stretch>
            <a:fillRect/>
          </a:stretch>
        </p:blipFill>
        <p:spPr bwMode="auto">
          <a:xfrm>
            <a:off x="595312" y="3263900"/>
            <a:ext cx="1658938" cy="965200"/>
          </a:xfrm>
          <a:prstGeom prst="rect">
            <a:avLst/>
          </a:prstGeom>
          <a:noFill/>
          <a:ln w="9525">
            <a:noFill/>
            <a:miter lim="800000"/>
            <a:headEnd/>
            <a:tailEnd/>
          </a:ln>
        </p:spPr>
      </p:pic>
      <p:pic>
        <p:nvPicPr>
          <p:cNvPr id="178182" name="Picture 6"/>
          <p:cNvPicPr>
            <a:picLocks noChangeAspect="1" noChangeArrowheads="1"/>
          </p:cNvPicPr>
          <p:nvPr/>
        </p:nvPicPr>
        <p:blipFill>
          <a:blip r:embed="rId6" cstate="print"/>
          <a:srcRect/>
          <a:stretch>
            <a:fillRect/>
          </a:stretch>
        </p:blipFill>
        <p:spPr bwMode="auto">
          <a:xfrm>
            <a:off x="1169988" y="4892003"/>
            <a:ext cx="1191277" cy="1229398"/>
          </a:xfrm>
          <a:prstGeom prst="rect">
            <a:avLst/>
          </a:prstGeom>
          <a:noFill/>
          <a:ln w="9525">
            <a:noFill/>
            <a:miter lim="800000"/>
            <a:headEnd/>
            <a:tailEnd/>
          </a:ln>
        </p:spPr>
      </p:pic>
      <p:pic>
        <p:nvPicPr>
          <p:cNvPr id="178183" name="Picture 7"/>
          <p:cNvPicPr>
            <a:picLocks noChangeAspect="1" noChangeArrowheads="1"/>
          </p:cNvPicPr>
          <p:nvPr/>
        </p:nvPicPr>
        <p:blipFill>
          <a:blip r:embed="rId7" cstate="print"/>
          <a:srcRect/>
          <a:stretch>
            <a:fillRect/>
          </a:stretch>
        </p:blipFill>
        <p:spPr bwMode="auto">
          <a:xfrm>
            <a:off x="2960689" y="4723089"/>
            <a:ext cx="1293812" cy="1299886"/>
          </a:xfrm>
          <a:prstGeom prst="rect">
            <a:avLst/>
          </a:prstGeom>
          <a:noFill/>
          <a:ln w="9525">
            <a:noFill/>
            <a:miter lim="800000"/>
            <a:headEnd/>
            <a:tailEnd/>
          </a:ln>
        </p:spPr>
      </p:pic>
      <p:pic>
        <p:nvPicPr>
          <p:cNvPr id="178184" name="Picture 8"/>
          <p:cNvPicPr>
            <a:picLocks noChangeAspect="1" noChangeArrowheads="1"/>
          </p:cNvPicPr>
          <p:nvPr/>
        </p:nvPicPr>
        <p:blipFill>
          <a:blip r:embed="rId8" cstate="print"/>
          <a:srcRect/>
          <a:stretch>
            <a:fillRect/>
          </a:stretch>
        </p:blipFill>
        <p:spPr bwMode="auto">
          <a:xfrm>
            <a:off x="5494338" y="1187449"/>
            <a:ext cx="1427162" cy="1330587"/>
          </a:xfrm>
          <a:prstGeom prst="rect">
            <a:avLst/>
          </a:prstGeom>
          <a:noFill/>
          <a:ln w="9525">
            <a:noFill/>
            <a:miter lim="800000"/>
            <a:headEnd/>
            <a:tailEnd/>
          </a:ln>
        </p:spPr>
      </p:pic>
      <p:pic>
        <p:nvPicPr>
          <p:cNvPr id="178185" name="Picture 9"/>
          <p:cNvPicPr>
            <a:picLocks noChangeAspect="1" noChangeArrowheads="1"/>
          </p:cNvPicPr>
          <p:nvPr/>
        </p:nvPicPr>
        <p:blipFill>
          <a:blip r:embed="rId9" cstate="print"/>
          <a:srcRect/>
          <a:stretch>
            <a:fillRect/>
          </a:stretch>
        </p:blipFill>
        <p:spPr bwMode="auto">
          <a:xfrm>
            <a:off x="7218363" y="2535238"/>
            <a:ext cx="1557337" cy="993262"/>
          </a:xfrm>
          <a:prstGeom prst="rect">
            <a:avLst/>
          </a:prstGeom>
          <a:noFill/>
          <a:ln w="9525">
            <a:noFill/>
            <a:miter lim="800000"/>
            <a:headEnd/>
            <a:tailEnd/>
          </a:ln>
        </p:spPr>
      </p:pic>
      <p:pic>
        <p:nvPicPr>
          <p:cNvPr id="178186" name="Picture 10"/>
          <p:cNvPicPr>
            <a:picLocks noChangeAspect="1" noChangeArrowheads="1"/>
          </p:cNvPicPr>
          <p:nvPr/>
        </p:nvPicPr>
        <p:blipFill>
          <a:blip r:embed="rId10" cstate="print"/>
          <a:srcRect/>
          <a:stretch>
            <a:fillRect/>
          </a:stretch>
        </p:blipFill>
        <p:spPr bwMode="auto">
          <a:xfrm>
            <a:off x="1196974" y="1238249"/>
            <a:ext cx="1171575" cy="1004207"/>
          </a:xfrm>
          <a:prstGeom prst="rect">
            <a:avLst/>
          </a:prstGeom>
          <a:noFill/>
          <a:ln w="9525">
            <a:noFill/>
            <a:miter lim="800000"/>
            <a:headEnd/>
            <a:tailEnd/>
          </a:ln>
        </p:spPr>
      </p:pic>
      <p:sp>
        <p:nvSpPr>
          <p:cNvPr id="18" name="TextBox 17"/>
          <p:cNvSpPr txBox="1"/>
          <p:nvPr/>
        </p:nvSpPr>
        <p:spPr>
          <a:xfrm>
            <a:off x="1054842" y="254000"/>
            <a:ext cx="6984258" cy="707886"/>
          </a:xfrm>
          <a:prstGeom prst="rect">
            <a:avLst/>
          </a:prstGeom>
          <a:noFill/>
        </p:spPr>
        <p:txBody>
          <a:bodyPr wrap="square" rtlCol="0">
            <a:spAutoFit/>
          </a:bodyPr>
          <a:lstStyle/>
          <a:p>
            <a:pPr marL="342900" indent="-342900" algn="ctr"/>
            <a:r>
              <a:rPr lang="en-US" sz="4000" u="sng" dirty="0" smtClean="0"/>
              <a:t>Assign the point group</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82</a:t>
            </a:fld>
            <a:endParaRPr lang="en-US"/>
          </a:p>
        </p:txBody>
      </p:sp>
      <p:sp>
        <p:nvSpPr>
          <p:cNvPr id="5" name="TextBox 4"/>
          <p:cNvSpPr txBox="1"/>
          <p:nvPr/>
        </p:nvSpPr>
        <p:spPr>
          <a:xfrm>
            <a:off x="1054842" y="254000"/>
            <a:ext cx="6984258" cy="707886"/>
          </a:xfrm>
          <a:prstGeom prst="rect">
            <a:avLst/>
          </a:prstGeom>
          <a:noFill/>
        </p:spPr>
        <p:txBody>
          <a:bodyPr wrap="square" rtlCol="0">
            <a:spAutoFit/>
          </a:bodyPr>
          <a:lstStyle/>
          <a:p>
            <a:pPr marL="342900" indent="-342900" algn="ctr"/>
            <a:r>
              <a:rPr lang="en-US" sz="4000" u="sng" dirty="0" smtClean="0"/>
              <a:t>Stereographic Projections</a:t>
            </a:r>
          </a:p>
        </p:txBody>
      </p:sp>
      <p:pic>
        <p:nvPicPr>
          <p:cNvPr id="348163" name="Picture 3"/>
          <p:cNvPicPr>
            <a:picLocks noChangeAspect="1" noChangeArrowheads="1"/>
          </p:cNvPicPr>
          <p:nvPr/>
        </p:nvPicPr>
        <p:blipFill>
          <a:blip r:embed="rId2" cstate="print"/>
          <a:srcRect/>
          <a:stretch>
            <a:fillRect/>
          </a:stretch>
        </p:blipFill>
        <p:spPr bwMode="auto">
          <a:xfrm>
            <a:off x="3144466" y="2127250"/>
            <a:ext cx="2845171" cy="4184650"/>
          </a:xfrm>
          <a:prstGeom prst="rect">
            <a:avLst/>
          </a:prstGeom>
          <a:noFill/>
          <a:ln w="9525">
            <a:noFill/>
            <a:miter lim="800000"/>
            <a:headEnd/>
            <a:tailEnd/>
          </a:ln>
        </p:spPr>
      </p:pic>
      <p:cxnSp>
        <p:nvCxnSpPr>
          <p:cNvPr id="9" name="Straight Arrow Connector 8"/>
          <p:cNvCxnSpPr/>
          <p:nvPr/>
        </p:nvCxnSpPr>
        <p:spPr>
          <a:xfrm>
            <a:off x="2806700" y="2286000"/>
            <a:ext cx="850900" cy="406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270000" y="1625600"/>
            <a:ext cx="1955800" cy="707886"/>
          </a:xfrm>
          <a:prstGeom prst="rect">
            <a:avLst/>
          </a:prstGeom>
          <a:noFill/>
        </p:spPr>
        <p:txBody>
          <a:bodyPr wrap="square" rtlCol="0">
            <a:spAutoFit/>
          </a:bodyPr>
          <a:lstStyle/>
          <a:p>
            <a:pPr algn="ctr"/>
            <a:r>
              <a:rPr lang="en-US" sz="2000" dirty="0" smtClean="0"/>
              <a:t>two-fold rotational axis</a:t>
            </a:r>
            <a:endParaRPr lang="en-US" sz="2000" dirty="0"/>
          </a:p>
        </p:txBody>
      </p:sp>
      <p:cxnSp>
        <p:nvCxnSpPr>
          <p:cNvPr id="12" name="Straight Arrow Connector 11"/>
          <p:cNvCxnSpPr/>
          <p:nvPr/>
        </p:nvCxnSpPr>
        <p:spPr>
          <a:xfrm flipH="1">
            <a:off x="5321300" y="2082800"/>
            <a:ext cx="800100" cy="5969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956300" y="1625600"/>
            <a:ext cx="1955800" cy="707886"/>
          </a:xfrm>
          <a:prstGeom prst="rect">
            <a:avLst/>
          </a:prstGeom>
          <a:noFill/>
        </p:spPr>
        <p:txBody>
          <a:bodyPr wrap="square" rtlCol="0">
            <a:spAutoFit/>
          </a:bodyPr>
          <a:lstStyle/>
          <a:p>
            <a:pPr algn="ctr"/>
            <a:r>
              <a:rPr lang="en-US" sz="2000" dirty="0" smtClean="0"/>
              <a:t>three-fold rotational axis</a:t>
            </a:r>
            <a:endParaRPr lang="en-US" sz="2000" dirty="0"/>
          </a:p>
        </p:txBody>
      </p:sp>
      <p:cxnSp>
        <p:nvCxnSpPr>
          <p:cNvPr id="16" name="Straight Arrow Connector 15"/>
          <p:cNvCxnSpPr/>
          <p:nvPr/>
        </p:nvCxnSpPr>
        <p:spPr>
          <a:xfrm flipH="1">
            <a:off x="5232400" y="3365500"/>
            <a:ext cx="1358900" cy="558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604000" y="3009900"/>
            <a:ext cx="2311400" cy="707886"/>
          </a:xfrm>
          <a:prstGeom prst="rect">
            <a:avLst/>
          </a:prstGeom>
          <a:noFill/>
        </p:spPr>
        <p:txBody>
          <a:bodyPr wrap="square" rtlCol="0">
            <a:spAutoFit/>
          </a:bodyPr>
          <a:lstStyle/>
          <a:p>
            <a:r>
              <a:rPr lang="en-US" sz="2000" dirty="0" smtClean="0"/>
              <a:t>Solid line = </a:t>
            </a:r>
            <a:r>
              <a:rPr lang="en-US" sz="2000" dirty="0" err="1" smtClean="0">
                <a:latin typeface="Symbol" pitchFamily="18" charset="2"/>
              </a:rPr>
              <a:t>s</a:t>
            </a:r>
            <a:r>
              <a:rPr lang="en-US" sz="2000" baseline="-25000" dirty="0" err="1" smtClean="0"/>
              <a:t>v</a:t>
            </a:r>
            <a:endParaRPr lang="en-US" sz="2000" baseline="-25000" dirty="0" smtClean="0"/>
          </a:p>
          <a:p>
            <a:r>
              <a:rPr lang="en-US" sz="2000" dirty="0" smtClean="0"/>
              <a:t>Dashed line = </a:t>
            </a:r>
            <a:r>
              <a:rPr lang="en-US" sz="2000" dirty="0" err="1" smtClean="0">
                <a:latin typeface="Symbol" pitchFamily="18" charset="2"/>
              </a:rPr>
              <a:t>s</a:t>
            </a:r>
            <a:r>
              <a:rPr lang="en-US" sz="2000" baseline="-25000" dirty="0" err="1" smtClean="0"/>
              <a:t>d</a:t>
            </a:r>
            <a:endParaRPr lang="en-US" sz="2000" baseline="-25000" dirty="0"/>
          </a:p>
        </p:txBody>
      </p:sp>
      <p:cxnSp>
        <p:nvCxnSpPr>
          <p:cNvPr id="19" name="Straight Arrow Connector 18"/>
          <p:cNvCxnSpPr/>
          <p:nvPr/>
        </p:nvCxnSpPr>
        <p:spPr>
          <a:xfrm>
            <a:off x="2628900" y="5410200"/>
            <a:ext cx="971550" cy="4699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17500" y="4587875"/>
            <a:ext cx="2400300" cy="1323439"/>
          </a:xfrm>
          <a:prstGeom prst="rect">
            <a:avLst/>
          </a:prstGeom>
          <a:noFill/>
        </p:spPr>
        <p:txBody>
          <a:bodyPr wrap="square" rtlCol="0">
            <a:spAutoFit/>
          </a:bodyPr>
          <a:lstStyle/>
          <a:p>
            <a:r>
              <a:rPr lang="en-US" sz="2000" u="sng" dirty="0" smtClean="0"/>
              <a:t>Objection Position</a:t>
            </a:r>
          </a:p>
          <a:p>
            <a:pPr marL="228600"/>
            <a:r>
              <a:rPr lang="en-US" sz="2000" dirty="0" smtClean="0"/>
              <a:t>•  = in plane</a:t>
            </a:r>
          </a:p>
          <a:p>
            <a:pPr marL="228600"/>
            <a:r>
              <a:rPr lang="en-US" sz="2000" dirty="0" smtClean="0"/>
              <a:t>x  =  below plane</a:t>
            </a:r>
          </a:p>
          <a:p>
            <a:pPr marL="228600"/>
            <a:r>
              <a:rPr lang="en-US" sz="2000" dirty="0" smtClean="0"/>
              <a:t>o  =  above plane</a:t>
            </a:r>
            <a:endParaRPr lang="en-US" sz="2000" dirty="0"/>
          </a:p>
        </p:txBody>
      </p:sp>
      <p:cxnSp>
        <p:nvCxnSpPr>
          <p:cNvPr id="23" name="Straight Arrow Connector 22"/>
          <p:cNvCxnSpPr/>
          <p:nvPr/>
        </p:nvCxnSpPr>
        <p:spPr>
          <a:xfrm flipH="1" flipV="1">
            <a:off x="5791200" y="4178300"/>
            <a:ext cx="685800" cy="9017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5803900" y="5054600"/>
            <a:ext cx="673100" cy="406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426200" y="4727575"/>
            <a:ext cx="2565400" cy="707886"/>
          </a:xfrm>
          <a:prstGeom prst="rect">
            <a:avLst/>
          </a:prstGeom>
          <a:noFill/>
        </p:spPr>
        <p:txBody>
          <a:bodyPr wrap="square" rtlCol="0">
            <a:spAutoFit/>
          </a:bodyPr>
          <a:lstStyle/>
          <a:p>
            <a:r>
              <a:rPr lang="en-US" sz="2000" dirty="0" smtClean="0"/>
              <a:t>Dashed circle =  no </a:t>
            </a:r>
            <a:r>
              <a:rPr lang="en-US" sz="2000" dirty="0" err="1" smtClean="0">
                <a:latin typeface="Symbol" pitchFamily="18" charset="2"/>
              </a:rPr>
              <a:t>s</a:t>
            </a:r>
            <a:r>
              <a:rPr lang="en-US" sz="2000" baseline="-25000" dirty="0" err="1" smtClean="0"/>
              <a:t>d</a:t>
            </a:r>
            <a:endParaRPr lang="en-US" sz="2000" baseline="-25000" dirty="0" smtClean="0"/>
          </a:p>
          <a:p>
            <a:r>
              <a:rPr lang="en-US" sz="2000" dirty="0" smtClean="0"/>
              <a:t>Solid circle = </a:t>
            </a:r>
            <a:r>
              <a:rPr lang="en-US" sz="2000" dirty="0" err="1" smtClean="0">
                <a:latin typeface="Symbol" pitchFamily="18" charset="2"/>
              </a:rPr>
              <a:t>s</a:t>
            </a:r>
            <a:r>
              <a:rPr lang="en-US" sz="2000" baseline="-25000" dirty="0" err="1" smtClean="0"/>
              <a:t>h</a:t>
            </a:r>
            <a:endParaRPr lang="en-US" sz="2000" baseline="-25000" dirty="0" smtClean="0"/>
          </a:p>
        </p:txBody>
      </p:sp>
      <p:cxnSp>
        <p:nvCxnSpPr>
          <p:cNvPr id="32" name="Straight Arrow Connector 31"/>
          <p:cNvCxnSpPr/>
          <p:nvPr/>
        </p:nvCxnSpPr>
        <p:spPr>
          <a:xfrm flipV="1">
            <a:off x="2641600" y="4597400"/>
            <a:ext cx="1041400" cy="838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6" name="Picture 2"/>
          <p:cNvPicPr>
            <a:picLocks noChangeAspect="1" noChangeArrowheads="1"/>
          </p:cNvPicPr>
          <p:nvPr/>
        </p:nvPicPr>
        <p:blipFill>
          <a:blip r:embed="rId2" cstate="print"/>
          <a:srcRect/>
          <a:stretch>
            <a:fillRect/>
          </a:stretch>
        </p:blipFill>
        <p:spPr bwMode="auto">
          <a:xfrm>
            <a:off x="3350022" y="1287463"/>
            <a:ext cx="2493430" cy="2459038"/>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B6F15528-21DE-4FAA-801E-634DDDAF4B2B}" type="slidenum">
              <a:rPr lang="en-US" smtClean="0"/>
              <a:pPr/>
              <a:t>83</a:t>
            </a:fld>
            <a:endParaRPr lang="en-US"/>
          </a:p>
        </p:txBody>
      </p:sp>
      <p:sp>
        <p:nvSpPr>
          <p:cNvPr id="5" name="TextBox 4"/>
          <p:cNvSpPr txBox="1"/>
          <p:nvPr/>
        </p:nvSpPr>
        <p:spPr>
          <a:xfrm>
            <a:off x="1054842" y="254000"/>
            <a:ext cx="6984258" cy="707886"/>
          </a:xfrm>
          <a:prstGeom prst="rect">
            <a:avLst/>
          </a:prstGeom>
          <a:noFill/>
        </p:spPr>
        <p:txBody>
          <a:bodyPr wrap="square" rtlCol="0">
            <a:spAutoFit/>
          </a:bodyPr>
          <a:lstStyle/>
          <a:p>
            <a:pPr marL="342900" indent="-342900" algn="ctr"/>
            <a:r>
              <a:rPr lang="en-US" sz="4000" u="sng" dirty="0" smtClean="0"/>
              <a:t>Stereographic Projections</a:t>
            </a:r>
          </a:p>
        </p:txBody>
      </p:sp>
      <p:cxnSp>
        <p:nvCxnSpPr>
          <p:cNvPr id="12" name="Straight Arrow Connector 11"/>
          <p:cNvCxnSpPr/>
          <p:nvPr/>
        </p:nvCxnSpPr>
        <p:spPr>
          <a:xfrm flipH="1">
            <a:off x="4603750" y="1739900"/>
            <a:ext cx="800100" cy="5969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003800" y="1320800"/>
            <a:ext cx="1066800" cy="400110"/>
          </a:xfrm>
          <a:prstGeom prst="rect">
            <a:avLst/>
          </a:prstGeom>
          <a:noFill/>
        </p:spPr>
        <p:txBody>
          <a:bodyPr wrap="square" rtlCol="0">
            <a:spAutoFit/>
          </a:bodyPr>
          <a:lstStyle/>
          <a:p>
            <a:pPr algn="ctr"/>
            <a:r>
              <a:rPr lang="en-US" sz="2000" dirty="0" smtClean="0"/>
              <a:t>S</a:t>
            </a:r>
            <a:r>
              <a:rPr lang="en-US" sz="2000" baseline="-25000" dirty="0" smtClean="0"/>
              <a:t>4</a:t>
            </a:r>
            <a:r>
              <a:rPr lang="en-US" sz="2000" dirty="0" smtClean="0"/>
              <a:t> axis</a:t>
            </a:r>
            <a:endParaRPr lang="en-US" sz="2000" dirty="0"/>
          </a:p>
        </p:txBody>
      </p:sp>
      <p:pic>
        <p:nvPicPr>
          <p:cNvPr id="349187" name="Picture 3"/>
          <p:cNvPicPr>
            <a:picLocks noChangeAspect="1" noChangeArrowheads="1"/>
          </p:cNvPicPr>
          <p:nvPr/>
        </p:nvPicPr>
        <p:blipFill>
          <a:blip r:embed="rId3" cstate="print"/>
          <a:srcRect/>
          <a:stretch>
            <a:fillRect/>
          </a:stretch>
        </p:blipFill>
        <p:spPr bwMode="auto">
          <a:xfrm>
            <a:off x="3422650" y="4038600"/>
            <a:ext cx="2286000" cy="2286000"/>
          </a:xfrm>
          <a:prstGeom prst="rect">
            <a:avLst/>
          </a:prstGeom>
          <a:noFill/>
          <a:ln w="9525">
            <a:noFill/>
            <a:miter lim="800000"/>
            <a:headEnd/>
            <a:tailEnd/>
          </a:ln>
        </p:spPr>
      </p:pic>
      <p:sp>
        <p:nvSpPr>
          <p:cNvPr id="17" name="TextBox 16"/>
          <p:cNvSpPr txBox="1"/>
          <p:nvPr/>
        </p:nvSpPr>
        <p:spPr>
          <a:xfrm>
            <a:off x="6235700" y="2222500"/>
            <a:ext cx="1358900" cy="461665"/>
          </a:xfrm>
          <a:prstGeom prst="rect">
            <a:avLst/>
          </a:prstGeom>
          <a:noFill/>
        </p:spPr>
        <p:txBody>
          <a:bodyPr wrap="square" rtlCol="0">
            <a:spAutoFit/>
          </a:bodyPr>
          <a:lstStyle/>
          <a:p>
            <a:r>
              <a:rPr lang="en-US" sz="2400" dirty="0" smtClean="0"/>
              <a:t>S</a:t>
            </a:r>
            <a:r>
              <a:rPr lang="en-US" sz="2400" baseline="-25000" dirty="0" smtClean="0"/>
              <a:t>4</a:t>
            </a:r>
            <a:r>
              <a:rPr lang="en-US" sz="2400" dirty="0" smtClean="0"/>
              <a:t> and C</a:t>
            </a:r>
            <a:r>
              <a:rPr lang="en-US" sz="2400" baseline="-25000" dirty="0" smtClean="0"/>
              <a:t>2</a:t>
            </a:r>
            <a:endParaRPr lang="en-US" sz="2400" baseline="-25000" dirty="0"/>
          </a:p>
        </p:txBody>
      </p:sp>
      <p:sp>
        <p:nvSpPr>
          <p:cNvPr id="20" name="TextBox 19"/>
          <p:cNvSpPr txBox="1"/>
          <p:nvPr/>
        </p:nvSpPr>
        <p:spPr>
          <a:xfrm>
            <a:off x="6261100" y="4829175"/>
            <a:ext cx="1574800" cy="830997"/>
          </a:xfrm>
          <a:prstGeom prst="rect">
            <a:avLst/>
          </a:prstGeom>
          <a:noFill/>
        </p:spPr>
        <p:txBody>
          <a:bodyPr wrap="square" rtlCol="0">
            <a:spAutoFit/>
          </a:bodyPr>
          <a:lstStyle/>
          <a:p>
            <a:r>
              <a:rPr lang="en-US" sz="2400" dirty="0" smtClean="0"/>
              <a:t>C</a:t>
            </a:r>
            <a:r>
              <a:rPr lang="en-US" sz="2400" baseline="-25000" dirty="0" smtClean="0"/>
              <a:t>3</a:t>
            </a:r>
            <a:r>
              <a:rPr lang="en-US" sz="2400" dirty="0" smtClean="0"/>
              <a:t>, 3C</a:t>
            </a:r>
            <a:r>
              <a:rPr lang="en-US" sz="2400" baseline="-25000" dirty="0" smtClean="0"/>
              <a:t>2</a:t>
            </a:r>
            <a:r>
              <a:rPr lang="en-US" sz="2400" dirty="0" smtClean="0"/>
              <a:t>, S</a:t>
            </a:r>
            <a:r>
              <a:rPr lang="en-US" sz="2400" baseline="-25000" dirty="0" smtClean="0"/>
              <a:t>6</a:t>
            </a:r>
            <a:r>
              <a:rPr lang="en-US" sz="2400" dirty="0" smtClean="0"/>
              <a:t>, and 3</a:t>
            </a:r>
            <a:r>
              <a:rPr lang="en-US" sz="2400" dirty="0" smtClean="0">
                <a:latin typeface="Symbol" pitchFamily="18" charset="2"/>
              </a:rPr>
              <a:t>s</a:t>
            </a:r>
            <a:r>
              <a:rPr lang="en-US" sz="2400" baseline="-25000" dirty="0" smtClean="0"/>
              <a:t>d</a:t>
            </a:r>
            <a:endParaRPr lang="en-US" sz="2400" baseline="-2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918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84</a:t>
            </a:fld>
            <a:endParaRPr lang="en-US"/>
          </a:p>
        </p:txBody>
      </p:sp>
      <p:sp>
        <p:nvSpPr>
          <p:cNvPr id="5" name="TextBox 4"/>
          <p:cNvSpPr txBox="1"/>
          <p:nvPr/>
        </p:nvSpPr>
        <p:spPr>
          <a:xfrm>
            <a:off x="1054842" y="254000"/>
            <a:ext cx="6984258" cy="707886"/>
          </a:xfrm>
          <a:prstGeom prst="rect">
            <a:avLst/>
          </a:prstGeom>
          <a:noFill/>
        </p:spPr>
        <p:txBody>
          <a:bodyPr wrap="square" rtlCol="0">
            <a:spAutoFit/>
          </a:bodyPr>
          <a:lstStyle/>
          <a:p>
            <a:pPr marL="342900" indent="-342900" algn="ctr"/>
            <a:r>
              <a:rPr lang="en-US" sz="4000" u="sng" dirty="0" smtClean="0"/>
              <a:t>Stereographic Projections</a:t>
            </a:r>
          </a:p>
        </p:txBody>
      </p:sp>
      <p:pic>
        <p:nvPicPr>
          <p:cNvPr id="350210" name="Picture 2"/>
          <p:cNvPicPr>
            <a:picLocks noChangeAspect="1" noChangeArrowheads="1"/>
          </p:cNvPicPr>
          <p:nvPr/>
        </p:nvPicPr>
        <p:blipFill>
          <a:blip r:embed="rId2" cstate="print"/>
          <a:srcRect/>
          <a:stretch>
            <a:fillRect/>
          </a:stretch>
        </p:blipFill>
        <p:spPr bwMode="auto">
          <a:xfrm>
            <a:off x="461963" y="1432445"/>
            <a:ext cx="3148865" cy="4739755"/>
          </a:xfrm>
          <a:prstGeom prst="rect">
            <a:avLst/>
          </a:prstGeom>
          <a:noFill/>
          <a:ln w="9525">
            <a:noFill/>
            <a:miter lim="800000"/>
            <a:headEnd/>
            <a:tailEnd/>
          </a:ln>
        </p:spPr>
      </p:pic>
      <p:pic>
        <p:nvPicPr>
          <p:cNvPr id="350211" name="Picture 3"/>
          <p:cNvPicPr>
            <a:picLocks noChangeAspect="1" noChangeArrowheads="1"/>
          </p:cNvPicPr>
          <p:nvPr/>
        </p:nvPicPr>
        <p:blipFill>
          <a:blip r:embed="rId3" cstate="print"/>
          <a:srcRect/>
          <a:stretch>
            <a:fillRect/>
          </a:stretch>
        </p:blipFill>
        <p:spPr bwMode="auto">
          <a:xfrm>
            <a:off x="3886200" y="2031023"/>
            <a:ext cx="5156200" cy="3569677"/>
          </a:xfrm>
          <a:prstGeom prst="rect">
            <a:avLst/>
          </a:prstGeom>
          <a:noFill/>
          <a:ln w="9525">
            <a:noFill/>
            <a:miter lim="800000"/>
            <a:headEnd/>
            <a:tailEnd/>
          </a:ln>
        </p:spPr>
      </p:pic>
      <p:sp>
        <p:nvSpPr>
          <p:cNvPr id="13" name="TextBox 12"/>
          <p:cNvSpPr txBox="1"/>
          <p:nvPr/>
        </p:nvSpPr>
        <p:spPr>
          <a:xfrm>
            <a:off x="4902200" y="5803900"/>
            <a:ext cx="3238500" cy="523220"/>
          </a:xfrm>
          <a:prstGeom prst="rect">
            <a:avLst/>
          </a:prstGeom>
          <a:noFill/>
        </p:spPr>
        <p:txBody>
          <a:bodyPr wrap="square" rtlCol="0">
            <a:spAutoFit/>
          </a:bodyPr>
          <a:lstStyle/>
          <a:p>
            <a:pPr algn="ctr"/>
            <a:r>
              <a:rPr lang="en-US" sz="2800" b="1" dirty="0" smtClean="0">
                <a:solidFill>
                  <a:srgbClr val="FF0000"/>
                </a:solidFill>
              </a:rPr>
              <a:t>What about </a:t>
            </a:r>
            <a:r>
              <a:rPr lang="en-US" sz="2800" b="1" dirty="0" err="1" smtClean="0">
                <a:solidFill>
                  <a:srgbClr val="FF0000"/>
                </a:solidFill>
              </a:rPr>
              <a:t>I</a:t>
            </a:r>
            <a:r>
              <a:rPr lang="en-US" sz="2800" b="1" baseline="-25000" dirty="0" err="1" smtClean="0">
                <a:solidFill>
                  <a:srgbClr val="FF0000"/>
                </a:solidFill>
              </a:rPr>
              <a:t>h</a:t>
            </a:r>
            <a:r>
              <a:rPr lang="en-US" sz="2800" b="1" dirty="0" smtClean="0">
                <a:solidFill>
                  <a:srgbClr val="FF0000"/>
                </a:solidFill>
              </a:rPr>
              <a:t>?</a:t>
            </a:r>
            <a:endParaRPr lang="en-US" sz="2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02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85</a:t>
            </a:fld>
            <a:endParaRPr lang="en-US"/>
          </a:p>
        </p:txBody>
      </p:sp>
      <p:sp>
        <p:nvSpPr>
          <p:cNvPr id="5" name="TextBox 4"/>
          <p:cNvSpPr txBox="1"/>
          <p:nvPr/>
        </p:nvSpPr>
        <p:spPr>
          <a:xfrm>
            <a:off x="1054842" y="254000"/>
            <a:ext cx="6984258" cy="707886"/>
          </a:xfrm>
          <a:prstGeom prst="rect">
            <a:avLst/>
          </a:prstGeom>
          <a:noFill/>
        </p:spPr>
        <p:txBody>
          <a:bodyPr wrap="square" rtlCol="0">
            <a:spAutoFit/>
          </a:bodyPr>
          <a:lstStyle/>
          <a:p>
            <a:pPr marL="342900" indent="-342900" algn="ctr"/>
            <a:r>
              <a:rPr lang="en-US" sz="4000" u="sng" dirty="0" smtClean="0"/>
              <a:t>Stereographic Projections</a:t>
            </a:r>
          </a:p>
        </p:txBody>
      </p:sp>
      <p:pic>
        <p:nvPicPr>
          <p:cNvPr id="352258" name="Picture 2"/>
          <p:cNvPicPr>
            <a:picLocks noChangeAspect="1" noChangeArrowheads="1"/>
          </p:cNvPicPr>
          <p:nvPr/>
        </p:nvPicPr>
        <p:blipFill>
          <a:blip r:embed="rId2" cstate="print"/>
          <a:srcRect/>
          <a:stretch>
            <a:fillRect/>
          </a:stretch>
        </p:blipFill>
        <p:spPr bwMode="auto">
          <a:xfrm>
            <a:off x="2270124" y="1066799"/>
            <a:ext cx="4587875" cy="5648581"/>
          </a:xfrm>
          <a:prstGeom prst="rect">
            <a:avLst/>
          </a:prstGeom>
          <a:noFill/>
          <a:ln w="9525">
            <a:noFill/>
            <a:miter lim="800000"/>
            <a:headEnd/>
            <a:tailEnd/>
          </a:ln>
        </p:spPr>
      </p:pic>
      <p:sp>
        <p:nvSpPr>
          <p:cNvPr id="8" name="Rectangle 7"/>
          <p:cNvSpPr/>
          <p:nvPr/>
        </p:nvSpPr>
        <p:spPr>
          <a:xfrm>
            <a:off x="6452731" y="3125768"/>
            <a:ext cx="2681744" cy="461665"/>
          </a:xfrm>
          <a:prstGeom prst="rect">
            <a:avLst/>
          </a:prstGeom>
        </p:spPr>
        <p:txBody>
          <a:bodyPr wrap="square">
            <a:spAutoFit/>
          </a:bodyPr>
          <a:lstStyle/>
          <a:p>
            <a:r>
              <a:rPr lang="pt-BR" sz="2400" dirty="0" smtClean="0"/>
              <a:t>6C</a:t>
            </a:r>
            <a:r>
              <a:rPr lang="pt-BR" sz="2400" baseline="-25000" dirty="0" smtClean="0"/>
              <a:t>5</a:t>
            </a:r>
            <a:r>
              <a:rPr lang="pt-BR" sz="2400" dirty="0" smtClean="0"/>
              <a:t>, 10C</a:t>
            </a:r>
            <a:r>
              <a:rPr lang="pt-BR" sz="2400" baseline="-25000" dirty="0" smtClean="0"/>
              <a:t>3</a:t>
            </a:r>
            <a:r>
              <a:rPr lang="pt-BR" sz="2400" dirty="0" smtClean="0"/>
              <a:t>, 15C</a:t>
            </a:r>
            <a:r>
              <a:rPr lang="pt-BR" sz="2400" baseline="-25000" dirty="0" smtClean="0"/>
              <a:t>2</a:t>
            </a:r>
            <a:r>
              <a:rPr lang="pt-BR" sz="2400" dirty="0" smtClean="0"/>
              <a:t>, 15σ</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22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86</a:t>
            </a:fld>
            <a:endParaRPr lang="en-US"/>
          </a:p>
        </p:txBody>
      </p:sp>
      <p:sp>
        <p:nvSpPr>
          <p:cNvPr id="5" name="TextBox 4"/>
          <p:cNvSpPr txBox="1"/>
          <p:nvPr/>
        </p:nvSpPr>
        <p:spPr>
          <a:xfrm>
            <a:off x="1054842" y="254000"/>
            <a:ext cx="6984258" cy="707886"/>
          </a:xfrm>
          <a:prstGeom prst="rect">
            <a:avLst/>
          </a:prstGeom>
          <a:noFill/>
        </p:spPr>
        <p:txBody>
          <a:bodyPr wrap="square" rtlCol="0">
            <a:spAutoFit/>
          </a:bodyPr>
          <a:lstStyle/>
          <a:p>
            <a:pPr marL="342900" indent="-342900" algn="ctr"/>
            <a:r>
              <a:rPr lang="en-US" sz="4000" u="sng" dirty="0" smtClean="0"/>
              <a:t>What Point Group?</a:t>
            </a:r>
          </a:p>
        </p:txBody>
      </p:sp>
      <p:pic>
        <p:nvPicPr>
          <p:cNvPr id="351234" name="Picture 2"/>
          <p:cNvPicPr>
            <a:picLocks noChangeAspect="1" noChangeArrowheads="1"/>
          </p:cNvPicPr>
          <p:nvPr/>
        </p:nvPicPr>
        <p:blipFill>
          <a:blip r:embed="rId2" cstate="print"/>
          <a:srcRect/>
          <a:stretch>
            <a:fillRect/>
          </a:stretch>
        </p:blipFill>
        <p:spPr bwMode="auto">
          <a:xfrm>
            <a:off x="788988" y="1760538"/>
            <a:ext cx="2093912" cy="2030937"/>
          </a:xfrm>
          <a:prstGeom prst="rect">
            <a:avLst/>
          </a:prstGeom>
          <a:noFill/>
          <a:ln w="9525">
            <a:noFill/>
            <a:miter lim="800000"/>
            <a:headEnd/>
            <a:tailEnd/>
          </a:ln>
        </p:spPr>
      </p:pic>
      <p:sp>
        <p:nvSpPr>
          <p:cNvPr id="7" name="TextBox 6"/>
          <p:cNvSpPr txBox="1"/>
          <p:nvPr/>
        </p:nvSpPr>
        <p:spPr>
          <a:xfrm>
            <a:off x="1460500" y="3835400"/>
            <a:ext cx="749300" cy="523220"/>
          </a:xfrm>
          <a:prstGeom prst="rect">
            <a:avLst/>
          </a:prstGeom>
          <a:noFill/>
        </p:spPr>
        <p:txBody>
          <a:bodyPr wrap="square" rtlCol="0">
            <a:spAutoFit/>
          </a:bodyPr>
          <a:lstStyle/>
          <a:p>
            <a:pPr algn="ctr"/>
            <a:r>
              <a:rPr lang="en-US" sz="2800" b="1" dirty="0" smtClean="0"/>
              <a:t>D</a:t>
            </a:r>
            <a:r>
              <a:rPr lang="en-US" sz="2800" b="1" baseline="-25000" dirty="0" smtClean="0"/>
              <a:t>4h</a:t>
            </a:r>
            <a:endParaRPr lang="en-US" sz="2800" b="1" baseline="-25000" dirty="0"/>
          </a:p>
        </p:txBody>
      </p:sp>
      <p:pic>
        <p:nvPicPr>
          <p:cNvPr id="351235" name="Picture 3"/>
          <p:cNvPicPr>
            <a:picLocks noChangeAspect="1" noChangeArrowheads="1"/>
          </p:cNvPicPr>
          <p:nvPr/>
        </p:nvPicPr>
        <p:blipFill>
          <a:blip r:embed="rId3" cstate="print"/>
          <a:srcRect/>
          <a:stretch>
            <a:fillRect/>
          </a:stretch>
        </p:blipFill>
        <p:spPr bwMode="auto">
          <a:xfrm>
            <a:off x="3590131" y="1879599"/>
            <a:ext cx="2154237" cy="2107743"/>
          </a:xfrm>
          <a:prstGeom prst="rect">
            <a:avLst/>
          </a:prstGeom>
          <a:noFill/>
          <a:ln w="9525">
            <a:noFill/>
            <a:miter lim="800000"/>
            <a:headEnd/>
            <a:tailEnd/>
          </a:ln>
        </p:spPr>
      </p:pic>
      <p:sp>
        <p:nvSpPr>
          <p:cNvPr id="9" name="TextBox 8"/>
          <p:cNvSpPr txBox="1"/>
          <p:nvPr/>
        </p:nvSpPr>
        <p:spPr>
          <a:xfrm>
            <a:off x="4178300" y="3835400"/>
            <a:ext cx="749300" cy="523220"/>
          </a:xfrm>
          <a:prstGeom prst="rect">
            <a:avLst/>
          </a:prstGeom>
          <a:noFill/>
        </p:spPr>
        <p:txBody>
          <a:bodyPr wrap="square" rtlCol="0">
            <a:spAutoFit/>
          </a:bodyPr>
          <a:lstStyle/>
          <a:p>
            <a:pPr algn="ctr"/>
            <a:r>
              <a:rPr lang="en-US" sz="2800" b="1" dirty="0" smtClean="0"/>
              <a:t>C</a:t>
            </a:r>
            <a:r>
              <a:rPr lang="en-US" sz="2800" b="1" baseline="-25000" dirty="0" smtClean="0"/>
              <a:t>6h</a:t>
            </a:r>
            <a:endParaRPr lang="en-US" sz="2800" b="1" baseline="-25000" dirty="0"/>
          </a:p>
        </p:txBody>
      </p:sp>
      <p:pic>
        <p:nvPicPr>
          <p:cNvPr id="351236" name="Picture 4"/>
          <p:cNvPicPr>
            <a:picLocks noChangeAspect="1" noChangeArrowheads="1"/>
          </p:cNvPicPr>
          <p:nvPr/>
        </p:nvPicPr>
        <p:blipFill>
          <a:blip r:embed="rId4" cstate="print"/>
          <a:srcRect/>
          <a:stretch>
            <a:fillRect/>
          </a:stretch>
        </p:blipFill>
        <p:spPr bwMode="auto">
          <a:xfrm>
            <a:off x="6176963" y="1763713"/>
            <a:ext cx="2001837" cy="2001837"/>
          </a:xfrm>
          <a:prstGeom prst="rect">
            <a:avLst/>
          </a:prstGeom>
          <a:noFill/>
          <a:ln w="9525">
            <a:noFill/>
            <a:miter lim="800000"/>
            <a:headEnd/>
            <a:tailEnd/>
          </a:ln>
        </p:spPr>
      </p:pic>
      <p:sp>
        <p:nvSpPr>
          <p:cNvPr id="11" name="TextBox 10"/>
          <p:cNvSpPr txBox="1"/>
          <p:nvPr/>
        </p:nvSpPr>
        <p:spPr>
          <a:xfrm>
            <a:off x="6870700" y="3747155"/>
            <a:ext cx="749300" cy="523220"/>
          </a:xfrm>
          <a:prstGeom prst="rect">
            <a:avLst/>
          </a:prstGeom>
          <a:noFill/>
        </p:spPr>
        <p:txBody>
          <a:bodyPr wrap="square" rtlCol="0">
            <a:spAutoFit/>
          </a:bodyPr>
          <a:lstStyle/>
          <a:p>
            <a:pPr algn="ctr"/>
            <a:r>
              <a:rPr lang="en-US" sz="2800" b="1" dirty="0" smtClean="0"/>
              <a:t>D</a:t>
            </a:r>
            <a:r>
              <a:rPr lang="en-US" sz="2800" b="1" baseline="-25000" dirty="0" smtClean="0"/>
              <a:t>3</a:t>
            </a:r>
            <a:endParaRPr lang="en-US" sz="2800" b="1" baseline="-2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12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12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228" y="13386"/>
            <a:ext cx="8229600" cy="1143000"/>
          </a:xfrm>
        </p:spPr>
        <p:txBody>
          <a:bodyPr>
            <a:normAutofit/>
          </a:bodyPr>
          <a:lstStyle/>
          <a:p>
            <a:r>
              <a:rPr lang="en-US" sz="4000" u="sng" dirty="0" smtClean="0"/>
              <a:t>Symmetry Operation Math</a:t>
            </a:r>
            <a:endParaRPr lang="en-US" sz="4000" u="sng" dirty="0"/>
          </a:p>
        </p:txBody>
      </p:sp>
      <p:sp>
        <p:nvSpPr>
          <p:cNvPr id="4" name="TextBox 3"/>
          <p:cNvSpPr txBox="1"/>
          <p:nvPr/>
        </p:nvSpPr>
        <p:spPr>
          <a:xfrm>
            <a:off x="217717" y="4220038"/>
            <a:ext cx="8795657" cy="461665"/>
          </a:xfrm>
          <a:prstGeom prst="rect">
            <a:avLst/>
          </a:prstGeom>
          <a:noFill/>
        </p:spPr>
        <p:txBody>
          <a:bodyPr wrap="square" rtlCol="0">
            <a:spAutoFit/>
          </a:bodyPr>
          <a:lstStyle/>
          <a:p>
            <a:pPr algn="ctr"/>
            <a:r>
              <a:rPr lang="en-US" sz="2400" dirty="0" smtClean="0">
                <a:solidFill>
                  <a:srgbClr val="FF0000"/>
                </a:solidFill>
              </a:rPr>
              <a:t>Easy Alternative: Represent symmetry operations with matrices.</a:t>
            </a:r>
            <a:endParaRPr lang="en-US" sz="2400" dirty="0">
              <a:solidFill>
                <a:srgbClr val="FF0000"/>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87</a:t>
            </a:fld>
            <a:endParaRPr lang="en-US"/>
          </a:p>
        </p:txBody>
      </p:sp>
      <p:pic>
        <p:nvPicPr>
          <p:cNvPr id="8" name="Picture 3"/>
          <p:cNvPicPr>
            <a:picLocks noChangeAspect="1" noChangeArrowheads="1"/>
          </p:cNvPicPr>
          <p:nvPr/>
        </p:nvPicPr>
        <p:blipFill>
          <a:blip r:embed="rId2" cstate="print"/>
          <a:srcRect/>
          <a:stretch>
            <a:fillRect/>
          </a:stretch>
        </p:blipFill>
        <p:spPr bwMode="auto">
          <a:xfrm>
            <a:off x="246743" y="1132174"/>
            <a:ext cx="1974639" cy="1393320"/>
          </a:xfrm>
          <a:prstGeom prst="rect">
            <a:avLst/>
          </a:prstGeom>
          <a:noFill/>
          <a:ln w="9525">
            <a:noFill/>
            <a:miter lim="800000"/>
            <a:headEnd/>
            <a:tailEnd/>
          </a:ln>
        </p:spPr>
      </p:pic>
      <p:cxnSp>
        <p:nvCxnSpPr>
          <p:cNvPr id="9" name="Straight Arrow Connector 8"/>
          <p:cNvCxnSpPr/>
          <p:nvPr/>
        </p:nvCxnSpPr>
        <p:spPr>
          <a:xfrm>
            <a:off x="2251432" y="1876592"/>
            <a:ext cx="811082"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301006" y="1303155"/>
            <a:ext cx="599844" cy="523220"/>
          </a:xfrm>
          <a:prstGeom prst="rect">
            <a:avLst/>
          </a:prstGeom>
        </p:spPr>
        <p:txBody>
          <a:bodyPr wrap="none">
            <a:spAutoFit/>
          </a:bodyPr>
          <a:lstStyle/>
          <a:p>
            <a:r>
              <a:rPr lang="en-US" sz="2800" dirty="0" err="1" smtClean="0">
                <a:latin typeface="Symbol" pitchFamily="18" charset="2"/>
              </a:rPr>
              <a:t>s</a:t>
            </a:r>
            <a:r>
              <a:rPr lang="en-US" sz="2800" baseline="-25000" dirty="0" err="1" smtClean="0"/>
              <a:t>xz</a:t>
            </a:r>
            <a:endParaRPr lang="en-US" sz="2800" dirty="0">
              <a:latin typeface="Symbol" pitchFamily="18" charset="2"/>
            </a:endParaRPr>
          </a:p>
        </p:txBody>
      </p:sp>
      <p:sp>
        <p:nvSpPr>
          <p:cNvPr id="13" name="TextBox 12"/>
          <p:cNvSpPr txBox="1"/>
          <p:nvPr/>
        </p:nvSpPr>
        <p:spPr>
          <a:xfrm>
            <a:off x="551544" y="2699656"/>
            <a:ext cx="1480457" cy="369332"/>
          </a:xfrm>
          <a:prstGeom prst="rect">
            <a:avLst/>
          </a:prstGeom>
          <a:noFill/>
        </p:spPr>
        <p:txBody>
          <a:bodyPr wrap="square" rtlCol="0">
            <a:spAutoFit/>
          </a:bodyPr>
          <a:lstStyle/>
          <a:p>
            <a:pPr algn="ctr"/>
            <a:r>
              <a:rPr lang="en-US" dirty="0" smtClean="0"/>
              <a:t>O (x</a:t>
            </a:r>
            <a:r>
              <a:rPr lang="en-US" baseline="-25000" dirty="0" smtClean="0"/>
              <a:t>o</a:t>
            </a:r>
            <a:r>
              <a:rPr lang="en-US" dirty="0" smtClean="0"/>
              <a:t>, </a:t>
            </a:r>
            <a:r>
              <a:rPr lang="en-US" dirty="0" err="1" smtClean="0"/>
              <a:t>y</a:t>
            </a:r>
            <a:r>
              <a:rPr lang="en-US" baseline="-25000" dirty="0" err="1" smtClean="0"/>
              <a:t>o</a:t>
            </a:r>
            <a:r>
              <a:rPr lang="en-US" dirty="0" smtClean="0"/>
              <a:t>, </a:t>
            </a:r>
            <a:r>
              <a:rPr lang="en-US" dirty="0" err="1" smtClean="0"/>
              <a:t>z</a:t>
            </a:r>
            <a:r>
              <a:rPr lang="en-US" baseline="-25000" dirty="0" err="1" smtClean="0"/>
              <a:t>o</a:t>
            </a:r>
            <a:r>
              <a:rPr lang="en-US" dirty="0" smtClean="0"/>
              <a:t>)</a:t>
            </a:r>
            <a:endParaRPr lang="en-US" dirty="0"/>
          </a:p>
        </p:txBody>
      </p:sp>
      <p:sp>
        <p:nvSpPr>
          <p:cNvPr id="14" name="TextBox 13"/>
          <p:cNvSpPr txBox="1"/>
          <p:nvPr/>
        </p:nvSpPr>
        <p:spPr>
          <a:xfrm>
            <a:off x="3251136" y="2692398"/>
            <a:ext cx="1480457" cy="369332"/>
          </a:xfrm>
          <a:prstGeom prst="rect">
            <a:avLst/>
          </a:prstGeom>
          <a:noFill/>
        </p:spPr>
        <p:txBody>
          <a:bodyPr wrap="square" rtlCol="0">
            <a:spAutoFit/>
          </a:bodyPr>
          <a:lstStyle/>
          <a:p>
            <a:pPr algn="ctr"/>
            <a:r>
              <a:rPr lang="en-US" dirty="0" smtClean="0"/>
              <a:t>O (x</a:t>
            </a:r>
            <a:r>
              <a:rPr lang="en-US" baseline="-25000" dirty="0" smtClean="0"/>
              <a:t>o</a:t>
            </a:r>
            <a:r>
              <a:rPr lang="en-US" dirty="0" smtClean="0"/>
              <a:t>, -</a:t>
            </a:r>
            <a:r>
              <a:rPr lang="en-US" dirty="0" err="1" smtClean="0"/>
              <a:t>y</a:t>
            </a:r>
            <a:r>
              <a:rPr lang="en-US" baseline="-25000" dirty="0" err="1" smtClean="0"/>
              <a:t>o</a:t>
            </a:r>
            <a:r>
              <a:rPr lang="en-US" dirty="0" smtClean="0"/>
              <a:t>, </a:t>
            </a:r>
            <a:r>
              <a:rPr lang="en-US" dirty="0" err="1" smtClean="0"/>
              <a:t>z</a:t>
            </a:r>
            <a:r>
              <a:rPr lang="en-US" baseline="-25000" dirty="0" err="1" smtClean="0"/>
              <a:t>o</a:t>
            </a:r>
            <a:r>
              <a:rPr lang="en-US" dirty="0" smtClean="0"/>
              <a:t>)</a:t>
            </a:r>
            <a:endParaRPr lang="en-US" dirty="0"/>
          </a:p>
        </p:txBody>
      </p:sp>
      <p:pic>
        <p:nvPicPr>
          <p:cNvPr id="310274" name="Picture 2"/>
          <p:cNvPicPr>
            <a:picLocks noChangeAspect="1" noChangeArrowheads="1"/>
          </p:cNvPicPr>
          <p:nvPr/>
        </p:nvPicPr>
        <p:blipFill>
          <a:blip r:embed="rId3" cstate="print"/>
          <a:srcRect/>
          <a:stretch>
            <a:fillRect/>
          </a:stretch>
        </p:blipFill>
        <p:spPr bwMode="auto">
          <a:xfrm>
            <a:off x="3170467" y="1250723"/>
            <a:ext cx="1677304" cy="1194122"/>
          </a:xfrm>
          <a:prstGeom prst="rect">
            <a:avLst/>
          </a:prstGeom>
          <a:noFill/>
          <a:ln w="9525">
            <a:noFill/>
            <a:miter lim="800000"/>
            <a:headEnd/>
            <a:tailEnd/>
          </a:ln>
        </p:spPr>
      </p:pic>
      <p:sp>
        <p:nvSpPr>
          <p:cNvPr id="17" name="TextBox 16"/>
          <p:cNvSpPr txBox="1"/>
          <p:nvPr/>
        </p:nvSpPr>
        <p:spPr>
          <a:xfrm>
            <a:off x="533236" y="3098795"/>
            <a:ext cx="1876135" cy="369332"/>
          </a:xfrm>
          <a:prstGeom prst="rect">
            <a:avLst/>
          </a:prstGeom>
          <a:noFill/>
        </p:spPr>
        <p:txBody>
          <a:bodyPr wrap="square" rtlCol="0">
            <a:spAutoFit/>
          </a:bodyPr>
          <a:lstStyle/>
          <a:p>
            <a:pPr algn="ctr"/>
            <a:r>
              <a:rPr lang="en-US" dirty="0" smtClean="0"/>
              <a:t>H1 (x</a:t>
            </a:r>
            <a:r>
              <a:rPr lang="en-US" baseline="-25000" dirty="0" smtClean="0"/>
              <a:t>h1</a:t>
            </a:r>
            <a:r>
              <a:rPr lang="en-US" dirty="0" smtClean="0"/>
              <a:t>, y</a:t>
            </a:r>
            <a:r>
              <a:rPr lang="en-US" baseline="-25000" dirty="0" smtClean="0"/>
              <a:t>h1</a:t>
            </a:r>
            <a:r>
              <a:rPr lang="en-US" dirty="0" smtClean="0"/>
              <a:t>, z</a:t>
            </a:r>
            <a:r>
              <a:rPr lang="en-US" baseline="-25000" dirty="0" smtClean="0"/>
              <a:t>h1</a:t>
            </a:r>
            <a:r>
              <a:rPr lang="en-US" dirty="0" smtClean="0"/>
              <a:t>)</a:t>
            </a:r>
            <a:endParaRPr lang="en-US" dirty="0"/>
          </a:p>
        </p:txBody>
      </p:sp>
      <p:sp>
        <p:nvSpPr>
          <p:cNvPr id="18" name="TextBox 17"/>
          <p:cNvSpPr txBox="1"/>
          <p:nvPr/>
        </p:nvSpPr>
        <p:spPr>
          <a:xfrm>
            <a:off x="3232828" y="3091537"/>
            <a:ext cx="1861686" cy="369332"/>
          </a:xfrm>
          <a:prstGeom prst="rect">
            <a:avLst/>
          </a:prstGeom>
          <a:noFill/>
        </p:spPr>
        <p:txBody>
          <a:bodyPr wrap="square" rtlCol="0">
            <a:spAutoFit/>
          </a:bodyPr>
          <a:lstStyle/>
          <a:p>
            <a:pPr algn="ctr"/>
            <a:r>
              <a:rPr lang="en-US" dirty="0" smtClean="0"/>
              <a:t>H1 (x</a:t>
            </a:r>
            <a:r>
              <a:rPr lang="en-US" baseline="-25000" dirty="0" smtClean="0"/>
              <a:t>h1</a:t>
            </a:r>
            <a:r>
              <a:rPr lang="en-US" dirty="0" smtClean="0"/>
              <a:t>, -y</a:t>
            </a:r>
            <a:r>
              <a:rPr lang="en-US" baseline="-25000" dirty="0" smtClean="0"/>
              <a:t>h1</a:t>
            </a:r>
            <a:r>
              <a:rPr lang="en-US" dirty="0" smtClean="0"/>
              <a:t>, z</a:t>
            </a:r>
            <a:r>
              <a:rPr lang="en-US" baseline="-25000" dirty="0" smtClean="0"/>
              <a:t>h1</a:t>
            </a:r>
            <a:r>
              <a:rPr lang="en-US" dirty="0" smtClean="0"/>
              <a:t>)</a:t>
            </a:r>
            <a:endParaRPr lang="en-US" dirty="0"/>
          </a:p>
        </p:txBody>
      </p:sp>
      <p:sp>
        <p:nvSpPr>
          <p:cNvPr id="19" name="TextBox 18"/>
          <p:cNvSpPr txBox="1"/>
          <p:nvPr/>
        </p:nvSpPr>
        <p:spPr>
          <a:xfrm>
            <a:off x="511465" y="3468909"/>
            <a:ext cx="1876135" cy="369332"/>
          </a:xfrm>
          <a:prstGeom prst="rect">
            <a:avLst/>
          </a:prstGeom>
          <a:noFill/>
        </p:spPr>
        <p:txBody>
          <a:bodyPr wrap="square" rtlCol="0">
            <a:spAutoFit/>
          </a:bodyPr>
          <a:lstStyle/>
          <a:p>
            <a:pPr algn="ctr"/>
            <a:r>
              <a:rPr lang="en-US" dirty="0" smtClean="0"/>
              <a:t>H2 (x</a:t>
            </a:r>
            <a:r>
              <a:rPr lang="en-US" baseline="-25000" dirty="0" smtClean="0"/>
              <a:t>h2</a:t>
            </a:r>
            <a:r>
              <a:rPr lang="en-US" dirty="0" smtClean="0"/>
              <a:t>, y</a:t>
            </a:r>
            <a:r>
              <a:rPr lang="en-US" baseline="-25000" dirty="0" smtClean="0"/>
              <a:t>h2</a:t>
            </a:r>
            <a:r>
              <a:rPr lang="en-US" dirty="0" smtClean="0"/>
              <a:t>, z</a:t>
            </a:r>
            <a:r>
              <a:rPr lang="en-US" baseline="-25000" dirty="0" smtClean="0"/>
              <a:t>h2</a:t>
            </a:r>
            <a:r>
              <a:rPr lang="en-US" dirty="0" smtClean="0"/>
              <a:t>)</a:t>
            </a:r>
            <a:endParaRPr lang="en-US" dirty="0"/>
          </a:p>
        </p:txBody>
      </p:sp>
      <p:sp>
        <p:nvSpPr>
          <p:cNvPr id="20" name="TextBox 19"/>
          <p:cNvSpPr txBox="1"/>
          <p:nvPr/>
        </p:nvSpPr>
        <p:spPr>
          <a:xfrm>
            <a:off x="3211057" y="3461651"/>
            <a:ext cx="1861686" cy="369332"/>
          </a:xfrm>
          <a:prstGeom prst="rect">
            <a:avLst/>
          </a:prstGeom>
          <a:noFill/>
        </p:spPr>
        <p:txBody>
          <a:bodyPr wrap="square" rtlCol="0">
            <a:spAutoFit/>
          </a:bodyPr>
          <a:lstStyle/>
          <a:p>
            <a:pPr algn="ctr"/>
            <a:r>
              <a:rPr lang="en-US" dirty="0" smtClean="0"/>
              <a:t>H2 (x</a:t>
            </a:r>
            <a:r>
              <a:rPr lang="en-US" baseline="-25000" dirty="0" smtClean="0"/>
              <a:t>h2</a:t>
            </a:r>
            <a:r>
              <a:rPr lang="en-US" dirty="0" smtClean="0"/>
              <a:t>, -y</a:t>
            </a:r>
            <a:r>
              <a:rPr lang="en-US" baseline="-25000" dirty="0" smtClean="0"/>
              <a:t>h2</a:t>
            </a:r>
            <a:r>
              <a:rPr lang="en-US" dirty="0" smtClean="0"/>
              <a:t>, z</a:t>
            </a:r>
            <a:r>
              <a:rPr lang="en-US" baseline="-25000" dirty="0" smtClean="0"/>
              <a:t>h2</a:t>
            </a:r>
            <a:r>
              <a:rPr lang="en-US" dirty="0" smtClean="0"/>
              <a:t>)</a:t>
            </a:r>
            <a:endParaRPr lang="en-US" dirty="0"/>
          </a:p>
        </p:txBody>
      </p:sp>
      <p:pic>
        <p:nvPicPr>
          <p:cNvPr id="21" name="Picture 2"/>
          <p:cNvPicPr>
            <a:picLocks noChangeAspect="1" noChangeArrowheads="1"/>
          </p:cNvPicPr>
          <p:nvPr/>
        </p:nvPicPr>
        <p:blipFill>
          <a:blip r:embed="rId4" cstate="print"/>
          <a:srcRect/>
          <a:stretch>
            <a:fillRect/>
          </a:stretch>
        </p:blipFill>
        <p:spPr bwMode="auto">
          <a:xfrm>
            <a:off x="5704795" y="1174753"/>
            <a:ext cx="1799091" cy="1633748"/>
          </a:xfrm>
          <a:prstGeom prst="rect">
            <a:avLst/>
          </a:prstGeom>
          <a:noFill/>
          <a:ln w="9525">
            <a:noFill/>
            <a:miter lim="800000"/>
            <a:headEnd/>
            <a:tailEnd/>
          </a:ln>
        </p:spPr>
      </p:pic>
      <p:cxnSp>
        <p:nvCxnSpPr>
          <p:cNvPr id="22" name="Straight Arrow Connector 21"/>
          <p:cNvCxnSpPr/>
          <p:nvPr/>
        </p:nvCxnSpPr>
        <p:spPr>
          <a:xfrm>
            <a:off x="7570918" y="2028992"/>
            <a:ext cx="811082"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7664034" y="1499097"/>
            <a:ext cx="497252" cy="523220"/>
          </a:xfrm>
          <a:prstGeom prst="rect">
            <a:avLst/>
          </a:prstGeom>
        </p:spPr>
        <p:txBody>
          <a:bodyPr wrap="none">
            <a:spAutoFit/>
          </a:bodyPr>
          <a:lstStyle/>
          <a:p>
            <a:r>
              <a:rPr lang="en-US" sz="2800" dirty="0" smtClean="0"/>
              <a:t>C</a:t>
            </a:r>
            <a:r>
              <a:rPr lang="en-US" sz="2800" baseline="-25000" dirty="0" smtClean="0"/>
              <a:t>5</a:t>
            </a:r>
            <a:endParaRPr lang="en-US" sz="2800" baseline="-25000" dirty="0"/>
          </a:p>
        </p:txBody>
      </p:sp>
      <p:sp>
        <p:nvSpPr>
          <p:cNvPr id="24" name="TextBox 23"/>
          <p:cNvSpPr txBox="1"/>
          <p:nvPr/>
        </p:nvSpPr>
        <p:spPr>
          <a:xfrm>
            <a:off x="5856515" y="2895599"/>
            <a:ext cx="2256969" cy="369332"/>
          </a:xfrm>
          <a:prstGeom prst="rect">
            <a:avLst/>
          </a:prstGeom>
          <a:noFill/>
        </p:spPr>
        <p:txBody>
          <a:bodyPr wrap="square" rtlCol="0">
            <a:spAutoFit/>
          </a:bodyPr>
          <a:lstStyle/>
          <a:p>
            <a:r>
              <a:rPr lang="en-US" dirty="0" smtClean="0"/>
              <a:t>C1     (x</a:t>
            </a:r>
            <a:r>
              <a:rPr lang="en-US" baseline="-25000" dirty="0" smtClean="0"/>
              <a:t>c1</a:t>
            </a:r>
            <a:r>
              <a:rPr lang="en-US" dirty="0" smtClean="0"/>
              <a:t>, y</a:t>
            </a:r>
            <a:r>
              <a:rPr lang="en-US" baseline="-25000" dirty="0" smtClean="0"/>
              <a:t>c1</a:t>
            </a:r>
            <a:r>
              <a:rPr lang="en-US" dirty="0" smtClean="0"/>
              <a:t>, z</a:t>
            </a:r>
            <a:r>
              <a:rPr lang="en-US" baseline="-25000" dirty="0" smtClean="0"/>
              <a:t>c1</a:t>
            </a:r>
            <a:r>
              <a:rPr lang="en-US" dirty="0" smtClean="0"/>
              <a:t>)</a:t>
            </a:r>
            <a:endParaRPr lang="en-US" dirty="0"/>
          </a:p>
        </p:txBody>
      </p:sp>
      <p:sp>
        <p:nvSpPr>
          <p:cNvPr id="25" name="TextBox 24"/>
          <p:cNvSpPr txBox="1"/>
          <p:nvPr/>
        </p:nvSpPr>
        <p:spPr>
          <a:xfrm>
            <a:off x="5849259" y="3788211"/>
            <a:ext cx="3047997" cy="369332"/>
          </a:xfrm>
          <a:prstGeom prst="rect">
            <a:avLst/>
          </a:prstGeom>
          <a:noFill/>
        </p:spPr>
        <p:txBody>
          <a:bodyPr wrap="square" rtlCol="0">
            <a:spAutoFit/>
          </a:bodyPr>
          <a:lstStyle/>
          <a:p>
            <a:r>
              <a:rPr lang="en-US" dirty="0" smtClean="0"/>
              <a:t>C60 (x</a:t>
            </a:r>
            <a:r>
              <a:rPr lang="en-US" baseline="-25000" dirty="0" smtClean="0"/>
              <a:t>c60</a:t>
            </a:r>
            <a:r>
              <a:rPr lang="en-US" dirty="0" smtClean="0"/>
              <a:t>, y</a:t>
            </a:r>
            <a:r>
              <a:rPr lang="en-US" baseline="-25000" dirty="0" smtClean="0"/>
              <a:t>c60</a:t>
            </a:r>
            <a:r>
              <a:rPr lang="en-US" dirty="0" smtClean="0"/>
              <a:t>, z</a:t>
            </a:r>
            <a:r>
              <a:rPr lang="en-US" baseline="-25000" dirty="0" smtClean="0"/>
              <a:t>c60</a:t>
            </a:r>
            <a:r>
              <a:rPr lang="en-US" dirty="0" smtClean="0"/>
              <a:t>)</a:t>
            </a:r>
            <a:endParaRPr lang="en-US" dirty="0"/>
          </a:p>
        </p:txBody>
      </p:sp>
      <p:sp>
        <p:nvSpPr>
          <p:cNvPr id="26" name="TextBox 25"/>
          <p:cNvSpPr txBox="1"/>
          <p:nvPr/>
        </p:nvSpPr>
        <p:spPr>
          <a:xfrm>
            <a:off x="5962650" y="3135087"/>
            <a:ext cx="2256969" cy="369332"/>
          </a:xfrm>
          <a:prstGeom prst="rect">
            <a:avLst/>
          </a:prstGeom>
          <a:noFill/>
        </p:spPr>
        <p:txBody>
          <a:bodyPr wrap="square" rtlCol="0">
            <a:spAutoFit/>
          </a:bodyPr>
          <a:lstStyle/>
          <a:p>
            <a:r>
              <a:rPr lang="en-US" dirty="0" smtClean="0"/>
              <a:t>.</a:t>
            </a:r>
            <a:endParaRPr lang="en-US" dirty="0"/>
          </a:p>
        </p:txBody>
      </p:sp>
      <p:sp>
        <p:nvSpPr>
          <p:cNvPr id="27" name="TextBox 26"/>
          <p:cNvSpPr txBox="1"/>
          <p:nvPr/>
        </p:nvSpPr>
        <p:spPr>
          <a:xfrm>
            <a:off x="5955396" y="3287487"/>
            <a:ext cx="2256969" cy="369332"/>
          </a:xfrm>
          <a:prstGeom prst="rect">
            <a:avLst/>
          </a:prstGeom>
          <a:noFill/>
        </p:spPr>
        <p:txBody>
          <a:bodyPr wrap="square" rtlCol="0">
            <a:spAutoFit/>
          </a:bodyPr>
          <a:lstStyle/>
          <a:p>
            <a:r>
              <a:rPr lang="en-US" dirty="0" smtClean="0"/>
              <a:t>.</a:t>
            </a:r>
            <a:endParaRPr lang="en-US" dirty="0"/>
          </a:p>
        </p:txBody>
      </p:sp>
      <p:sp>
        <p:nvSpPr>
          <p:cNvPr id="28" name="TextBox 27"/>
          <p:cNvSpPr txBox="1"/>
          <p:nvPr/>
        </p:nvSpPr>
        <p:spPr>
          <a:xfrm>
            <a:off x="5962650" y="3483430"/>
            <a:ext cx="2256969" cy="369332"/>
          </a:xfrm>
          <a:prstGeom prst="rect">
            <a:avLst/>
          </a:prstGeom>
          <a:noFill/>
        </p:spPr>
        <p:txBody>
          <a:bodyPr wrap="square" rtlCol="0">
            <a:spAutoFit/>
          </a:bodyPr>
          <a:lstStyle/>
          <a:p>
            <a:r>
              <a:rPr lang="en-US" dirty="0" smtClean="0"/>
              <a:t>.</a:t>
            </a:r>
            <a:endParaRPr lang="en-US" dirty="0"/>
          </a:p>
        </p:txBody>
      </p:sp>
      <p:sp>
        <p:nvSpPr>
          <p:cNvPr id="29" name="Rectangle 28"/>
          <p:cNvSpPr/>
          <p:nvPr/>
        </p:nvSpPr>
        <p:spPr>
          <a:xfrm>
            <a:off x="1596571" y="5021947"/>
            <a:ext cx="1509485" cy="1298121"/>
          </a:xfrm>
          <a:prstGeom prst="rect">
            <a:avLst/>
          </a:prstGeom>
          <a:solidFill>
            <a:schemeClr val="accent5">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Object</a:t>
            </a:r>
            <a:endParaRPr lang="en-US" dirty="0"/>
          </a:p>
        </p:txBody>
      </p:sp>
      <p:sp>
        <p:nvSpPr>
          <p:cNvPr id="30" name="Rectangle 29"/>
          <p:cNvSpPr/>
          <p:nvPr/>
        </p:nvSpPr>
        <p:spPr>
          <a:xfrm>
            <a:off x="5653301" y="4992919"/>
            <a:ext cx="1509485" cy="1298121"/>
          </a:xfrm>
          <a:prstGeom prst="rect">
            <a:avLst/>
          </a:prstGeom>
          <a:solidFill>
            <a:schemeClr val="accent5">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Object</a:t>
            </a:r>
          </a:p>
          <a:p>
            <a:pPr algn="ctr"/>
            <a:r>
              <a:rPr lang="en-US" dirty="0" smtClean="0"/>
              <a:t>after </a:t>
            </a:r>
            <a:r>
              <a:rPr lang="en-US" dirty="0" err="1" smtClean="0">
                <a:latin typeface="Symbol" pitchFamily="18" charset="2"/>
              </a:rPr>
              <a:t>s</a:t>
            </a:r>
            <a:r>
              <a:rPr lang="en-US" baseline="-25000" dirty="0" err="1" smtClean="0"/>
              <a:t>xz</a:t>
            </a:r>
            <a:endParaRPr lang="en-US" dirty="0"/>
          </a:p>
        </p:txBody>
      </p:sp>
      <p:sp>
        <p:nvSpPr>
          <p:cNvPr id="31" name="TextBox 30"/>
          <p:cNvSpPr txBox="1"/>
          <p:nvPr/>
        </p:nvSpPr>
        <p:spPr>
          <a:xfrm>
            <a:off x="5134393" y="5387974"/>
            <a:ext cx="453571" cy="584775"/>
          </a:xfrm>
          <a:prstGeom prst="rect">
            <a:avLst/>
          </a:prstGeom>
          <a:noFill/>
        </p:spPr>
        <p:txBody>
          <a:bodyPr wrap="square" rtlCol="0">
            <a:spAutoFit/>
          </a:bodyPr>
          <a:lstStyle/>
          <a:p>
            <a:pPr algn="ctr"/>
            <a:r>
              <a:rPr lang="en-US" sz="3200" dirty="0" smtClean="0"/>
              <a:t>=</a:t>
            </a:r>
            <a:endParaRPr lang="en-US" sz="3200" baseline="-25000" dirty="0"/>
          </a:p>
        </p:txBody>
      </p:sp>
      <p:sp>
        <p:nvSpPr>
          <p:cNvPr id="32" name="TextBox 31"/>
          <p:cNvSpPr txBox="1"/>
          <p:nvPr/>
        </p:nvSpPr>
        <p:spPr>
          <a:xfrm>
            <a:off x="3153217" y="5395111"/>
            <a:ext cx="446314" cy="584775"/>
          </a:xfrm>
          <a:prstGeom prst="rect">
            <a:avLst/>
          </a:prstGeom>
          <a:noFill/>
        </p:spPr>
        <p:txBody>
          <a:bodyPr wrap="square" rtlCol="0">
            <a:spAutoFit/>
          </a:bodyPr>
          <a:lstStyle/>
          <a:p>
            <a:pPr algn="ctr"/>
            <a:r>
              <a:rPr lang="en-US" sz="3200" dirty="0" smtClean="0"/>
              <a:t>•</a:t>
            </a:r>
            <a:endParaRPr lang="en-US" sz="3200" baseline="-25000" dirty="0"/>
          </a:p>
        </p:txBody>
      </p:sp>
      <p:sp>
        <p:nvSpPr>
          <p:cNvPr id="33" name="Double Bracket 32"/>
          <p:cNvSpPr/>
          <p:nvPr/>
        </p:nvSpPr>
        <p:spPr>
          <a:xfrm>
            <a:off x="3657599" y="5036456"/>
            <a:ext cx="1378858" cy="1283381"/>
          </a:xfrm>
          <a:prstGeom prst="bracketPair">
            <a:avLst>
              <a:gd name="adj" fmla="val 875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Rectangle 33"/>
          <p:cNvSpPr/>
          <p:nvPr/>
        </p:nvSpPr>
        <p:spPr>
          <a:xfrm>
            <a:off x="3614548" y="5191563"/>
            <a:ext cx="1450937" cy="954107"/>
          </a:xfrm>
          <a:prstGeom prst="rect">
            <a:avLst/>
          </a:prstGeom>
        </p:spPr>
        <p:txBody>
          <a:bodyPr wrap="square">
            <a:spAutoFit/>
          </a:bodyPr>
          <a:lstStyle/>
          <a:p>
            <a:pPr algn="ctr"/>
            <a:r>
              <a:rPr lang="en-US" sz="2800" dirty="0" smtClean="0"/>
              <a:t>Matrix for </a:t>
            </a:r>
            <a:r>
              <a:rPr lang="en-US" sz="2800" dirty="0" err="1" smtClean="0">
                <a:latin typeface="Symbol" pitchFamily="18" charset="2"/>
              </a:rPr>
              <a:t>s</a:t>
            </a:r>
            <a:r>
              <a:rPr lang="en-US" sz="2800" baseline="-25000" dirty="0" err="1" smtClean="0"/>
              <a:t>xz</a:t>
            </a:r>
            <a:endParaRPr lang="en-US" sz="2800" dirty="0">
              <a:latin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P spid="24" grpId="0"/>
      <p:bldP spid="25" grpId="0"/>
      <p:bldP spid="27" grpId="0"/>
      <p:bldP spid="28" grpId="0"/>
      <p:bldP spid="29" grpId="0" animBg="1"/>
      <p:bldP spid="30" grpId="0" animBg="1"/>
      <p:bldP spid="31" grpId="0"/>
      <p:bldP spid="32" grpId="0"/>
      <p:bldP spid="33" grpId="0" animBg="1"/>
      <p:bldP spid="3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7"/>
            <a:ext cx="8229600" cy="1143000"/>
          </a:xfrm>
        </p:spPr>
        <p:txBody>
          <a:bodyPr>
            <a:normAutofit/>
          </a:bodyPr>
          <a:lstStyle/>
          <a:p>
            <a:r>
              <a:rPr lang="en-US" sz="4000" u="sng" dirty="0" smtClean="0"/>
              <a:t>Matrix Math Outline</a:t>
            </a:r>
            <a:endParaRPr lang="en-US" sz="4000" u="sng"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88</a:t>
            </a:fld>
            <a:endParaRPr lang="en-US"/>
          </a:p>
        </p:txBody>
      </p:sp>
      <p:sp>
        <p:nvSpPr>
          <p:cNvPr id="5" name="Content Placeholder 2"/>
          <p:cNvSpPr txBox="1">
            <a:spLocks/>
          </p:cNvSpPr>
          <p:nvPr/>
        </p:nvSpPr>
        <p:spPr>
          <a:xfrm>
            <a:off x="304800" y="1168400"/>
            <a:ext cx="5105400" cy="51562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Matrices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t>Trace/character</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Matrix algebra</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t>Inverse Matrix</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Block Diagonal</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t>Direct Sum</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Direct Product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Symmetry operation</a:t>
            </a:r>
            <a:r>
              <a:rPr kumimoji="0" lang="en-US" sz="3200" b="0" i="0" u="none" strike="noStrike" kern="1200" cap="none" spc="0" normalizeH="0" noProof="0" dirty="0" smtClean="0">
                <a:ln>
                  <a:noFill/>
                </a:ln>
                <a:solidFill>
                  <a:schemeClr val="tx1"/>
                </a:solidFill>
                <a:effectLst/>
                <a:uLnTx/>
                <a:uFillTx/>
                <a:latin typeface="+mn-lt"/>
                <a:ea typeface="+mn-ea"/>
                <a:cs typeface="+mn-cs"/>
              </a:rPr>
              <a:t> matrix</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352260" name="Picture 4" descr="http://3.bp.blogspot.com/-O36nGY1ykOY/TWRlrleKzII/AAAAAAAAAC4/-X4ps2quCs4/s1600/6+Gaussian+Elimination.jpg"/>
          <p:cNvPicPr>
            <a:picLocks noChangeAspect="1" noChangeArrowheads="1"/>
          </p:cNvPicPr>
          <p:nvPr/>
        </p:nvPicPr>
        <p:blipFill>
          <a:blip r:embed="rId2" cstate="print"/>
          <a:srcRect/>
          <a:stretch>
            <a:fillRect/>
          </a:stretch>
        </p:blipFill>
        <p:spPr bwMode="auto">
          <a:xfrm>
            <a:off x="5003801" y="1317625"/>
            <a:ext cx="3137296" cy="2952750"/>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19150" y="936174"/>
            <a:ext cx="7505700" cy="1200329"/>
          </a:xfrm>
          <a:prstGeom prst="rect">
            <a:avLst/>
          </a:prstGeom>
        </p:spPr>
        <p:txBody>
          <a:bodyPr wrap="square">
            <a:spAutoFit/>
          </a:bodyPr>
          <a:lstStyle/>
          <a:p>
            <a:r>
              <a:rPr lang="en-US" sz="2400" dirty="0" smtClean="0"/>
              <a:t>A matrix is a rectangular array of numbers, or symbols for numbers. These elements are put between square brackets. </a:t>
            </a:r>
            <a:endParaRPr lang="en-US" sz="2400" dirty="0"/>
          </a:p>
        </p:txBody>
      </p:sp>
      <p:pic>
        <p:nvPicPr>
          <p:cNvPr id="60418" name="Picture 2"/>
          <p:cNvPicPr>
            <a:picLocks noChangeAspect="1" noChangeArrowheads="1"/>
          </p:cNvPicPr>
          <p:nvPr/>
        </p:nvPicPr>
        <p:blipFill>
          <a:blip r:embed="rId2" cstate="print"/>
          <a:srcRect/>
          <a:stretch>
            <a:fillRect/>
          </a:stretch>
        </p:blipFill>
        <p:spPr bwMode="auto">
          <a:xfrm>
            <a:off x="3582080" y="2140845"/>
            <a:ext cx="2066925" cy="962025"/>
          </a:xfrm>
          <a:prstGeom prst="rect">
            <a:avLst/>
          </a:prstGeom>
          <a:noFill/>
          <a:ln w="9525">
            <a:noFill/>
            <a:miter lim="800000"/>
            <a:headEnd/>
            <a:tailEnd/>
          </a:ln>
        </p:spPr>
      </p:pic>
      <p:sp>
        <p:nvSpPr>
          <p:cNvPr id="6" name="Rectangle 5"/>
          <p:cNvSpPr/>
          <p:nvPr/>
        </p:nvSpPr>
        <p:spPr>
          <a:xfrm>
            <a:off x="838200" y="3458028"/>
            <a:ext cx="5908605" cy="461665"/>
          </a:xfrm>
          <a:prstGeom prst="rect">
            <a:avLst/>
          </a:prstGeom>
        </p:spPr>
        <p:txBody>
          <a:bodyPr wrap="none">
            <a:spAutoFit/>
          </a:bodyPr>
          <a:lstStyle/>
          <a:p>
            <a:r>
              <a:rPr lang="en-US" sz="2400" dirty="0" smtClean="0"/>
              <a:t>Generally a matrix has </a:t>
            </a:r>
            <a:r>
              <a:rPr lang="en-US" sz="2400" i="1" dirty="0" smtClean="0"/>
              <a:t>m rows and n columns:</a:t>
            </a:r>
            <a:endParaRPr lang="en-US" sz="2400" dirty="0"/>
          </a:p>
        </p:txBody>
      </p:sp>
      <p:pic>
        <p:nvPicPr>
          <p:cNvPr id="60419" name="Picture 3"/>
          <p:cNvPicPr>
            <a:picLocks noChangeAspect="1" noChangeArrowheads="1"/>
          </p:cNvPicPr>
          <p:nvPr/>
        </p:nvPicPr>
        <p:blipFill>
          <a:blip r:embed="rId3" cstate="print"/>
          <a:srcRect/>
          <a:stretch>
            <a:fillRect/>
          </a:stretch>
        </p:blipFill>
        <p:spPr bwMode="auto">
          <a:xfrm>
            <a:off x="3443287" y="4724400"/>
            <a:ext cx="2257425" cy="1647825"/>
          </a:xfrm>
          <a:prstGeom prst="rect">
            <a:avLst/>
          </a:prstGeom>
          <a:noFill/>
          <a:ln w="9525">
            <a:noFill/>
            <a:miter lim="800000"/>
            <a:headEnd/>
            <a:tailEnd/>
          </a:ln>
        </p:spPr>
      </p:pic>
      <p:sp>
        <p:nvSpPr>
          <p:cNvPr id="8" name="TextBox 7"/>
          <p:cNvSpPr txBox="1"/>
          <p:nvPr/>
        </p:nvSpPr>
        <p:spPr>
          <a:xfrm>
            <a:off x="1485900" y="5308600"/>
            <a:ext cx="990600" cy="369332"/>
          </a:xfrm>
          <a:prstGeom prst="rect">
            <a:avLst/>
          </a:prstGeom>
          <a:noFill/>
        </p:spPr>
        <p:txBody>
          <a:bodyPr wrap="square" rtlCol="0">
            <a:spAutoFit/>
          </a:bodyPr>
          <a:lstStyle/>
          <a:p>
            <a:pPr algn="r"/>
            <a:r>
              <a:rPr lang="en-US" dirty="0" smtClean="0"/>
              <a:t>m Rows</a:t>
            </a:r>
            <a:endParaRPr lang="en-US" dirty="0"/>
          </a:p>
        </p:txBody>
      </p:sp>
      <p:cxnSp>
        <p:nvCxnSpPr>
          <p:cNvPr id="10" name="Straight Arrow Connector 9"/>
          <p:cNvCxnSpPr/>
          <p:nvPr/>
        </p:nvCxnSpPr>
        <p:spPr>
          <a:xfrm>
            <a:off x="2463800" y="5518666"/>
            <a:ext cx="1066800" cy="8786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953000" y="3962400"/>
            <a:ext cx="1257300" cy="369332"/>
          </a:xfrm>
          <a:prstGeom prst="rect">
            <a:avLst/>
          </a:prstGeom>
          <a:noFill/>
        </p:spPr>
        <p:txBody>
          <a:bodyPr wrap="square" rtlCol="0">
            <a:spAutoFit/>
          </a:bodyPr>
          <a:lstStyle/>
          <a:p>
            <a:pPr algn="ctr"/>
            <a:r>
              <a:rPr lang="en-US" dirty="0" smtClean="0"/>
              <a:t>n columns</a:t>
            </a:r>
            <a:endParaRPr lang="en-US" dirty="0"/>
          </a:p>
        </p:txBody>
      </p:sp>
      <p:cxnSp>
        <p:nvCxnSpPr>
          <p:cNvPr id="18" name="Straight Arrow Connector 17"/>
          <p:cNvCxnSpPr/>
          <p:nvPr/>
        </p:nvCxnSpPr>
        <p:spPr>
          <a:xfrm flipH="1">
            <a:off x="5334000" y="4343400"/>
            <a:ext cx="2286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261100" y="4959776"/>
            <a:ext cx="2476500" cy="830997"/>
          </a:xfrm>
          <a:prstGeom prst="rect">
            <a:avLst/>
          </a:prstGeom>
          <a:noFill/>
        </p:spPr>
        <p:txBody>
          <a:bodyPr wrap="square" rtlCol="0">
            <a:spAutoFit/>
          </a:bodyPr>
          <a:lstStyle/>
          <a:p>
            <a:r>
              <a:rPr lang="en-US" sz="2400" dirty="0" smtClean="0"/>
              <a:t>Square matrix, </a:t>
            </a:r>
          </a:p>
          <a:p>
            <a:r>
              <a:rPr lang="en-US" sz="2400" dirty="0" smtClean="0"/>
              <a:t>m=n</a:t>
            </a:r>
            <a:endParaRPr lang="en-US" sz="2400" dirty="0"/>
          </a:p>
        </p:txBody>
      </p:sp>
      <p:sp>
        <p:nvSpPr>
          <p:cNvPr id="13" name="Slide Number Placeholder 12"/>
          <p:cNvSpPr>
            <a:spLocks noGrp="1"/>
          </p:cNvSpPr>
          <p:nvPr>
            <p:ph type="sldNum" sz="quarter" idx="12"/>
          </p:nvPr>
        </p:nvSpPr>
        <p:spPr/>
        <p:txBody>
          <a:bodyPr/>
          <a:lstStyle/>
          <a:p>
            <a:fld id="{B6F15528-21DE-4FAA-801E-634DDDAF4B2B}" type="slidenum">
              <a:rPr lang="en-US" smtClean="0"/>
              <a:pPr/>
              <a:t>89</a:t>
            </a:fld>
            <a:endParaRPr lang="en-US"/>
          </a:p>
        </p:txBody>
      </p:sp>
      <p:sp>
        <p:nvSpPr>
          <p:cNvPr id="14" name="Title 1"/>
          <p:cNvSpPr txBox="1">
            <a:spLocks/>
          </p:cNvSpPr>
          <p:nvPr/>
        </p:nvSpPr>
        <p:spPr>
          <a:xfrm>
            <a:off x="486228" y="13386"/>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chemeClr val="tx1"/>
                </a:solidFill>
                <a:effectLst/>
                <a:uLnTx/>
                <a:uFillTx/>
                <a:latin typeface="+mj-lt"/>
                <a:ea typeface="+mj-ea"/>
                <a:cs typeface="+mj-cs"/>
              </a:rPr>
              <a:t>Matrices</a:t>
            </a:r>
            <a:endParaRPr kumimoji="0" lang="en-US" sz="4000" b="0" i="0" u="sng"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4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5" descr="http://images.tutorvista.com/cms/images/75/Untitled_611111111111111111111111111111111111111111111111111111111111111111.jpg"/>
          <p:cNvPicPr>
            <a:picLocks noChangeAspect="1" noChangeArrowheads="1"/>
          </p:cNvPicPr>
          <p:nvPr/>
        </p:nvPicPr>
        <p:blipFill>
          <a:blip r:embed="rId2" cstate="print"/>
          <a:srcRect/>
          <a:stretch>
            <a:fillRect/>
          </a:stretch>
        </p:blipFill>
        <p:spPr bwMode="auto">
          <a:xfrm>
            <a:off x="1705399" y="1475825"/>
            <a:ext cx="1837242" cy="1871814"/>
          </a:xfrm>
          <a:prstGeom prst="rect">
            <a:avLst/>
          </a:prstGeom>
          <a:noFill/>
        </p:spPr>
      </p:pic>
      <p:sp>
        <p:nvSpPr>
          <p:cNvPr id="5" name="TextBox 4"/>
          <p:cNvSpPr txBox="1"/>
          <p:nvPr/>
        </p:nvSpPr>
        <p:spPr>
          <a:xfrm>
            <a:off x="1054842" y="254000"/>
            <a:ext cx="6984258" cy="707886"/>
          </a:xfrm>
          <a:prstGeom prst="rect">
            <a:avLst/>
          </a:prstGeom>
          <a:noFill/>
        </p:spPr>
        <p:txBody>
          <a:bodyPr wrap="square" rtlCol="0">
            <a:spAutoFit/>
          </a:bodyPr>
          <a:lstStyle/>
          <a:p>
            <a:pPr marL="342900" indent="-342900" algn="ctr"/>
            <a:r>
              <a:rPr lang="en-US" sz="4000" u="sng" dirty="0" smtClean="0"/>
              <a:t>Symmetry Elements</a:t>
            </a:r>
          </a:p>
        </p:txBody>
      </p:sp>
      <p:sp>
        <p:nvSpPr>
          <p:cNvPr id="7" name="TextBox 6"/>
          <p:cNvSpPr txBox="1"/>
          <p:nvPr/>
        </p:nvSpPr>
        <p:spPr>
          <a:xfrm>
            <a:off x="159942" y="956593"/>
            <a:ext cx="5093990" cy="584775"/>
          </a:xfrm>
          <a:prstGeom prst="rect">
            <a:avLst/>
          </a:prstGeom>
          <a:noFill/>
        </p:spPr>
        <p:txBody>
          <a:bodyPr wrap="square" rtlCol="0">
            <a:spAutoFit/>
          </a:bodyPr>
          <a:lstStyle/>
          <a:p>
            <a:r>
              <a:rPr lang="en-US" sz="3200" dirty="0" smtClean="0">
                <a:solidFill>
                  <a:srgbClr val="0000FF"/>
                </a:solidFill>
              </a:rPr>
              <a:t>Point  =  Center of Symmetry </a:t>
            </a:r>
          </a:p>
        </p:txBody>
      </p:sp>
      <p:sp>
        <p:nvSpPr>
          <p:cNvPr id="9" name="TextBox 8"/>
          <p:cNvSpPr txBox="1"/>
          <p:nvPr/>
        </p:nvSpPr>
        <p:spPr>
          <a:xfrm>
            <a:off x="1200848" y="6103650"/>
            <a:ext cx="2941019" cy="461665"/>
          </a:xfrm>
          <a:prstGeom prst="rect">
            <a:avLst/>
          </a:prstGeom>
          <a:noFill/>
        </p:spPr>
        <p:txBody>
          <a:bodyPr wrap="square" rtlCol="0">
            <a:spAutoFit/>
          </a:bodyPr>
          <a:lstStyle/>
          <a:p>
            <a:r>
              <a:rPr lang="en-US" sz="2400" dirty="0" smtClean="0"/>
              <a:t>=  2 dimensions</a:t>
            </a:r>
          </a:p>
        </p:txBody>
      </p:sp>
      <p:pic>
        <p:nvPicPr>
          <p:cNvPr id="154625" name="Picture 1"/>
          <p:cNvPicPr>
            <a:picLocks noChangeAspect="1" noChangeArrowheads="1"/>
          </p:cNvPicPr>
          <p:nvPr/>
        </p:nvPicPr>
        <p:blipFill>
          <a:blip r:embed="rId3" cstate="print"/>
          <a:srcRect/>
          <a:stretch>
            <a:fillRect/>
          </a:stretch>
        </p:blipFill>
        <p:spPr bwMode="auto">
          <a:xfrm>
            <a:off x="6145720" y="2774204"/>
            <a:ext cx="1611526" cy="2001460"/>
          </a:xfrm>
          <a:prstGeom prst="rect">
            <a:avLst/>
          </a:prstGeom>
          <a:noFill/>
          <a:ln w="9525">
            <a:noFill/>
            <a:miter lim="800000"/>
            <a:headEnd/>
            <a:tailEnd/>
          </a:ln>
        </p:spPr>
      </p:pic>
      <p:sp>
        <p:nvSpPr>
          <p:cNvPr id="11" name="TextBox 10"/>
          <p:cNvSpPr txBox="1"/>
          <p:nvPr/>
        </p:nvSpPr>
        <p:spPr>
          <a:xfrm>
            <a:off x="4605353" y="2147374"/>
            <a:ext cx="4538647" cy="584775"/>
          </a:xfrm>
          <a:prstGeom prst="rect">
            <a:avLst/>
          </a:prstGeom>
          <a:noFill/>
        </p:spPr>
        <p:txBody>
          <a:bodyPr wrap="square" rtlCol="0">
            <a:spAutoFit/>
          </a:bodyPr>
          <a:lstStyle/>
          <a:p>
            <a:r>
              <a:rPr lang="en-US" sz="3200" dirty="0" smtClean="0">
                <a:solidFill>
                  <a:srgbClr val="0000FF"/>
                </a:solidFill>
              </a:rPr>
              <a:t>Line  =  Axis of Symmetry</a:t>
            </a:r>
          </a:p>
        </p:txBody>
      </p:sp>
      <p:sp>
        <p:nvSpPr>
          <p:cNvPr id="12" name="TextBox 11"/>
          <p:cNvSpPr txBox="1"/>
          <p:nvPr/>
        </p:nvSpPr>
        <p:spPr>
          <a:xfrm>
            <a:off x="139482" y="4146656"/>
            <a:ext cx="5093990" cy="584775"/>
          </a:xfrm>
          <a:prstGeom prst="rect">
            <a:avLst/>
          </a:prstGeom>
          <a:noFill/>
        </p:spPr>
        <p:txBody>
          <a:bodyPr wrap="square" rtlCol="0">
            <a:spAutoFit/>
          </a:bodyPr>
          <a:lstStyle/>
          <a:p>
            <a:r>
              <a:rPr lang="en-US" sz="3200" dirty="0" smtClean="0">
                <a:solidFill>
                  <a:srgbClr val="0000FF"/>
                </a:solidFill>
              </a:rPr>
              <a:t>Plane  =  Plane of Symmetry</a:t>
            </a:r>
          </a:p>
        </p:txBody>
      </p:sp>
      <p:pic>
        <p:nvPicPr>
          <p:cNvPr id="13" name="Picture 13"/>
          <p:cNvPicPr>
            <a:picLocks noChangeAspect="1" noChangeArrowheads="1"/>
          </p:cNvPicPr>
          <p:nvPr/>
        </p:nvPicPr>
        <p:blipFill>
          <a:blip r:embed="rId4" cstate="print"/>
          <a:srcRect/>
          <a:stretch>
            <a:fillRect/>
          </a:stretch>
        </p:blipFill>
        <p:spPr bwMode="auto">
          <a:xfrm>
            <a:off x="1216619" y="4764525"/>
            <a:ext cx="2743200" cy="1352550"/>
          </a:xfrm>
          <a:prstGeom prst="rect">
            <a:avLst/>
          </a:prstGeom>
          <a:noFill/>
          <a:ln w="9525">
            <a:noFill/>
            <a:miter lim="800000"/>
            <a:headEnd/>
            <a:tailEnd/>
          </a:ln>
        </p:spPr>
      </p:pic>
      <p:sp>
        <p:nvSpPr>
          <p:cNvPr id="15" name="TextBox 14"/>
          <p:cNvSpPr txBox="1"/>
          <p:nvPr/>
        </p:nvSpPr>
        <p:spPr>
          <a:xfrm>
            <a:off x="1446237" y="3151323"/>
            <a:ext cx="2941019" cy="461665"/>
          </a:xfrm>
          <a:prstGeom prst="rect">
            <a:avLst/>
          </a:prstGeom>
          <a:noFill/>
        </p:spPr>
        <p:txBody>
          <a:bodyPr wrap="square" rtlCol="0">
            <a:spAutoFit/>
          </a:bodyPr>
          <a:lstStyle/>
          <a:p>
            <a:r>
              <a:rPr lang="en-US" sz="2400" dirty="0" smtClean="0"/>
              <a:t>=  0 dimension</a:t>
            </a:r>
          </a:p>
        </p:txBody>
      </p:sp>
      <p:sp>
        <p:nvSpPr>
          <p:cNvPr id="16" name="TextBox 15"/>
          <p:cNvSpPr txBox="1"/>
          <p:nvPr/>
        </p:nvSpPr>
        <p:spPr>
          <a:xfrm>
            <a:off x="5860665" y="4683080"/>
            <a:ext cx="2941019" cy="461665"/>
          </a:xfrm>
          <a:prstGeom prst="rect">
            <a:avLst/>
          </a:prstGeom>
          <a:noFill/>
        </p:spPr>
        <p:txBody>
          <a:bodyPr wrap="square" rtlCol="0">
            <a:spAutoFit/>
          </a:bodyPr>
          <a:lstStyle/>
          <a:p>
            <a:r>
              <a:rPr lang="en-US" sz="2400" dirty="0" smtClean="0"/>
              <a:t>=  1 dimension</a:t>
            </a:r>
          </a:p>
        </p:txBody>
      </p:sp>
      <p:sp>
        <p:nvSpPr>
          <p:cNvPr id="17" name="TextBox 16"/>
          <p:cNvSpPr txBox="1"/>
          <p:nvPr/>
        </p:nvSpPr>
        <p:spPr>
          <a:xfrm>
            <a:off x="4649493" y="5800925"/>
            <a:ext cx="4370523" cy="584775"/>
          </a:xfrm>
          <a:prstGeom prst="rect">
            <a:avLst/>
          </a:prstGeom>
          <a:noFill/>
        </p:spPr>
        <p:txBody>
          <a:bodyPr wrap="square" rtlCol="0">
            <a:spAutoFit/>
          </a:bodyPr>
          <a:lstStyle/>
          <a:p>
            <a:pPr algn="ctr"/>
            <a:r>
              <a:rPr lang="en-US" sz="3200" b="1" dirty="0" smtClean="0">
                <a:solidFill>
                  <a:srgbClr val="FF0000"/>
                </a:solidFill>
              </a:rPr>
              <a:t>Volume of symmetry?</a:t>
            </a:r>
          </a:p>
        </p:txBody>
      </p:sp>
      <p:sp>
        <p:nvSpPr>
          <p:cNvPr id="18" name="Slide Number Placeholder 17"/>
          <p:cNvSpPr>
            <a:spLocks noGrp="1"/>
          </p:cNvSpPr>
          <p:nvPr>
            <p:ph type="sldNum" sz="quarter" idx="12"/>
          </p:nvPr>
        </p:nvSpPr>
        <p:spPr/>
        <p:txBody>
          <a:bodyPr/>
          <a:lstStyle/>
          <a:p>
            <a:fld id="{B6F15528-21DE-4FAA-801E-634DDDAF4B2B}" type="slidenum">
              <a:rPr lang="en-US" smtClean="0"/>
              <a:pPr/>
              <a:t>9</a:t>
            </a:fld>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63600" y="6320135"/>
            <a:ext cx="7366000" cy="461665"/>
          </a:xfrm>
          <a:prstGeom prst="rect">
            <a:avLst/>
          </a:prstGeom>
          <a:noFill/>
        </p:spPr>
        <p:txBody>
          <a:bodyPr wrap="square" rtlCol="0">
            <a:spAutoFit/>
          </a:bodyPr>
          <a:lstStyle/>
          <a:p>
            <a:pPr algn="ctr"/>
            <a:r>
              <a:rPr lang="en-US" sz="2400" dirty="0" smtClean="0"/>
              <a:t>Method to </a:t>
            </a:r>
            <a:r>
              <a:rPr lang="en-US" sz="2400" dirty="0" smtClean="0"/>
              <a:t>simplify a matrix.</a:t>
            </a:r>
            <a:endParaRPr lang="en-US" sz="2400" dirty="0"/>
          </a:p>
        </p:txBody>
      </p:sp>
      <p:sp>
        <p:nvSpPr>
          <p:cNvPr id="5" name="Rectangle 4"/>
          <p:cNvSpPr/>
          <p:nvPr/>
        </p:nvSpPr>
        <p:spPr>
          <a:xfrm>
            <a:off x="-12700" y="1086535"/>
            <a:ext cx="9118600" cy="523220"/>
          </a:xfrm>
          <a:prstGeom prst="rect">
            <a:avLst/>
          </a:prstGeom>
        </p:spPr>
        <p:txBody>
          <a:bodyPr wrap="square">
            <a:spAutoFit/>
          </a:bodyPr>
          <a:lstStyle/>
          <a:p>
            <a:pPr algn="ctr"/>
            <a:r>
              <a:rPr lang="en-US" sz="2800" dirty="0" smtClean="0"/>
              <a:t>The </a:t>
            </a:r>
            <a:r>
              <a:rPr lang="en-US" sz="2800" b="1" dirty="0" smtClean="0"/>
              <a:t>character</a:t>
            </a:r>
            <a:r>
              <a:rPr lang="en-US" sz="2800" dirty="0" smtClean="0"/>
              <a:t> of a matrix is the sum of its diagonal elements.</a:t>
            </a:r>
            <a:endParaRPr lang="en-US" sz="2800" dirty="0"/>
          </a:p>
        </p:txBody>
      </p:sp>
      <p:pic>
        <p:nvPicPr>
          <p:cNvPr id="91137" name="Picture 1"/>
          <p:cNvPicPr>
            <a:picLocks noChangeAspect="1" noChangeArrowheads="1"/>
          </p:cNvPicPr>
          <p:nvPr/>
        </p:nvPicPr>
        <p:blipFill>
          <a:blip r:embed="rId2" cstate="print"/>
          <a:srcRect/>
          <a:stretch>
            <a:fillRect/>
          </a:stretch>
        </p:blipFill>
        <p:spPr bwMode="auto">
          <a:xfrm>
            <a:off x="5175250" y="2251075"/>
            <a:ext cx="2635250" cy="2079188"/>
          </a:xfrm>
          <a:prstGeom prst="rect">
            <a:avLst/>
          </a:prstGeom>
          <a:noFill/>
          <a:ln w="9525">
            <a:noFill/>
            <a:miter lim="800000"/>
            <a:headEnd/>
            <a:tailEnd/>
          </a:ln>
        </p:spPr>
      </p:pic>
      <p:pic>
        <p:nvPicPr>
          <p:cNvPr id="91138" name="Picture 2"/>
          <p:cNvPicPr>
            <a:picLocks noChangeAspect="1" noChangeArrowheads="1"/>
          </p:cNvPicPr>
          <p:nvPr/>
        </p:nvPicPr>
        <p:blipFill>
          <a:blip r:embed="rId3" cstate="print"/>
          <a:srcRect/>
          <a:stretch>
            <a:fillRect/>
          </a:stretch>
        </p:blipFill>
        <p:spPr bwMode="auto">
          <a:xfrm>
            <a:off x="5656263" y="5080000"/>
            <a:ext cx="2505075" cy="381000"/>
          </a:xfrm>
          <a:prstGeom prst="rect">
            <a:avLst/>
          </a:prstGeom>
          <a:noFill/>
          <a:ln w="9525">
            <a:noFill/>
            <a:miter lim="800000"/>
            <a:headEnd/>
            <a:tailEnd/>
          </a:ln>
        </p:spPr>
      </p:pic>
      <p:pic>
        <p:nvPicPr>
          <p:cNvPr id="91139" name="Picture 3"/>
          <p:cNvPicPr>
            <a:picLocks noChangeAspect="1" noChangeArrowheads="1"/>
          </p:cNvPicPr>
          <p:nvPr/>
        </p:nvPicPr>
        <p:blipFill>
          <a:blip r:embed="rId4" cstate="print"/>
          <a:srcRect/>
          <a:stretch>
            <a:fillRect/>
          </a:stretch>
        </p:blipFill>
        <p:spPr bwMode="auto">
          <a:xfrm>
            <a:off x="4719638" y="4735513"/>
            <a:ext cx="1781175" cy="333375"/>
          </a:xfrm>
          <a:prstGeom prst="rect">
            <a:avLst/>
          </a:prstGeom>
          <a:noFill/>
          <a:ln w="9525">
            <a:noFill/>
            <a:miter lim="800000"/>
            <a:headEnd/>
            <a:tailEnd/>
          </a:ln>
        </p:spPr>
      </p:pic>
      <p:pic>
        <p:nvPicPr>
          <p:cNvPr id="9" name="Picture 3"/>
          <p:cNvPicPr>
            <a:picLocks noChangeAspect="1" noChangeArrowheads="1"/>
          </p:cNvPicPr>
          <p:nvPr/>
        </p:nvPicPr>
        <p:blipFill>
          <a:blip r:embed="rId5" cstate="print"/>
          <a:srcRect/>
          <a:stretch>
            <a:fillRect/>
          </a:stretch>
        </p:blipFill>
        <p:spPr bwMode="auto">
          <a:xfrm>
            <a:off x="941387" y="2289174"/>
            <a:ext cx="2727179" cy="1990725"/>
          </a:xfrm>
          <a:prstGeom prst="rect">
            <a:avLst/>
          </a:prstGeom>
          <a:noFill/>
          <a:ln w="9525">
            <a:noFill/>
            <a:miter lim="800000"/>
            <a:headEnd/>
            <a:tailEnd/>
          </a:ln>
        </p:spPr>
      </p:pic>
      <p:pic>
        <p:nvPicPr>
          <p:cNvPr id="91140" name="Picture 4"/>
          <p:cNvPicPr>
            <a:picLocks noChangeAspect="1" noChangeArrowheads="1"/>
          </p:cNvPicPr>
          <p:nvPr/>
        </p:nvPicPr>
        <p:blipFill>
          <a:blip r:embed="rId6" cstate="print"/>
          <a:srcRect/>
          <a:stretch>
            <a:fillRect/>
          </a:stretch>
        </p:blipFill>
        <p:spPr bwMode="auto">
          <a:xfrm>
            <a:off x="301625" y="4817142"/>
            <a:ext cx="4006850" cy="843548"/>
          </a:xfrm>
          <a:prstGeom prst="rect">
            <a:avLst/>
          </a:prstGeom>
          <a:noFill/>
          <a:ln w="9525">
            <a:noFill/>
            <a:miter lim="800000"/>
            <a:headEnd/>
            <a:tailEnd/>
          </a:ln>
        </p:spPr>
      </p:pic>
      <p:cxnSp>
        <p:nvCxnSpPr>
          <p:cNvPr id="12" name="Straight Connector 11"/>
          <p:cNvCxnSpPr/>
          <p:nvPr/>
        </p:nvCxnSpPr>
        <p:spPr>
          <a:xfrm>
            <a:off x="1282700" y="2543175"/>
            <a:ext cx="1879600" cy="15335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455502" y="1796534"/>
            <a:ext cx="1623201" cy="400110"/>
          </a:xfrm>
          <a:prstGeom prst="rect">
            <a:avLst/>
          </a:prstGeom>
        </p:spPr>
        <p:txBody>
          <a:bodyPr wrap="none">
            <a:spAutoFit/>
          </a:bodyPr>
          <a:lstStyle/>
          <a:p>
            <a:r>
              <a:rPr lang="en-US" sz="2000" dirty="0" smtClean="0"/>
              <a:t>square matrix</a:t>
            </a:r>
            <a:endParaRPr lang="en-US" sz="2000" dirty="0"/>
          </a:p>
        </p:txBody>
      </p:sp>
      <p:sp>
        <p:nvSpPr>
          <p:cNvPr id="14" name="Slide Number Placeholder 13"/>
          <p:cNvSpPr>
            <a:spLocks noGrp="1"/>
          </p:cNvSpPr>
          <p:nvPr>
            <p:ph type="sldNum" sz="quarter" idx="12"/>
          </p:nvPr>
        </p:nvSpPr>
        <p:spPr/>
        <p:txBody>
          <a:bodyPr/>
          <a:lstStyle/>
          <a:p>
            <a:fld id="{B6F15528-21DE-4FAA-801E-634DDDAF4B2B}" type="slidenum">
              <a:rPr lang="en-US" smtClean="0"/>
              <a:pPr/>
              <a:t>90</a:t>
            </a:fld>
            <a:endParaRPr lang="en-US"/>
          </a:p>
        </p:txBody>
      </p:sp>
      <p:sp>
        <p:nvSpPr>
          <p:cNvPr id="16" name="Title 1"/>
          <p:cNvSpPr txBox="1">
            <a:spLocks/>
          </p:cNvSpPr>
          <p:nvPr/>
        </p:nvSpPr>
        <p:spPr>
          <a:xfrm>
            <a:off x="486228" y="13386"/>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chemeClr val="tx1"/>
                </a:solidFill>
                <a:effectLst/>
                <a:uLnTx/>
                <a:uFillTx/>
                <a:latin typeface="+mj-lt"/>
                <a:ea typeface="+mj-ea"/>
                <a:cs typeface="+mj-cs"/>
              </a:rPr>
              <a:t>Trace/Character</a:t>
            </a:r>
            <a:endParaRPr kumimoji="0" lang="en-US" sz="4000" b="0" i="0" u="sng"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11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11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11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11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76800" y="1295400"/>
            <a:ext cx="3962400" cy="1015663"/>
          </a:xfrm>
          <a:prstGeom prst="rect">
            <a:avLst/>
          </a:prstGeom>
          <a:noFill/>
        </p:spPr>
        <p:txBody>
          <a:bodyPr wrap="square" rtlCol="0">
            <a:spAutoFit/>
          </a:bodyPr>
          <a:lstStyle/>
          <a:p>
            <a:r>
              <a:rPr lang="en-US" sz="2000" b="1" dirty="0" smtClean="0"/>
              <a:t>Unit Matrix/Identity</a:t>
            </a:r>
            <a:r>
              <a:rPr lang="en-US" sz="2000" dirty="0" smtClean="0"/>
              <a:t>: All elements in the diagonal are 1 and the rest are zero. </a:t>
            </a:r>
            <a:endParaRPr lang="en-US" sz="2000" dirty="0"/>
          </a:p>
        </p:txBody>
      </p:sp>
      <p:sp>
        <p:nvSpPr>
          <p:cNvPr id="7" name="TextBox 6"/>
          <p:cNvSpPr txBox="1"/>
          <p:nvPr/>
        </p:nvSpPr>
        <p:spPr>
          <a:xfrm>
            <a:off x="381000" y="1295400"/>
            <a:ext cx="3962400" cy="707886"/>
          </a:xfrm>
          <a:prstGeom prst="rect">
            <a:avLst/>
          </a:prstGeom>
          <a:noFill/>
        </p:spPr>
        <p:txBody>
          <a:bodyPr wrap="square" rtlCol="0">
            <a:spAutoFit/>
          </a:bodyPr>
          <a:lstStyle/>
          <a:p>
            <a:r>
              <a:rPr lang="en-US" sz="2000" b="1" dirty="0" smtClean="0"/>
              <a:t>Column Matrix</a:t>
            </a:r>
            <a:r>
              <a:rPr lang="en-US" sz="2000" dirty="0" smtClean="0"/>
              <a:t>: used to represent a point or a vector. </a:t>
            </a:r>
            <a:endParaRPr lang="en-US" sz="2000" dirty="0"/>
          </a:p>
        </p:txBody>
      </p:sp>
      <p:pic>
        <p:nvPicPr>
          <p:cNvPr id="61443" name="Picture 3"/>
          <p:cNvPicPr>
            <a:picLocks noChangeAspect="1" noChangeArrowheads="1"/>
          </p:cNvPicPr>
          <p:nvPr/>
        </p:nvPicPr>
        <p:blipFill>
          <a:blip r:embed="rId2" cstate="print"/>
          <a:srcRect/>
          <a:stretch>
            <a:fillRect/>
          </a:stretch>
        </p:blipFill>
        <p:spPr bwMode="auto">
          <a:xfrm>
            <a:off x="1676400" y="2438400"/>
            <a:ext cx="685800" cy="1009650"/>
          </a:xfrm>
          <a:prstGeom prst="rect">
            <a:avLst/>
          </a:prstGeom>
          <a:noFill/>
          <a:ln w="9525">
            <a:noFill/>
            <a:miter lim="800000"/>
            <a:headEnd/>
            <a:tailEnd/>
          </a:ln>
        </p:spPr>
      </p:pic>
      <p:pic>
        <p:nvPicPr>
          <p:cNvPr id="61444" name="Picture 4"/>
          <p:cNvPicPr>
            <a:picLocks noChangeAspect="1" noChangeArrowheads="1"/>
          </p:cNvPicPr>
          <p:nvPr/>
        </p:nvPicPr>
        <p:blipFill>
          <a:blip r:embed="rId3" cstate="print"/>
          <a:srcRect/>
          <a:stretch>
            <a:fillRect/>
          </a:stretch>
        </p:blipFill>
        <p:spPr bwMode="auto">
          <a:xfrm>
            <a:off x="609600" y="3733800"/>
            <a:ext cx="3200400" cy="2343697"/>
          </a:xfrm>
          <a:prstGeom prst="rect">
            <a:avLst/>
          </a:prstGeom>
          <a:noFill/>
          <a:ln w="9525">
            <a:noFill/>
            <a:miter lim="800000"/>
            <a:headEnd/>
            <a:tailEnd/>
          </a:ln>
        </p:spPr>
      </p:pic>
      <p:sp>
        <p:nvSpPr>
          <p:cNvPr id="12" name="TextBox 11"/>
          <p:cNvSpPr txBox="1"/>
          <p:nvPr/>
        </p:nvSpPr>
        <p:spPr>
          <a:xfrm>
            <a:off x="5167092" y="6027054"/>
            <a:ext cx="2895600" cy="369332"/>
          </a:xfrm>
          <a:prstGeom prst="rect">
            <a:avLst/>
          </a:prstGeom>
          <a:noFill/>
        </p:spPr>
        <p:txBody>
          <a:bodyPr wrap="square" rtlCol="0">
            <a:spAutoFit/>
          </a:bodyPr>
          <a:lstStyle/>
          <a:p>
            <a:pPr algn="ctr"/>
            <a:r>
              <a:rPr lang="en-US" dirty="0" smtClean="0"/>
              <a:t>The Identity Matrix (E)</a:t>
            </a:r>
            <a:endParaRPr lang="en-US" dirty="0"/>
          </a:p>
        </p:txBody>
      </p:sp>
      <p:sp>
        <p:nvSpPr>
          <p:cNvPr id="13" name="Slide Number Placeholder 12"/>
          <p:cNvSpPr>
            <a:spLocks noGrp="1"/>
          </p:cNvSpPr>
          <p:nvPr>
            <p:ph type="sldNum" sz="quarter" idx="12"/>
          </p:nvPr>
        </p:nvSpPr>
        <p:spPr/>
        <p:txBody>
          <a:bodyPr/>
          <a:lstStyle/>
          <a:p>
            <a:fld id="{B6F15528-21DE-4FAA-801E-634DDDAF4B2B}" type="slidenum">
              <a:rPr lang="en-US" smtClean="0"/>
              <a:pPr/>
              <a:t>91</a:t>
            </a:fld>
            <a:endParaRPr lang="en-US"/>
          </a:p>
        </p:txBody>
      </p:sp>
      <p:sp>
        <p:nvSpPr>
          <p:cNvPr id="15" name="Title 1"/>
          <p:cNvSpPr txBox="1">
            <a:spLocks/>
          </p:cNvSpPr>
          <p:nvPr/>
        </p:nvSpPr>
        <p:spPr>
          <a:xfrm>
            <a:off x="486228" y="13386"/>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chemeClr val="tx1"/>
                </a:solidFill>
                <a:effectLst/>
                <a:uLnTx/>
                <a:uFillTx/>
                <a:latin typeface="+mj-lt"/>
                <a:ea typeface="+mj-ea"/>
                <a:cs typeface="+mj-cs"/>
              </a:rPr>
              <a:t>Special </a:t>
            </a:r>
            <a:r>
              <a:rPr kumimoji="0" lang="en-US" sz="4000" b="0" i="0" u="sng" strike="noStrike" kern="1200" cap="none" spc="0" normalizeH="0" baseline="0" noProof="0" dirty="0" err="1" smtClean="0">
                <a:ln>
                  <a:noFill/>
                </a:ln>
                <a:solidFill>
                  <a:schemeClr val="tx1"/>
                </a:solidFill>
                <a:effectLst/>
                <a:uLnTx/>
                <a:uFillTx/>
                <a:latin typeface="+mj-lt"/>
                <a:ea typeface="+mj-ea"/>
                <a:cs typeface="+mj-cs"/>
              </a:rPr>
              <a:t>Matricies</a:t>
            </a:r>
            <a:endParaRPr kumimoji="0" lang="en-US" sz="4000" b="0" i="0" u="sng" strike="noStrike" kern="1200" cap="none" spc="0" normalizeH="0" baseline="0" noProof="0" dirty="0">
              <a:ln>
                <a:noFill/>
              </a:ln>
              <a:solidFill>
                <a:schemeClr val="tx1"/>
              </a:solidFill>
              <a:effectLst/>
              <a:uLnTx/>
              <a:uFillTx/>
              <a:latin typeface="+mj-lt"/>
              <a:ea typeface="+mj-ea"/>
              <a:cs typeface="+mj-cs"/>
            </a:endParaRPr>
          </a:p>
        </p:txBody>
      </p:sp>
      <p:pic>
        <p:nvPicPr>
          <p:cNvPr id="312322" name="Picture 2"/>
          <p:cNvPicPr>
            <a:picLocks noChangeAspect="1" noChangeArrowheads="1"/>
          </p:cNvPicPr>
          <p:nvPr/>
        </p:nvPicPr>
        <p:blipFill>
          <a:blip r:embed="rId4" cstate="print"/>
          <a:srcRect/>
          <a:stretch>
            <a:fillRect/>
          </a:stretch>
        </p:blipFill>
        <p:spPr bwMode="auto">
          <a:xfrm>
            <a:off x="6184446" y="2350183"/>
            <a:ext cx="709839" cy="627186"/>
          </a:xfrm>
          <a:prstGeom prst="rect">
            <a:avLst/>
          </a:prstGeom>
          <a:noFill/>
          <a:ln w="9525">
            <a:noFill/>
            <a:miter lim="800000"/>
            <a:headEnd/>
            <a:tailEnd/>
          </a:ln>
        </p:spPr>
      </p:pic>
      <p:pic>
        <p:nvPicPr>
          <p:cNvPr id="312323" name="Picture 3"/>
          <p:cNvPicPr>
            <a:picLocks noChangeAspect="1" noChangeArrowheads="1"/>
          </p:cNvPicPr>
          <p:nvPr/>
        </p:nvPicPr>
        <p:blipFill>
          <a:blip r:embed="rId5" cstate="print"/>
          <a:srcRect/>
          <a:stretch>
            <a:fillRect/>
          </a:stretch>
        </p:blipFill>
        <p:spPr bwMode="auto">
          <a:xfrm>
            <a:off x="5933622" y="3210606"/>
            <a:ext cx="1226230" cy="988547"/>
          </a:xfrm>
          <a:prstGeom prst="rect">
            <a:avLst/>
          </a:prstGeom>
          <a:noFill/>
          <a:ln w="9525">
            <a:noFill/>
            <a:miter lim="800000"/>
            <a:headEnd/>
            <a:tailEnd/>
          </a:ln>
        </p:spPr>
      </p:pic>
      <p:pic>
        <p:nvPicPr>
          <p:cNvPr id="312324" name="Picture 4"/>
          <p:cNvPicPr>
            <a:picLocks noChangeAspect="1" noChangeArrowheads="1"/>
          </p:cNvPicPr>
          <p:nvPr/>
        </p:nvPicPr>
        <p:blipFill>
          <a:blip r:embed="rId6" cstate="print"/>
          <a:srcRect/>
          <a:stretch>
            <a:fillRect/>
          </a:stretch>
        </p:blipFill>
        <p:spPr bwMode="auto">
          <a:xfrm>
            <a:off x="5629502" y="4412344"/>
            <a:ext cx="1904033" cy="152536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23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23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23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452825"/>
            <a:ext cx="2016003" cy="523220"/>
          </a:xfrm>
          <a:prstGeom prst="rect">
            <a:avLst/>
          </a:prstGeom>
        </p:spPr>
        <p:txBody>
          <a:bodyPr wrap="square">
            <a:spAutoFit/>
          </a:bodyPr>
          <a:lstStyle/>
          <a:p>
            <a:r>
              <a:rPr lang="en-US" sz="2800" u="sng" dirty="0" smtClean="0"/>
              <a:t>Addition:</a:t>
            </a:r>
            <a:endParaRPr lang="en-US" sz="2800" u="sng" dirty="0"/>
          </a:p>
        </p:txBody>
      </p:sp>
      <p:sp>
        <p:nvSpPr>
          <p:cNvPr id="6" name="Rectangle 5"/>
          <p:cNvSpPr/>
          <p:nvPr/>
        </p:nvSpPr>
        <p:spPr>
          <a:xfrm>
            <a:off x="2910411" y="3458036"/>
            <a:ext cx="1979068" cy="523220"/>
          </a:xfrm>
          <a:prstGeom prst="rect">
            <a:avLst/>
          </a:prstGeom>
        </p:spPr>
        <p:txBody>
          <a:bodyPr wrap="none">
            <a:spAutoFit/>
          </a:bodyPr>
          <a:lstStyle/>
          <a:p>
            <a:r>
              <a:rPr lang="en-US" sz="2800" u="sng" dirty="0" smtClean="0"/>
              <a:t>Subtraction:</a:t>
            </a:r>
            <a:endParaRPr lang="en-US" sz="2800" u="sng" dirty="0"/>
          </a:p>
        </p:txBody>
      </p:sp>
      <p:sp>
        <p:nvSpPr>
          <p:cNvPr id="13" name="Slide Number Placeholder 12"/>
          <p:cNvSpPr>
            <a:spLocks noGrp="1"/>
          </p:cNvSpPr>
          <p:nvPr>
            <p:ph type="sldNum" sz="quarter" idx="12"/>
          </p:nvPr>
        </p:nvSpPr>
        <p:spPr/>
        <p:txBody>
          <a:bodyPr/>
          <a:lstStyle/>
          <a:p>
            <a:fld id="{B6F15528-21DE-4FAA-801E-634DDDAF4B2B}" type="slidenum">
              <a:rPr lang="en-US" smtClean="0"/>
              <a:pPr/>
              <a:t>92</a:t>
            </a:fld>
            <a:endParaRPr lang="en-US"/>
          </a:p>
        </p:txBody>
      </p:sp>
      <p:sp>
        <p:nvSpPr>
          <p:cNvPr id="14" name="Title 1"/>
          <p:cNvSpPr txBox="1">
            <a:spLocks/>
          </p:cNvSpPr>
          <p:nvPr/>
        </p:nvSpPr>
        <p:spPr>
          <a:xfrm>
            <a:off x="486228" y="13386"/>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chemeClr val="tx1"/>
                </a:solidFill>
                <a:effectLst/>
                <a:uLnTx/>
                <a:uFillTx/>
                <a:latin typeface="+mj-lt"/>
                <a:ea typeface="+mj-ea"/>
                <a:cs typeface="+mj-cs"/>
              </a:rPr>
              <a:t>Matrix Algebra</a:t>
            </a:r>
            <a:endParaRPr kumimoji="0" lang="en-US" sz="4000" b="0" i="0" u="sng" strike="noStrike" kern="1200" cap="none" spc="0" normalizeH="0" baseline="0" noProof="0" dirty="0">
              <a:ln>
                <a:noFill/>
              </a:ln>
              <a:solidFill>
                <a:schemeClr val="tx1"/>
              </a:solidFill>
              <a:effectLst/>
              <a:uLnTx/>
              <a:uFillTx/>
              <a:latin typeface="+mj-lt"/>
              <a:ea typeface="+mj-ea"/>
              <a:cs typeface="+mj-cs"/>
            </a:endParaRPr>
          </a:p>
        </p:txBody>
      </p:sp>
      <p:sp>
        <p:nvSpPr>
          <p:cNvPr id="7" name="Rectangle 6"/>
          <p:cNvSpPr/>
          <p:nvPr/>
        </p:nvSpPr>
        <p:spPr>
          <a:xfrm>
            <a:off x="1160238" y="1059550"/>
            <a:ext cx="6779085" cy="523220"/>
          </a:xfrm>
          <a:prstGeom prst="rect">
            <a:avLst/>
          </a:prstGeom>
        </p:spPr>
        <p:txBody>
          <a:bodyPr wrap="square">
            <a:spAutoFit/>
          </a:bodyPr>
          <a:lstStyle/>
          <a:p>
            <a:pPr algn="ctr"/>
            <a:r>
              <a:rPr lang="en-US" sz="2800" dirty="0" smtClean="0"/>
              <a:t>For two </a:t>
            </a:r>
            <a:r>
              <a:rPr lang="en-US" sz="2800" dirty="0" err="1" smtClean="0"/>
              <a:t>matricies</a:t>
            </a:r>
            <a:r>
              <a:rPr lang="en-US" sz="2800" dirty="0" smtClean="0"/>
              <a:t> with equal dimensions:</a:t>
            </a:r>
            <a:endParaRPr lang="en-US" sz="2800" dirty="0"/>
          </a:p>
        </p:txBody>
      </p:sp>
      <p:pic>
        <p:nvPicPr>
          <p:cNvPr id="313348" name="Picture 4"/>
          <p:cNvPicPr>
            <a:picLocks noChangeAspect="1" noChangeArrowheads="1"/>
          </p:cNvPicPr>
          <p:nvPr/>
        </p:nvPicPr>
        <p:blipFill>
          <a:blip r:embed="rId2" cstate="print"/>
          <a:srcRect/>
          <a:stretch>
            <a:fillRect/>
          </a:stretch>
        </p:blipFill>
        <p:spPr bwMode="auto">
          <a:xfrm>
            <a:off x="230593" y="4043963"/>
            <a:ext cx="2014812" cy="1158517"/>
          </a:xfrm>
          <a:prstGeom prst="rect">
            <a:avLst/>
          </a:prstGeom>
          <a:noFill/>
          <a:ln w="9525">
            <a:noFill/>
            <a:miter lim="800000"/>
            <a:headEnd/>
            <a:tailEnd/>
          </a:ln>
        </p:spPr>
      </p:pic>
      <p:pic>
        <p:nvPicPr>
          <p:cNvPr id="313349" name="Picture 5"/>
          <p:cNvPicPr>
            <a:picLocks noChangeAspect="1" noChangeArrowheads="1"/>
          </p:cNvPicPr>
          <p:nvPr/>
        </p:nvPicPr>
        <p:blipFill>
          <a:blip r:embed="rId3" cstate="print"/>
          <a:srcRect/>
          <a:stretch>
            <a:fillRect/>
          </a:stretch>
        </p:blipFill>
        <p:spPr bwMode="auto">
          <a:xfrm>
            <a:off x="2951525" y="4078523"/>
            <a:ext cx="2102961" cy="1196295"/>
          </a:xfrm>
          <a:prstGeom prst="rect">
            <a:avLst/>
          </a:prstGeom>
          <a:noFill/>
          <a:ln w="9525">
            <a:noFill/>
            <a:miter lim="800000"/>
            <a:headEnd/>
            <a:tailEnd/>
          </a:ln>
        </p:spPr>
      </p:pic>
      <p:pic>
        <p:nvPicPr>
          <p:cNvPr id="313350" name="Picture 6"/>
          <p:cNvPicPr>
            <a:picLocks noChangeAspect="1" noChangeArrowheads="1"/>
          </p:cNvPicPr>
          <p:nvPr/>
        </p:nvPicPr>
        <p:blipFill>
          <a:blip r:embed="rId4" cstate="print"/>
          <a:srcRect/>
          <a:stretch>
            <a:fillRect/>
          </a:stretch>
        </p:blipFill>
        <p:spPr bwMode="auto">
          <a:xfrm>
            <a:off x="6934444" y="5043045"/>
            <a:ext cx="1919272" cy="1267211"/>
          </a:xfrm>
          <a:prstGeom prst="rect">
            <a:avLst/>
          </a:prstGeom>
          <a:noFill/>
          <a:ln w="9525">
            <a:noFill/>
            <a:miter lim="800000"/>
            <a:headEnd/>
            <a:tailEnd/>
          </a:ln>
        </p:spPr>
      </p:pic>
      <p:pic>
        <p:nvPicPr>
          <p:cNvPr id="313351" name="Picture 7"/>
          <p:cNvPicPr>
            <a:picLocks noChangeAspect="1" noChangeArrowheads="1"/>
          </p:cNvPicPr>
          <p:nvPr/>
        </p:nvPicPr>
        <p:blipFill>
          <a:blip r:embed="rId5" cstate="print"/>
          <a:srcRect/>
          <a:stretch>
            <a:fillRect/>
          </a:stretch>
        </p:blipFill>
        <p:spPr bwMode="auto">
          <a:xfrm>
            <a:off x="5349701" y="3910013"/>
            <a:ext cx="1943877" cy="1328726"/>
          </a:xfrm>
          <a:prstGeom prst="rect">
            <a:avLst/>
          </a:prstGeom>
          <a:noFill/>
          <a:ln w="9525">
            <a:noFill/>
            <a:miter lim="800000"/>
            <a:headEnd/>
            <a:tailEnd/>
          </a:ln>
        </p:spPr>
      </p:pic>
      <p:pic>
        <p:nvPicPr>
          <p:cNvPr id="313352" name="Picture 8"/>
          <p:cNvPicPr>
            <a:picLocks noChangeAspect="1" noChangeArrowheads="1"/>
          </p:cNvPicPr>
          <p:nvPr/>
        </p:nvPicPr>
        <p:blipFill>
          <a:blip r:embed="rId6" cstate="print"/>
          <a:srcRect/>
          <a:stretch>
            <a:fillRect/>
          </a:stretch>
        </p:blipFill>
        <p:spPr bwMode="auto">
          <a:xfrm>
            <a:off x="2253795" y="1641253"/>
            <a:ext cx="1866113" cy="1502380"/>
          </a:xfrm>
          <a:prstGeom prst="rect">
            <a:avLst/>
          </a:prstGeom>
          <a:noFill/>
          <a:ln w="9525">
            <a:noFill/>
            <a:miter lim="800000"/>
            <a:headEnd/>
            <a:tailEnd/>
          </a:ln>
        </p:spPr>
      </p:pic>
      <p:pic>
        <p:nvPicPr>
          <p:cNvPr id="313353" name="Picture 9"/>
          <p:cNvPicPr>
            <a:picLocks noChangeAspect="1" noChangeArrowheads="1"/>
          </p:cNvPicPr>
          <p:nvPr/>
        </p:nvPicPr>
        <p:blipFill>
          <a:blip r:embed="rId7" cstate="print"/>
          <a:srcRect/>
          <a:stretch>
            <a:fillRect/>
          </a:stretch>
        </p:blipFill>
        <p:spPr bwMode="auto">
          <a:xfrm>
            <a:off x="4991554" y="1602925"/>
            <a:ext cx="2134960" cy="1581452"/>
          </a:xfrm>
          <a:prstGeom prst="rect">
            <a:avLst/>
          </a:prstGeom>
          <a:noFill/>
          <a:ln w="9525">
            <a:noFill/>
            <a:miter lim="800000"/>
            <a:headEnd/>
            <a:tailEnd/>
          </a:ln>
        </p:spPr>
      </p:pic>
      <p:sp>
        <p:nvSpPr>
          <p:cNvPr id="15" name="Rectangle 14"/>
          <p:cNvSpPr/>
          <p:nvPr/>
        </p:nvSpPr>
        <p:spPr>
          <a:xfrm>
            <a:off x="5472194" y="3459363"/>
            <a:ext cx="3532955" cy="523220"/>
          </a:xfrm>
          <a:prstGeom prst="rect">
            <a:avLst/>
          </a:prstGeom>
        </p:spPr>
        <p:txBody>
          <a:bodyPr wrap="none">
            <a:spAutoFit/>
          </a:bodyPr>
          <a:lstStyle/>
          <a:p>
            <a:r>
              <a:rPr lang="en-US" sz="2800" u="sng" dirty="0" smtClean="0"/>
              <a:t>Multiply by a </a:t>
            </a:r>
            <a:r>
              <a:rPr lang="en-US" sz="2800" u="sng" dirty="0" smtClean="0"/>
              <a:t>constant:</a:t>
            </a:r>
            <a:endParaRPr lang="en-US" sz="2800"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33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33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335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3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fld id="{B6F15528-21DE-4FAA-801E-634DDDAF4B2B}" type="slidenum">
              <a:rPr lang="en-US" smtClean="0"/>
              <a:pPr/>
              <a:t>93</a:t>
            </a:fld>
            <a:endParaRPr lang="en-US"/>
          </a:p>
        </p:txBody>
      </p:sp>
      <p:sp>
        <p:nvSpPr>
          <p:cNvPr id="14" name="Title 1"/>
          <p:cNvSpPr txBox="1">
            <a:spLocks/>
          </p:cNvSpPr>
          <p:nvPr/>
        </p:nvSpPr>
        <p:spPr>
          <a:xfrm>
            <a:off x="486228" y="13386"/>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chemeClr val="tx1"/>
                </a:solidFill>
                <a:effectLst/>
                <a:uLnTx/>
                <a:uFillTx/>
                <a:latin typeface="+mj-lt"/>
                <a:ea typeface="+mj-ea"/>
                <a:cs typeface="+mj-cs"/>
              </a:rPr>
              <a:t>Matrix Multiplication</a:t>
            </a:r>
            <a:endParaRPr kumimoji="0" lang="en-US" sz="4000" b="0" i="0" u="sng" strike="noStrike" kern="1200" cap="none" spc="0" normalizeH="0" baseline="0" noProof="0" dirty="0">
              <a:ln>
                <a:noFill/>
              </a:ln>
              <a:solidFill>
                <a:schemeClr val="tx1"/>
              </a:solidFill>
              <a:effectLst/>
              <a:uLnTx/>
              <a:uFillTx/>
              <a:latin typeface="+mj-lt"/>
              <a:ea typeface="+mj-ea"/>
              <a:cs typeface="+mj-cs"/>
            </a:endParaRPr>
          </a:p>
        </p:txBody>
      </p:sp>
      <p:sp>
        <p:nvSpPr>
          <p:cNvPr id="7" name="Rectangle 6"/>
          <p:cNvSpPr/>
          <p:nvPr/>
        </p:nvSpPr>
        <p:spPr>
          <a:xfrm>
            <a:off x="477161" y="934110"/>
            <a:ext cx="8144330" cy="1107996"/>
          </a:xfrm>
          <a:prstGeom prst="rect">
            <a:avLst/>
          </a:prstGeom>
        </p:spPr>
        <p:txBody>
          <a:bodyPr wrap="square">
            <a:spAutoFit/>
          </a:bodyPr>
          <a:lstStyle/>
          <a:p>
            <a:r>
              <a:rPr lang="en-US" sz="2200" dirty="0" smtClean="0"/>
              <a:t>If two matrices are to be multiplied together they must be conformable; i.e., the number of columns in the first (left) matrix must be the same as the number of rows in the second (right) matrix.</a:t>
            </a:r>
            <a:endParaRPr lang="en-US" sz="2200" dirty="0"/>
          </a:p>
        </p:txBody>
      </p:sp>
      <p:sp>
        <p:nvSpPr>
          <p:cNvPr id="8" name="Rectangle 7"/>
          <p:cNvSpPr/>
          <p:nvPr/>
        </p:nvSpPr>
        <p:spPr>
          <a:xfrm>
            <a:off x="574108" y="4838915"/>
            <a:ext cx="7960859" cy="1754326"/>
          </a:xfrm>
          <a:prstGeom prst="rect">
            <a:avLst/>
          </a:prstGeom>
        </p:spPr>
        <p:txBody>
          <a:bodyPr wrap="square">
            <a:spAutoFit/>
          </a:bodyPr>
          <a:lstStyle/>
          <a:p>
            <a:r>
              <a:rPr lang="en-US" dirty="0" smtClean="0"/>
              <a:t>To get the </a:t>
            </a:r>
            <a:r>
              <a:rPr lang="en-US" dirty="0" smtClean="0">
                <a:solidFill>
                  <a:srgbClr val="0000FF"/>
                </a:solidFill>
              </a:rPr>
              <a:t>first member of the first row</a:t>
            </a:r>
            <a:r>
              <a:rPr lang="en-US" dirty="0" smtClean="0"/>
              <a:t>, all elements of the </a:t>
            </a:r>
            <a:r>
              <a:rPr lang="en-US" dirty="0" smtClean="0">
                <a:solidFill>
                  <a:srgbClr val="FF0000"/>
                </a:solidFill>
              </a:rPr>
              <a:t>first row of the first matrix</a:t>
            </a:r>
            <a:r>
              <a:rPr lang="en-US" dirty="0" smtClean="0"/>
              <a:t> are multiplied by the corresponding elements of the </a:t>
            </a:r>
            <a:r>
              <a:rPr lang="en-US" dirty="0" smtClean="0">
                <a:solidFill>
                  <a:srgbClr val="7030A0"/>
                </a:solidFill>
              </a:rPr>
              <a:t>first column of the second matrix</a:t>
            </a:r>
            <a:r>
              <a:rPr lang="en-US" dirty="0" smtClean="0"/>
              <a:t> and the results are added. To get the second member of the first row, all elements of the first row of the first matrix are multiplied by the corresponding members of the second column of the second matrix and the results are added, and so on.</a:t>
            </a:r>
            <a:endParaRPr lang="en-US" dirty="0"/>
          </a:p>
        </p:txBody>
      </p:sp>
      <p:pic>
        <p:nvPicPr>
          <p:cNvPr id="318466" name="Picture 2" descr="http://goose.ycp.edu/~dhovemey/spring2012/cs101/labs/images/matmult.png"/>
          <p:cNvPicPr>
            <a:picLocks noChangeAspect="1" noChangeArrowheads="1"/>
          </p:cNvPicPr>
          <p:nvPr/>
        </p:nvPicPr>
        <p:blipFill>
          <a:blip r:embed="rId2" cstate="print"/>
          <a:srcRect/>
          <a:stretch>
            <a:fillRect/>
          </a:stretch>
        </p:blipFill>
        <p:spPr bwMode="auto">
          <a:xfrm>
            <a:off x="426361" y="2504841"/>
            <a:ext cx="8263299" cy="1936524"/>
          </a:xfrm>
          <a:prstGeom prst="rect">
            <a:avLst/>
          </a:prstGeom>
          <a:noFill/>
        </p:spPr>
      </p:pic>
      <p:sp>
        <p:nvSpPr>
          <p:cNvPr id="9" name="Oval 8"/>
          <p:cNvSpPr/>
          <p:nvPr/>
        </p:nvSpPr>
        <p:spPr>
          <a:xfrm>
            <a:off x="988825" y="3615773"/>
            <a:ext cx="2697805" cy="288565"/>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967054" y="2561721"/>
            <a:ext cx="1790662" cy="3411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165967" y="2539039"/>
            <a:ext cx="535176" cy="857299"/>
          </a:xfrm>
          <a:prstGeom prst="ellipse">
            <a:avLst/>
          </a:prstGeom>
          <a:no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fld id="{B6F15528-21DE-4FAA-801E-634DDDAF4B2B}" type="slidenum">
              <a:rPr lang="en-US" smtClean="0"/>
              <a:pPr/>
              <a:t>94</a:t>
            </a:fld>
            <a:endParaRPr lang="en-US"/>
          </a:p>
        </p:txBody>
      </p:sp>
      <p:sp>
        <p:nvSpPr>
          <p:cNvPr id="14" name="Title 1"/>
          <p:cNvSpPr txBox="1">
            <a:spLocks/>
          </p:cNvSpPr>
          <p:nvPr/>
        </p:nvSpPr>
        <p:spPr>
          <a:xfrm>
            <a:off x="486228" y="13386"/>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chemeClr val="tx1"/>
                </a:solidFill>
                <a:effectLst/>
                <a:uLnTx/>
                <a:uFillTx/>
                <a:latin typeface="+mj-lt"/>
                <a:ea typeface="+mj-ea"/>
                <a:cs typeface="+mj-cs"/>
              </a:rPr>
              <a:t>Matrix Multiplication</a:t>
            </a:r>
            <a:endParaRPr kumimoji="0" lang="en-US" sz="4000" b="0" i="0" u="sng" strike="noStrike" kern="1200" cap="none" spc="0" normalizeH="0" baseline="0" noProof="0" dirty="0">
              <a:ln>
                <a:noFill/>
              </a:ln>
              <a:solidFill>
                <a:schemeClr val="tx1"/>
              </a:solidFill>
              <a:effectLst/>
              <a:uLnTx/>
              <a:uFillTx/>
              <a:latin typeface="+mj-lt"/>
              <a:ea typeface="+mj-ea"/>
              <a:cs typeface="+mj-cs"/>
            </a:endParaRPr>
          </a:p>
        </p:txBody>
      </p:sp>
      <p:sp>
        <p:nvSpPr>
          <p:cNvPr id="7" name="Rectangle 6"/>
          <p:cNvSpPr/>
          <p:nvPr/>
        </p:nvSpPr>
        <p:spPr>
          <a:xfrm>
            <a:off x="477161" y="934110"/>
            <a:ext cx="8144330" cy="1107996"/>
          </a:xfrm>
          <a:prstGeom prst="rect">
            <a:avLst/>
          </a:prstGeom>
        </p:spPr>
        <p:txBody>
          <a:bodyPr wrap="square">
            <a:spAutoFit/>
          </a:bodyPr>
          <a:lstStyle/>
          <a:p>
            <a:r>
              <a:rPr lang="en-US" sz="2200" dirty="0" smtClean="0"/>
              <a:t>If two matrices are to be multiplied together they must be conformable; i.e., the number of columns in the first (left) matrix must be the same as the number of rows in the second (right) matrix.</a:t>
            </a:r>
            <a:endParaRPr lang="en-US" sz="2200" dirty="0"/>
          </a:p>
        </p:txBody>
      </p:sp>
      <p:sp>
        <p:nvSpPr>
          <p:cNvPr id="8" name="Rectangle 7"/>
          <p:cNvSpPr/>
          <p:nvPr/>
        </p:nvSpPr>
        <p:spPr>
          <a:xfrm>
            <a:off x="574108" y="4838915"/>
            <a:ext cx="7960859" cy="1754326"/>
          </a:xfrm>
          <a:prstGeom prst="rect">
            <a:avLst/>
          </a:prstGeom>
        </p:spPr>
        <p:txBody>
          <a:bodyPr wrap="square">
            <a:spAutoFit/>
          </a:bodyPr>
          <a:lstStyle/>
          <a:p>
            <a:r>
              <a:rPr lang="en-US" dirty="0" smtClean="0"/>
              <a:t>To get the </a:t>
            </a:r>
            <a:r>
              <a:rPr lang="en-US" dirty="0" smtClean="0">
                <a:solidFill>
                  <a:srgbClr val="0000FF"/>
                </a:solidFill>
              </a:rPr>
              <a:t>first member of the first row</a:t>
            </a:r>
            <a:r>
              <a:rPr lang="en-US" dirty="0" smtClean="0"/>
              <a:t>, all elements of the </a:t>
            </a:r>
            <a:r>
              <a:rPr lang="en-US" dirty="0" smtClean="0">
                <a:solidFill>
                  <a:srgbClr val="FF0000"/>
                </a:solidFill>
              </a:rPr>
              <a:t>first row of the first matrix</a:t>
            </a:r>
            <a:r>
              <a:rPr lang="en-US" dirty="0" smtClean="0"/>
              <a:t> are multiplied by the corresponding elements of the </a:t>
            </a:r>
            <a:r>
              <a:rPr lang="en-US" dirty="0" smtClean="0">
                <a:solidFill>
                  <a:srgbClr val="7030A0"/>
                </a:solidFill>
              </a:rPr>
              <a:t>first column of the second matrix</a:t>
            </a:r>
            <a:r>
              <a:rPr lang="en-US" dirty="0" smtClean="0"/>
              <a:t> and the results are added. To get the </a:t>
            </a:r>
            <a:r>
              <a:rPr lang="en-US" dirty="0" smtClean="0">
                <a:solidFill>
                  <a:srgbClr val="0000FF"/>
                </a:solidFill>
              </a:rPr>
              <a:t>second member of the first row</a:t>
            </a:r>
            <a:r>
              <a:rPr lang="en-US" dirty="0" smtClean="0"/>
              <a:t>, all elements of the </a:t>
            </a:r>
            <a:r>
              <a:rPr lang="en-US" dirty="0" smtClean="0">
                <a:solidFill>
                  <a:srgbClr val="FF0000"/>
                </a:solidFill>
              </a:rPr>
              <a:t>first row of the first matrix </a:t>
            </a:r>
            <a:r>
              <a:rPr lang="en-US" dirty="0" smtClean="0"/>
              <a:t>are multiplied by the corresponding members of the </a:t>
            </a:r>
            <a:r>
              <a:rPr lang="en-US" dirty="0" smtClean="0">
                <a:solidFill>
                  <a:srgbClr val="7030A0"/>
                </a:solidFill>
              </a:rPr>
              <a:t>second column of the second matrix </a:t>
            </a:r>
            <a:r>
              <a:rPr lang="en-US" dirty="0" smtClean="0"/>
              <a:t>and the results are added, and so on.</a:t>
            </a:r>
            <a:endParaRPr lang="en-US" dirty="0"/>
          </a:p>
        </p:txBody>
      </p:sp>
      <p:pic>
        <p:nvPicPr>
          <p:cNvPr id="318466" name="Picture 2" descr="http://goose.ycp.edu/~dhovemey/spring2012/cs101/labs/images/matmult.png"/>
          <p:cNvPicPr>
            <a:picLocks noChangeAspect="1" noChangeArrowheads="1"/>
          </p:cNvPicPr>
          <p:nvPr/>
        </p:nvPicPr>
        <p:blipFill>
          <a:blip r:embed="rId2" cstate="print"/>
          <a:srcRect/>
          <a:stretch>
            <a:fillRect/>
          </a:stretch>
        </p:blipFill>
        <p:spPr bwMode="auto">
          <a:xfrm>
            <a:off x="426361" y="2504841"/>
            <a:ext cx="8263299" cy="1936524"/>
          </a:xfrm>
          <a:prstGeom prst="rect">
            <a:avLst/>
          </a:prstGeom>
          <a:noFill/>
        </p:spPr>
      </p:pic>
      <p:sp>
        <p:nvSpPr>
          <p:cNvPr id="9" name="Oval 8"/>
          <p:cNvSpPr/>
          <p:nvPr/>
        </p:nvSpPr>
        <p:spPr>
          <a:xfrm>
            <a:off x="3470770" y="3586744"/>
            <a:ext cx="2697805" cy="288565"/>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967054" y="2561721"/>
            <a:ext cx="1790662" cy="3411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659443" y="2539039"/>
            <a:ext cx="535176" cy="857299"/>
          </a:xfrm>
          <a:prstGeom prst="ellipse">
            <a:avLst/>
          </a:prstGeom>
          <a:no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95</a:t>
            </a:fld>
            <a:endParaRPr lang="en-US"/>
          </a:p>
        </p:txBody>
      </p:sp>
      <p:sp>
        <p:nvSpPr>
          <p:cNvPr id="6" name="Title 1"/>
          <p:cNvSpPr txBox="1">
            <a:spLocks/>
          </p:cNvSpPr>
          <p:nvPr/>
        </p:nvSpPr>
        <p:spPr>
          <a:xfrm>
            <a:off x="486228" y="13386"/>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chemeClr val="tx1"/>
                </a:solidFill>
                <a:effectLst/>
                <a:uLnTx/>
                <a:uFillTx/>
                <a:latin typeface="+mj-lt"/>
                <a:ea typeface="+mj-ea"/>
                <a:cs typeface="+mj-cs"/>
              </a:rPr>
              <a:t>Matrix Multiplication</a:t>
            </a:r>
            <a:endParaRPr kumimoji="0" lang="en-US" sz="4000" b="0" i="0" u="sng" strike="noStrike" kern="1200" cap="none" spc="0" normalizeH="0" baseline="0" noProof="0" dirty="0">
              <a:ln>
                <a:noFill/>
              </a:ln>
              <a:solidFill>
                <a:schemeClr val="tx1"/>
              </a:solidFill>
              <a:effectLst/>
              <a:uLnTx/>
              <a:uFillTx/>
              <a:latin typeface="+mj-lt"/>
              <a:ea typeface="+mj-ea"/>
              <a:cs typeface="+mj-cs"/>
            </a:endParaRPr>
          </a:p>
        </p:txBody>
      </p:sp>
      <p:pic>
        <p:nvPicPr>
          <p:cNvPr id="314370" name="Picture 2"/>
          <p:cNvPicPr>
            <a:picLocks noChangeAspect="1" noChangeArrowheads="1"/>
          </p:cNvPicPr>
          <p:nvPr/>
        </p:nvPicPr>
        <p:blipFill>
          <a:blip r:embed="rId2" cstate="print"/>
          <a:srcRect/>
          <a:stretch>
            <a:fillRect/>
          </a:stretch>
        </p:blipFill>
        <p:spPr bwMode="auto">
          <a:xfrm>
            <a:off x="3561103" y="1273403"/>
            <a:ext cx="1986870" cy="526035"/>
          </a:xfrm>
          <a:prstGeom prst="rect">
            <a:avLst/>
          </a:prstGeom>
          <a:noFill/>
          <a:ln w="9525">
            <a:noFill/>
            <a:miter lim="800000"/>
            <a:headEnd/>
            <a:tailEnd/>
          </a:ln>
        </p:spPr>
      </p:pic>
      <p:pic>
        <p:nvPicPr>
          <p:cNvPr id="314371" name="Picture 3"/>
          <p:cNvPicPr>
            <a:picLocks noChangeAspect="1" noChangeArrowheads="1"/>
          </p:cNvPicPr>
          <p:nvPr/>
        </p:nvPicPr>
        <p:blipFill>
          <a:blip r:embed="rId3" cstate="print"/>
          <a:srcRect/>
          <a:stretch>
            <a:fillRect/>
          </a:stretch>
        </p:blipFill>
        <p:spPr bwMode="auto">
          <a:xfrm>
            <a:off x="1205144" y="2076226"/>
            <a:ext cx="2031547" cy="804036"/>
          </a:xfrm>
          <a:prstGeom prst="rect">
            <a:avLst/>
          </a:prstGeom>
          <a:noFill/>
          <a:ln w="9525">
            <a:noFill/>
            <a:miter lim="800000"/>
            <a:headEnd/>
            <a:tailEnd/>
          </a:ln>
        </p:spPr>
      </p:pic>
      <p:pic>
        <p:nvPicPr>
          <p:cNvPr id="314372" name="Picture 4"/>
          <p:cNvPicPr>
            <a:picLocks noChangeAspect="1" noChangeArrowheads="1"/>
          </p:cNvPicPr>
          <p:nvPr/>
        </p:nvPicPr>
        <p:blipFill>
          <a:blip r:embed="rId4" cstate="print"/>
          <a:srcRect/>
          <a:stretch>
            <a:fillRect/>
          </a:stretch>
        </p:blipFill>
        <p:spPr bwMode="auto">
          <a:xfrm>
            <a:off x="3291573" y="2069193"/>
            <a:ext cx="3283404" cy="825852"/>
          </a:xfrm>
          <a:prstGeom prst="rect">
            <a:avLst/>
          </a:prstGeom>
          <a:noFill/>
          <a:ln w="9525">
            <a:noFill/>
            <a:miter lim="800000"/>
            <a:headEnd/>
            <a:tailEnd/>
          </a:ln>
        </p:spPr>
      </p:pic>
      <p:pic>
        <p:nvPicPr>
          <p:cNvPr id="314373" name="Picture 5"/>
          <p:cNvPicPr>
            <a:picLocks noChangeAspect="1" noChangeArrowheads="1"/>
          </p:cNvPicPr>
          <p:nvPr/>
        </p:nvPicPr>
        <p:blipFill>
          <a:blip r:embed="rId5" cstate="print"/>
          <a:srcRect/>
          <a:stretch>
            <a:fillRect/>
          </a:stretch>
        </p:blipFill>
        <p:spPr bwMode="auto">
          <a:xfrm>
            <a:off x="6660907" y="2128838"/>
            <a:ext cx="1046162" cy="773990"/>
          </a:xfrm>
          <a:prstGeom prst="rect">
            <a:avLst/>
          </a:prstGeom>
          <a:noFill/>
          <a:ln w="9525">
            <a:noFill/>
            <a:miter lim="800000"/>
            <a:headEnd/>
            <a:tailEnd/>
          </a:ln>
        </p:spPr>
      </p:pic>
      <p:pic>
        <p:nvPicPr>
          <p:cNvPr id="314374" name="Picture 6"/>
          <p:cNvPicPr>
            <a:picLocks noChangeAspect="1" noChangeArrowheads="1"/>
          </p:cNvPicPr>
          <p:nvPr/>
        </p:nvPicPr>
        <p:blipFill>
          <a:blip r:embed="rId6" cstate="print"/>
          <a:srcRect/>
          <a:stretch>
            <a:fillRect/>
          </a:stretch>
        </p:blipFill>
        <p:spPr bwMode="auto">
          <a:xfrm>
            <a:off x="1233488" y="3164785"/>
            <a:ext cx="1988683" cy="842566"/>
          </a:xfrm>
          <a:prstGeom prst="rect">
            <a:avLst/>
          </a:prstGeom>
          <a:noFill/>
          <a:ln w="9525">
            <a:noFill/>
            <a:miter lim="800000"/>
            <a:headEnd/>
            <a:tailEnd/>
          </a:ln>
        </p:spPr>
      </p:pic>
      <p:pic>
        <p:nvPicPr>
          <p:cNvPr id="314375" name="Picture 7"/>
          <p:cNvPicPr>
            <a:picLocks noChangeAspect="1" noChangeArrowheads="1"/>
          </p:cNvPicPr>
          <p:nvPr/>
        </p:nvPicPr>
        <p:blipFill>
          <a:blip r:embed="rId7" cstate="print"/>
          <a:srcRect/>
          <a:stretch>
            <a:fillRect/>
          </a:stretch>
        </p:blipFill>
        <p:spPr bwMode="auto">
          <a:xfrm>
            <a:off x="3334432" y="3141434"/>
            <a:ext cx="3530826" cy="870731"/>
          </a:xfrm>
          <a:prstGeom prst="rect">
            <a:avLst/>
          </a:prstGeom>
          <a:noFill/>
          <a:ln w="9525">
            <a:noFill/>
            <a:miter lim="800000"/>
            <a:headEnd/>
            <a:tailEnd/>
          </a:ln>
        </p:spPr>
      </p:pic>
      <p:pic>
        <p:nvPicPr>
          <p:cNvPr id="314376" name="Picture 8"/>
          <p:cNvPicPr>
            <a:picLocks noChangeAspect="1" noChangeArrowheads="1"/>
          </p:cNvPicPr>
          <p:nvPr/>
        </p:nvPicPr>
        <p:blipFill>
          <a:blip r:embed="rId8" cstate="print"/>
          <a:srcRect/>
          <a:stretch>
            <a:fillRect/>
          </a:stretch>
        </p:blipFill>
        <p:spPr bwMode="auto">
          <a:xfrm>
            <a:off x="6977744" y="3170466"/>
            <a:ext cx="735472" cy="769286"/>
          </a:xfrm>
          <a:prstGeom prst="rect">
            <a:avLst/>
          </a:prstGeom>
          <a:noFill/>
          <a:ln w="9525">
            <a:noFill/>
            <a:miter lim="800000"/>
            <a:headEnd/>
            <a:tailEnd/>
          </a:ln>
        </p:spPr>
      </p:pic>
      <p:pic>
        <p:nvPicPr>
          <p:cNvPr id="314377" name="Picture 9"/>
          <p:cNvPicPr>
            <a:picLocks noChangeAspect="1" noChangeArrowheads="1"/>
          </p:cNvPicPr>
          <p:nvPr/>
        </p:nvPicPr>
        <p:blipFill>
          <a:blip r:embed="rId9" cstate="print"/>
          <a:srcRect/>
          <a:stretch>
            <a:fillRect/>
          </a:stretch>
        </p:blipFill>
        <p:spPr bwMode="auto">
          <a:xfrm>
            <a:off x="2674938" y="4292600"/>
            <a:ext cx="2272582" cy="1179286"/>
          </a:xfrm>
          <a:prstGeom prst="rect">
            <a:avLst/>
          </a:prstGeom>
          <a:noFill/>
          <a:ln w="9525">
            <a:noFill/>
            <a:miter lim="800000"/>
            <a:headEnd/>
            <a:tailEnd/>
          </a:ln>
        </p:spPr>
      </p:pic>
      <p:pic>
        <p:nvPicPr>
          <p:cNvPr id="314378" name="Picture 10"/>
          <p:cNvPicPr>
            <a:picLocks noChangeAspect="1" noChangeArrowheads="1"/>
          </p:cNvPicPr>
          <p:nvPr/>
        </p:nvPicPr>
        <p:blipFill>
          <a:blip r:embed="rId10" cstate="print"/>
          <a:srcRect/>
          <a:stretch>
            <a:fillRect/>
          </a:stretch>
        </p:blipFill>
        <p:spPr bwMode="auto">
          <a:xfrm>
            <a:off x="4961816" y="4354739"/>
            <a:ext cx="1243815" cy="105909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43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437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437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43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4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1"/>
          <p:cNvPicPr>
            <a:picLocks noChangeAspect="1" noChangeArrowheads="1"/>
          </p:cNvPicPr>
          <p:nvPr/>
        </p:nvPicPr>
        <p:blipFill>
          <a:blip r:embed="rId2" cstate="print"/>
          <a:srcRect/>
          <a:stretch>
            <a:fillRect/>
          </a:stretch>
        </p:blipFill>
        <p:spPr bwMode="auto">
          <a:xfrm>
            <a:off x="2464486" y="2830974"/>
            <a:ext cx="2542946" cy="1482695"/>
          </a:xfrm>
          <a:prstGeom prst="rect">
            <a:avLst/>
          </a:prstGeom>
          <a:noFill/>
          <a:ln w="9525">
            <a:noFill/>
            <a:miter lim="800000"/>
            <a:headEnd/>
            <a:tailEnd/>
          </a:ln>
        </p:spPr>
      </p:pic>
      <p:sp>
        <p:nvSpPr>
          <p:cNvPr id="5" name="Rectangle 4"/>
          <p:cNvSpPr/>
          <p:nvPr/>
        </p:nvSpPr>
        <p:spPr>
          <a:xfrm>
            <a:off x="302993" y="905082"/>
            <a:ext cx="8420101" cy="1107996"/>
          </a:xfrm>
          <a:prstGeom prst="rect">
            <a:avLst/>
          </a:prstGeom>
        </p:spPr>
        <p:txBody>
          <a:bodyPr wrap="square">
            <a:spAutoFit/>
          </a:bodyPr>
          <a:lstStyle/>
          <a:p>
            <a:r>
              <a:rPr lang="en-US" sz="2200" b="1" dirty="0" smtClean="0"/>
              <a:t>Non-square matrix-</a:t>
            </a:r>
          </a:p>
          <a:p>
            <a:pPr marL="231775"/>
            <a:r>
              <a:rPr lang="en-US" sz="2200" dirty="0" smtClean="0"/>
              <a:t>The number of columns in the first (left) matrix must be the same as the number of rows in the second (right) matrix.</a:t>
            </a:r>
            <a:endParaRPr lang="en-US" sz="2200"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96</a:t>
            </a:fld>
            <a:endParaRPr lang="en-US"/>
          </a:p>
        </p:txBody>
      </p:sp>
      <p:sp>
        <p:nvSpPr>
          <p:cNvPr id="7" name="Title 1"/>
          <p:cNvSpPr txBox="1">
            <a:spLocks/>
          </p:cNvSpPr>
          <p:nvPr/>
        </p:nvSpPr>
        <p:spPr>
          <a:xfrm>
            <a:off x="486228" y="13386"/>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chemeClr val="tx1"/>
                </a:solidFill>
                <a:effectLst/>
                <a:uLnTx/>
                <a:uFillTx/>
                <a:latin typeface="+mj-lt"/>
                <a:ea typeface="+mj-ea"/>
                <a:cs typeface="+mj-cs"/>
              </a:rPr>
              <a:t>Matrix Multiplication</a:t>
            </a:r>
            <a:endParaRPr kumimoji="0" lang="en-US" sz="4000" b="0" i="0" u="sng" strike="noStrike" kern="1200" cap="none" spc="0" normalizeH="0" baseline="0" noProof="0" dirty="0">
              <a:ln>
                <a:noFill/>
              </a:ln>
              <a:solidFill>
                <a:schemeClr val="tx1"/>
              </a:solidFill>
              <a:effectLst/>
              <a:uLnTx/>
              <a:uFillTx/>
              <a:latin typeface="+mj-lt"/>
              <a:ea typeface="+mj-ea"/>
              <a:cs typeface="+mj-cs"/>
            </a:endParaRPr>
          </a:p>
        </p:txBody>
      </p:sp>
      <p:sp>
        <p:nvSpPr>
          <p:cNvPr id="10" name="TextBox 9"/>
          <p:cNvSpPr txBox="1"/>
          <p:nvPr/>
        </p:nvSpPr>
        <p:spPr>
          <a:xfrm>
            <a:off x="2799450" y="2085918"/>
            <a:ext cx="1257300" cy="369332"/>
          </a:xfrm>
          <a:prstGeom prst="rect">
            <a:avLst/>
          </a:prstGeom>
          <a:noFill/>
        </p:spPr>
        <p:txBody>
          <a:bodyPr wrap="square" rtlCol="0">
            <a:spAutoFit/>
          </a:bodyPr>
          <a:lstStyle/>
          <a:p>
            <a:pPr algn="ctr"/>
            <a:r>
              <a:rPr lang="en-US" dirty="0" smtClean="0"/>
              <a:t>2 columns</a:t>
            </a:r>
            <a:endParaRPr lang="en-US" dirty="0"/>
          </a:p>
        </p:txBody>
      </p:sp>
      <p:cxnSp>
        <p:nvCxnSpPr>
          <p:cNvPr id="11" name="Straight Arrow Connector 10"/>
          <p:cNvCxnSpPr/>
          <p:nvPr/>
        </p:nvCxnSpPr>
        <p:spPr>
          <a:xfrm flipH="1">
            <a:off x="3194960" y="2456550"/>
            <a:ext cx="2286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775204" y="2902864"/>
            <a:ext cx="449942" cy="37737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014690" y="2601693"/>
            <a:ext cx="990600" cy="369332"/>
          </a:xfrm>
          <a:prstGeom prst="rect">
            <a:avLst/>
          </a:prstGeom>
          <a:noFill/>
        </p:spPr>
        <p:txBody>
          <a:bodyPr wrap="square" rtlCol="0">
            <a:spAutoFit/>
          </a:bodyPr>
          <a:lstStyle/>
          <a:p>
            <a:pPr algn="r"/>
            <a:r>
              <a:rPr lang="en-US" dirty="0" smtClean="0"/>
              <a:t>2 Rows</a:t>
            </a:r>
            <a:endParaRPr lang="en-US" dirty="0"/>
          </a:p>
        </p:txBody>
      </p:sp>
      <p:sp>
        <p:nvSpPr>
          <p:cNvPr id="21" name="TextBox 20"/>
          <p:cNvSpPr txBox="1"/>
          <p:nvPr/>
        </p:nvSpPr>
        <p:spPr>
          <a:xfrm>
            <a:off x="6139533" y="3145983"/>
            <a:ext cx="2627095" cy="830997"/>
          </a:xfrm>
          <a:prstGeom prst="rect">
            <a:avLst/>
          </a:prstGeom>
          <a:noFill/>
        </p:spPr>
        <p:txBody>
          <a:bodyPr wrap="square" rtlCol="0">
            <a:spAutoFit/>
          </a:bodyPr>
          <a:lstStyle/>
          <a:p>
            <a:r>
              <a:rPr lang="en-US" sz="2400" dirty="0" smtClean="0"/>
              <a:t>columns of a</a:t>
            </a:r>
          </a:p>
          <a:p>
            <a:r>
              <a:rPr lang="en-US" sz="2400" dirty="0" smtClean="0"/>
              <a:t>	= rows of b</a:t>
            </a:r>
            <a:endParaRPr lang="en-US" sz="2400" dirty="0"/>
          </a:p>
        </p:txBody>
      </p:sp>
      <p:pic>
        <p:nvPicPr>
          <p:cNvPr id="334850" name="Picture 2"/>
          <p:cNvPicPr>
            <a:picLocks noChangeAspect="1" noChangeArrowheads="1"/>
          </p:cNvPicPr>
          <p:nvPr/>
        </p:nvPicPr>
        <p:blipFill>
          <a:blip r:embed="rId3" cstate="print"/>
          <a:srcRect/>
          <a:stretch>
            <a:fillRect/>
          </a:stretch>
        </p:blipFill>
        <p:spPr bwMode="auto">
          <a:xfrm>
            <a:off x="2099133" y="4378699"/>
            <a:ext cx="4733471" cy="1412510"/>
          </a:xfrm>
          <a:prstGeom prst="rect">
            <a:avLst/>
          </a:prstGeom>
          <a:noFill/>
          <a:ln w="9525">
            <a:noFill/>
            <a:miter lim="800000"/>
            <a:headEnd/>
            <a:tailEnd/>
          </a:ln>
        </p:spPr>
      </p:pic>
      <p:sp>
        <p:nvSpPr>
          <p:cNvPr id="23" name="Oval 22"/>
          <p:cNvSpPr/>
          <p:nvPr/>
        </p:nvSpPr>
        <p:spPr>
          <a:xfrm>
            <a:off x="2062882" y="4443101"/>
            <a:ext cx="1652779" cy="390165"/>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433000" y="2931847"/>
            <a:ext cx="1035918" cy="4645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383684" y="3155908"/>
            <a:ext cx="535176" cy="857299"/>
          </a:xfrm>
          <a:prstGeom prst="ellipse">
            <a:avLst/>
          </a:prstGeom>
          <a:no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830264" y="6284686"/>
            <a:ext cx="3468914" cy="523220"/>
          </a:xfrm>
          <a:prstGeom prst="rect">
            <a:avLst/>
          </a:prstGeom>
          <a:noFill/>
        </p:spPr>
        <p:txBody>
          <a:bodyPr wrap="square" rtlCol="0">
            <a:spAutoFit/>
          </a:bodyPr>
          <a:lstStyle/>
          <a:p>
            <a:pPr algn="ctr"/>
            <a:r>
              <a:rPr lang="en-US" sz="2800" dirty="0" smtClean="0"/>
              <a:t>3x2 times 2x3 = 3x3</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48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1"/>
          <p:cNvPicPr>
            <a:picLocks noChangeAspect="1" noChangeArrowheads="1"/>
          </p:cNvPicPr>
          <p:nvPr/>
        </p:nvPicPr>
        <p:blipFill>
          <a:blip r:embed="rId2" cstate="print"/>
          <a:srcRect/>
          <a:stretch>
            <a:fillRect/>
          </a:stretch>
        </p:blipFill>
        <p:spPr bwMode="auto">
          <a:xfrm>
            <a:off x="2464486" y="2830974"/>
            <a:ext cx="2542946" cy="1482695"/>
          </a:xfrm>
          <a:prstGeom prst="rect">
            <a:avLst/>
          </a:prstGeom>
          <a:noFill/>
          <a:ln w="9525">
            <a:noFill/>
            <a:miter lim="800000"/>
            <a:headEnd/>
            <a:tailEnd/>
          </a:ln>
        </p:spPr>
      </p:pic>
      <p:sp>
        <p:nvSpPr>
          <p:cNvPr id="5" name="Rectangle 4"/>
          <p:cNvSpPr/>
          <p:nvPr/>
        </p:nvSpPr>
        <p:spPr>
          <a:xfrm>
            <a:off x="302993" y="905082"/>
            <a:ext cx="8420101" cy="1107996"/>
          </a:xfrm>
          <a:prstGeom prst="rect">
            <a:avLst/>
          </a:prstGeom>
        </p:spPr>
        <p:txBody>
          <a:bodyPr wrap="square">
            <a:spAutoFit/>
          </a:bodyPr>
          <a:lstStyle/>
          <a:p>
            <a:r>
              <a:rPr lang="en-US" sz="2200" b="1" dirty="0" smtClean="0"/>
              <a:t>Non-square matrix-</a:t>
            </a:r>
          </a:p>
          <a:p>
            <a:pPr marL="231775"/>
            <a:r>
              <a:rPr lang="en-US" sz="2200" dirty="0" smtClean="0"/>
              <a:t>The number of columns in the first (left) matrix must be the same as the number of rows in the second (right) matrix.</a:t>
            </a:r>
            <a:endParaRPr lang="en-US" sz="2200"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97</a:t>
            </a:fld>
            <a:endParaRPr lang="en-US"/>
          </a:p>
        </p:txBody>
      </p:sp>
      <p:sp>
        <p:nvSpPr>
          <p:cNvPr id="7" name="Title 1"/>
          <p:cNvSpPr txBox="1">
            <a:spLocks/>
          </p:cNvSpPr>
          <p:nvPr/>
        </p:nvSpPr>
        <p:spPr>
          <a:xfrm>
            <a:off x="486228" y="13386"/>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chemeClr val="tx1"/>
                </a:solidFill>
                <a:effectLst/>
                <a:uLnTx/>
                <a:uFillTx/>
                <a:latin typeface="+mj-lt"/>
                <a:ea typeface="+mj-ea"/>
                <a:cs typeface="+mj-cs"/>
              </a:rPr>
              <a:t>Matrix Multiplication</a:t>
            </a:r>
            <a:endParaRPr kumimoji="0" lang="en-US" sz="4000" b="0" i="0" u="sng" strike="noStrike" kern="1200" cap="none" spc="0" normalizeH="0" baseline="0" noProof="0" dirty="0">
              <a:ln>
                <a:noFill/>
              </a:ln>
              <a:solidFill>
                <a:schemeClr val="tx1"/>
              </a:solidFill>
              <a:effectLst/>
              <a:uLnTx/>
              <a:uFillTx/>
              <a:latin typeface="+mj-lt"/>
              <a:ea typeface="+mj-ea"/>
              <a:cs typeface="+mj-cs"/>
            </a:endParaRPr>
          </a:p>
        </p:txBody>
      </p:sp>
      <p:sp>
        <p:nvSpPr>
          <p:cNvPr id="10" name="TextBox 9"/>
          <p:cNvSpPr txBox="1"/>
          <p:nvPr/>
        </p:nvSpPr>
        <p:spPr>
          <a:xfrm>
            <a:off x="2799450" y="2085918"/>
            <a:ext cx="1257300" cy="369332"/>
          </a:xfrm>
          <a:prstGeom prst="rect">
            <a:avLst/>
          </a:prstGeom>
          <a:noFill/>
        </p:spPr>
        <p:txBody>
          <a:bodyPr wrap="square" rtlCol="0">
            <a:spAutoFit/>
          </a:bodyPr>
          <a:lstStyle/>
          <a:p>
            <a:pPr algn="ctr"/>
            <a:r>
              <a:rPr lang="en-US" dirty="0" smtClean="0"/>
              <a:t>2 columns</a:t>
            </a:r>
            <a:endParaRPr lang="en-US" dirty="0"/>
          </a:p>
        </p:txBody>
      </p:sp>
      <p:cxnSp>
        <p:nvCxnSpPr>
          <p:cNvPr id="11" name="Straight Arrow Connector 10"/>
          <p:cNvCxnSpPr/>
          <p:nvPr/>
        </p:nvCxnSpPr>
        <p:spPr>
          <a:xfrm flipH="1">
            <a:off x="3194960" y="2456550"/>
            <a:ext cx="2286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775204" y="2902864"/>
            <a:ext cx="449942" cy="37737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014690" y="2601693"/>
            <a:ext cx="990600" cy="369332"/>
          </a:xfrm>
          <a:prstGeom prst="rect">
            <a:avLst/>
          </a:prstGeom>
          <a:noFill/>
        </p:spPr>
        <p:txBody>
          <a:bodyPr wrap="square" rtlCol="0">
            <a:spAutoFit/>
          </a:bodyPr>
          <a:lstStyle/>
          <a:p>
            <a:pPr algn="r"/>
            <a:r>
              <a:rPr lang="en-US" dirty="0" smtClean="0"/>
              <a:t>2 Rows</a:t>
            </a:r>
            <a:endParaRPr lang="en-US" dirty="0"/>
          </a:p>
        </p:txBody>
      </p:sp>
      <p:sp>
        <p:nvSpPr>
          <p:cNvPr id="21" name="TextBox 20"/>
          <p:cNvSpPr txBox="1"/>
          <p:nvPr/>
        </p:nvSpPr>
        <p:spPr>
          <a:xfrm>
            <a:off x="6139533" y="3145983"/>
            <a:ext cx="2627095" cy="830997"/>
          </a:xfrm>
          <a:prstGeom prst="rect">
            <a:avLst/>
          </a:prstGeom>
          <a:noFill/>
        </p:spPr>
        <p:txBody>
          <a:bodyPr wrap="square" rtlCol="0">
            <a:spAutoFit/>
          </a:bodyPr>
          <a:lstStyle/>
          <a:p>
            <a:r>
              <a:rPr lang="en-US" sz="2400" dirty="0" smtClean="0"/>
              <a:t>columns of a</a:t>
            </a:r>
          </a:p>
          <a:p>
            <a:r>
              <a:rPr lang="en-US" sz="2400" dirty="0" smtClean="0"/>
              <a:t>	= rows of b</a:t>
            </a:r>
            <a:endParaRPr lang="en-US" sz="2400" dirty="0"/>
          </a:p>
        </p:txBody>
      </p:sp>
      <p:pic>
        <p:nvPicPr>
          <p:cNvPr id="334850" name="Picture 2"/>
          <p:cNvPicPr>
            <a:picLocks noChangeAspect="1" noChangeArrowheads="1"/>
          </p:cNvPicPr>
          <p:nvPr/>
        </p:nvPicPr>
        <p:blipFill>
          <a:blip r:embed="rId3" cstate="print"/>
          <a:srcRect/>
          <a:stretch>
            <a:fillRect/>
          </a:stretch>
        </p:blipFill>
        <p:spPr bwMode="auto">
          <a:xfrm>
            <a:off x="2099133" y="4378699"/>
            <a:ext cx="4733471" cy="1412510"/>
          </a:xfrm>
          <a:prstGeom prst="rect">
            <a:avLst/>
          </a:prstGeom>
          <a:noFill/>
          <a:ln w="9525">
            <a:noFill/>
            <a:miter lim="800000"/>
            <a:headEnd/>
            <a:tailEnd/>
          </a:ln>
        </p:spPr>
      </p:pic>
      <p:sp>
        <p:nvSpPr>
          <p:cNvPr id="24" name="Oval 23"/>
          <p:cNvSpPr/>
          <p:nvPr/>
        </p:nvSpPr>
        <p:spPr>
          <a:xfrm>
            <a:off x="2433000" y="2931847"/>
            <a:ext cx="1035918" cy="4645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254524" y="3155908"/>
            <a:ext cx="535176" cy="857299"/>
          </a:xfrm>
          <a:prstGeom prst="ellipse">
            <a:avLst/>
          </a:prstGeom>
          <a:no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830264" y="6284686"/>
            <a:ext cx="3468914" cy="523220"/>
          </a:xfrm>
          <a:prstGeom prst="rect">
            <a:avLst/>
          </a:prstGeom>
          <a:noFill/>
        </p:spPr>
        <p:txBody>
          <a:bodyPr wrap="square" rtlCol="0">
            <a:spAutoFit/>
          </a:bodyPr>
          <a:lstStyle/>
          <a:p>
            <a:pPr algn="ctr"/>
            <a:r>
              <a:rPr lang="en-US" sz="2800" dirty="0" smtClean="0"/>
              <a:t>3x2 times 2x3 = 3x3</a:t>
            </a:r>
            <a:endParaRPr lang="en-US" sz="2800" dirty="0"/>
          </a:p>
        </p:txBody>
      </p:sp>
      <p:sp>
        <p:nvSpPr>
          <p:cNvPr id="22" name="Oval 21"/>
          <p:cNvSpPr/>
          <p:nvPr/>
        </p:nvSpPr>
        <p:spPr>
          <a:xfrm>
            <a:off x="5219740" y="4392302"/>
            <a:ext cx="1652779" cy="484499"/>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6F15528-21DE-4FAA-801E-634DDDAF4B2B}" type="slidenum">
              <a:rPr lang="en-US" smtClean="0"/>
              <a:pPr/>
              <a:t>98</a:t>
            </a:fld>
            <a:endParaRPr lang="en-US"/>
          </a:p>
        </p:txBody>
      </p:sp>
      <p:sp>
        <p:nvSpPr>
          <p:cNvPr id="7" name="Title 1"/>
          <p:cNvSpPr txBox="1">
            <a:spLocks/>
          </p:cNvSpPr>
          <p:nvPr/>
        </p:nvSpPr>
        <p:spPr>
          <a:xfrm>
            <a:off x="486228" y="13386"/>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chemeClr val="tx1"/>
                </a:solidFill>
                <a:effectLst/>
                <a:uLnTx/>
                <a:uFillTx/>
                <a:latin typeface="+mj-lt"/>
                <a:ea typeface="+mj-ea"/>
                <a:cs typeface="+mj-cs"/>
              </a:rPr>
              <a:t>Matrix Multiplication: Vectors</a:t>
            </a:r>
            <a:endParaRPr kumimoji="0" lang="en-US" sz="4000" b="0" i="0" u="sng" strike="noStrike" kern="1200" cap="none" spc="0" normalizeH="0" baseline="0" noProof="0" dirty="0">
              <a:ln>
                <a:noFill/>
              </a:ln>
              <a:solidFill>
                <a:schemeClr val="tx1"/>
              </a:solidFill>
              <a:effectLst/>
              <a:uLnTx/>
              <a:uFillTx/>
              <a:latin typeface="+mj-lt"/>
              <a:ea typeface="+mj-ea"/>
              <a:cs typeface="+mj-cs"/>
            </a:endParaRPr>
          </a:p>
        </p:txBody>
      </p:sp>
      <p:pic>
        <p:nvPicPr>
          <p:cNvPr id="23" name="Picture 4"/>
          <p:cNvPicPr>
            <a:picLocks noChangeAspect="1" noChangeArrowheads="1"/>
          </p:cNvPicPr>
          <p:nvPr/>
        </p:nvPicPr>
        <p:blipFill>
          <a:blip r:embed="rId2" cstate="print"/>
          <a:srcRect/>
          <a:stretch>
            <a:fillRect/>
          </a:stretch>
        </p:blipFill>
        <p:spPr bwMode="auto">
          <a:xfrm>
            <a:off x="885369" y="976086"/>
            <a:ext cx="3200400" cy="2343697"/>
          </a:xfrm>
          <a:prstGeom prst="rect">
            <a:avLst/>
          </a:prstGeom>
          <a:noFill/>
          <a:ln w="9525">
            <a:noFill/>
            <a:miter lim="800000"/>
            <a:headEnd/>
            <a:tailEnd/>
          </a:ln>
        </p:spPr>
      </p:pic>
      <p:pic>
        <p:nvPicPr>
          <p:cNvPr id="27" name="Picture 3"/>
          <p:cNvPicPr>
            <a:picLocks noChangeAspect="1" noChangeArrowheads="1"/>
          </p:cNvPicPr>
          <p:nvPr/>
        </p:nvPicPr>
        <p:blipFill>
          <a:blip r:embed="rId3" cstate="print"/>
          <a:srcRect/>
          <a:stretch>
            <a:fillRect/>
          </a:stretch>
        </p:blipFill>
        <p:spPr bwMode="auto">
          <a:xfrm>
            <a:off x="3375023" y="1188356"/>
            <a:ext cx="685800" cy="1009650"/>
          </a:xfrm>
          <a:prstGeom prst="rect">
            <a:avLst/>
          </a:prstGeom>
          <a:noFill/>
          <a:ln w="9525">
            <a:noFill/>
            <a:miter lim="800000"/>
            <a:headEnd/>
            <a:tailEnd/>
          </a:ln>
        </p:spPr>
      </p:pic>
      <p:pic>
        <p:nvPicPr>
          <p:cNvPr id="28" name="Picture 2"/>
          <p:cNvPicPr>
            <a:picLocks noChangeAspect="1" noChangeArrowheads="1"/>
          </p:cNvPicPr>
          <p:nvPr/>
        </p:nvPicPr>
        <p:blipFill>
          <a:blip r:embed="rId4" cstate="print"/>
          <a:srcRect/>
          <a:stretch>
            <a:fillRect/>
          </a:stretch>
        </p:blipFill>
        <p:spPr bwMode="auto">
          <a:xfrm>
            <a:off x="1305724" y="4738006"/>
            <a:ext cx="6526201" cy="1241879"/>
          </a:xfrm>
          <a:prstGeom prst="rect">
            <a:avLst/>
          </a:prstGeom>
          <a:noFill/>
          <a:ln w="9525">
            <a:noFill/>
            <a:miter lim="800000"/>
            <a:headEnd/>
            <a:tailEnd/>
          </a:ln>
        </p:spPr>
      </p:pic>
      <p:pic>
        <p:nvPicPr>
          <p:cNvPr id="30" name="Picture 3"/>
          <p:cNvPicPr>
            <a:picLocks noChangeAspect="1" noChangeArrowheads="1"/>
          </p:cNvPicPr>
          <p:nvPr/>
        </p:nvPicPr>
        <p:blipFill>
          <a:blip r:embed="rId5" cstate="print"/>
          <a:srcRect/>
          <a:stretch>
            <a:fillRect/>
          </a:stretch>
        </p:blipFill>
        <p:spPr bwMode="auto">
          <a:xfrm>
            <a:off x="5264435" y="1902124"/>
            <a:ext cx="2815326" cy="1317479"/>
          </a:xfrm>
          <a:prstGeom prst="rect">
            <a:avLst/>
          </a:prstGeom>
          <a:noFill/>
          <a:ln w="9525">
            <a:noFill/>
            <a:miter lim="800000"/>
            <a:headEnd/>
            <a:tailEnd/>
          </a:ln>
        </p:spPr>
      </p:pic>
      <p:sp>
        <p:nvSpPr>
          <p:cNvPr id="31" name="TextBox 30"/>
          <p:cNvSpPr txBox="1"/>
          <p:nvPr/>
        </p:nvSpPr>
        <p:spPr>
          <a:xfrm>
            <a:off x="478978" y="4212771"/>
            <a:ext cx="2895600" cy="461665"/>
          </a:xfrm>
          <a:prstGeom prst="rect">
            <a:avLst/>
          </a:prstGeom>
          <a:noFill/>
        </p:spPr>
        <p:txBody>
          <a:bodyPr wrap="square" rtlCol="0">
            <a:spAutoFit/>
          </a:bodyPr>
          <a:lstStyle/>
          <a:p>
            <a:pPr algn="ctr"/>
            <a:r>
              <a:rPr lang="en-US" sz="2400" dirty="0" smtClean="0"/>
              <a:t>Identity Matrix (E)</a:t>
            </a:r>
            <a:endParaRPr lang="en-US" sz="2400" dirty="0"/>
          </a:p>
        </p:txBody>
      </p:sp>
      <p:sp>
        <p:nvSpPr>
          <p:cNvPr id="32" name="TextBox 31"/>
          <p:cNvSpPr txBox="1"/>
          <p:nvPr/>
        </p:nvSpPr>
        <p:spPr>
          <a:xfrm>
            <a:off x="2518222" y="5947229"/>
            <a:ext cx="1139366" cy="461665"/>
          </a:xfrm>
          <a:prstGeom prst="rect">
            <a:avLst/>
          </a:prstGeom>
          <a:noFill/>
        </p:spPr>
        <p:txBody>
          <a:bodyPr wrap="square" rtlCol="0">
            <a:spAutoFit/>
          </a:bodyPr>
          <a:lstStyle/>
          <a:p>
            <a:pPr algn="ctr"/>
            <a:r>
              <a:rPr lang="en-US" sz="2400" dirty="0" smtClean="0"/>
              <a:t>vector</a:t>
            </a:r>
            <a:endParaRPr lang="en-US" sz="2400" dirty="0"/>
          </a:p>
        </p:txBody>
      </p:sp>
      <p:sp>
        <p:nvSpPr>
          <p:cNvPr id="33" name="TextBox 32"/>
          <p:cNvSpPr txBox="1"/>
          <p:nvPr/>
        </p:nvSpPr>
        <p:spPr>
          <a:xfrm>
            <a:off x="6894279" y="5925458"/>
            <a:ext cx="1139366" cy="461665"/>
          </a:xfrm>
          <a:prstGeom prst="rect">
            <a:avLst/>
          </a:prstGeom>
          <a:noFill/>
        </p:spPr>
        <p:txBody>
          <a:bodyPr wrap="square" rtlCol="0">
            <a:spAutoFit/>
          </a:bodyPr>
          <a:lstStyle/>
          <a:p>
            <a:pPr algn="ctr"/>
            <a:r>
              <a:rPr lang="en-US" sz="2400" dirty="0" smtClean="0"/>
              <a:t>vector</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fld id="{B6F15528-21DE-4FAA-801E-634DDDAF4B2B}" type="slidenum">
              <a:rPr lang="en-US" smtClean="0"/>
              <a:pPr/>
              <a:t>99</a:t>
            </a:fld>
            <a:endParaRPr lang="en-US"/>
          </a:p>
        </p:txBody>
      </p:sp>
      <p:sp>
        <p:nvSpPr>
          <p:cNvPr id="14" name="Title 1"/>
          <p:cNvSpPr txBox="1">
            <a:spLocks/>
          </p:cNvSpPr>
          <p:nvPr/>
        </p:nvSpPr>
        <p:spPr>
          <a:xfrm>
            <a:off x="486228" y="13386"/>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chemeClr val="tx1"/>
                </a:solidFill>
                <a:effectLst/>
                <a:uLnTx/>
                <a:uFillTx/>
                <a:latin typeface="+mj-lt"/>
                <a:ea typeface="+mj-ea"/>
                <a:cs typeface="+mj-cs"/>
              </a:rPr>
              <a:t>Inverse Matrices</a:t>
            </a:r>
            <a:endParaRPr kumimoji="0" lang="en-US" sz="4000" b="0" i="0" u="sng" strike="noStrike" kern="1200" cap="none" spc="0" normalizeH="0" baseline="0" noProof="0" dirty="0">
              <a:ln>
                <a:noFill/>
              </a:ln>
              <a:solidFill>
                <a:schemeClr val="tx1"/>
              </a:solidFill>
              <a:effectLst/>
              <a:uLnTx/>
              <a:uFillTx/>
              <a:latin typeface="+mj-lt"/>
              <a:ea typeface="+mj-ea"/>
              <a:cs typeface="+mj-cs"/>
            </a:endParaRPr>
          </a:p>
        </p:txBody>
      </p:sp>
      <p:sp>
        <p:nvSpPr>
          <p:cNvPr id="9" name="TextBox 8"/>
          <p:cNvSpPr txBox="1"/>
          <p:nvPr/>
        </p:nvSpPr>
        <p:spPr>
          <a:xfrm>
            <a:off x="725709" y="1076896"/>
            <a:ext cx="7663543" cy="2677656"/>
          </a:xfrm>
          <a:prstGeom prst="rect">
            <a:avLst/>
          </a:prstGeom>
          <a:noFill/>
        </p:spPr>
        <p:txBody>
          <a:bodyPr wrap="square" rtlCol="0">
            <a:spAutoFit/>
          </a:bodyPr>
          <a:lstStyle/>
          <a:p>
            <a:r>
              <a:rPr lang="en-US" sz="2800" dirty="0" smtClean="0"/>
              <a:t>If two square matrices A and B multiply together,</a:t>
            </a:r>
          </a:p>
          <a:p>
            <a:endParaRPr lang="en-US" sz="2800" dirty="0" smtClean="0"/>
          </a:p>
          <a:p>
            <a:r>
              <a:rPr lang="en-US" sz="2800" dirty="0" smtClean="0"/>
              <a:t>		and           A B = E</a:t>
            </a:r>
          </a:p>
          <a:p>
            <a:endParaRPr lang="en-US" sz="2800" dirty="0" smtClean="0"/>
          </a:p>
          <a:p>
            <a:r>
              <a:rPr lang="en-US" sz="2800" dirty="0" smtClean="0"/>
              <a:t>then B is said to the inverse of A (written A</a:t>
            </a:r>
            <a:r>
              <a:rPr lang="en-US" sz="2800" baseline="30000" dirty="0" smtClean="0"/>
              <a:t>-1</a:t>
            </a:r>
            <a:r>
              <a:rPr lang="en-US" sz="2800" dirty="0" smtClean="0"/>
              <a:t>). B is also the inverse of A.</a:t>
            </a:r>
            <a:endParaRPr lang="en-US" sz="2800" dirty="0"/>
          </a:p>
        </p:txBody>
      </p:sp>
      <p:pic>
        <p:nvPicPr>
          <p:cNvPr id="316417" name="Picture 1"/>
          <p:cNvPicPr>
            <a:picLocks noChangeAspect="1" noChangeArrowheads="1"/>
          </p:cNvPicPr>
          <p:nvPr/>
        </p:nvPicPr>
        <p:blipFill>
          <a:blip r:embed="rId2" cstate="print"/>
          <a:srcRect/>
          <a:stretch>
            <a:fillRect/>
          </a:stretch>
        </p:blipFill>
        <p:spPr bwMode="auto">
          <a:xfrm>
            <a:off x="2531571" y="3844247"/>
            <a:ext cx="4072421" cy="884583"/>
          </a:xfrm>
          <a:prstGeom prst="rect">
            <a:avLst/>
          </a:prstGeom>
          <a:noFill/>
          <a:ln w="9525">
            <a:noFill/>
            <a:miter lim="800000"/>
            <a:headEnd/>
            <a:tailEnd/>
          </a:ln>
        </p:spPr>
      </p:pic>
      <p:sp>
        <p:nvSpPr>
          <p:cNvPr id="10" name="Rectangle 9"/>
          <p:cNvSpPr/>
          <p:nvPr/>
        </p:nvSpPr>
        <p:spPr>
          <a:xfrm>
            <a:off x="2950374" y="4637707"/>
            <a:ext cx="393056" cy="523220"/>
          </a:xfrm>
          <a:prstGeom prst="rect">
            <a:avLst/>
          </a:prstGeom>
        </p:spPr>
        <p:txBody>
          <a:bodyPr wrap="none">
            <a:spAutoFit/>
          </a:bodyPr>
          <a:lstStyle/>
          <a:p>
            <a:r>
              <a:rPr lang="en-US" sz="2800" dirty="0" smtClean="0"/>
              <a:t>A</a:t>
            </a:r>
            <a:endParaRPr lang="en-US" sz="2800" dirty="0"/>
          </a:p>
        </p:txBody>
      </p:sp>
      <p:sp>
        <p:nvSpPr>
          <p:cNvPr id="11" name="Rectangle 10"/>
          <p:cNvSpPr/>
          <p:nvPr/>
        </p:nvSpPr>
        <p:spPr>
          <a:xfrm>
            <a:off x="4372297" y="4630452"/>
            <a:ext cx="393056" cy="523220"/>
          </a:xfrm>
          <a:prstGeom prst="rect">
            <a:avLst/>
          </a:prstGeom>
        </p:spPr>
        <p:txBody>
          <a:bodyPr wrap="none">
            <a:spAutoFit/>
          </a:bodyPr>
          <a:lstStyle/>
          <a:p>
            <a:r>
              <a:rPr lang="en-US" sz="2800" dirty="0" smtClean="0"/>
              <a:t>B</a:t>
            </a:r>
            <a:endParaRPr lang="en-US" sz="2800" dirty="0"/>
          </a:p>
        </p:txBody>
      </p:sp>
      <p:sp>
        <p:nvSpPr>
          <p:cNvPr id="12" name="Rectangle 11"/>
          <p:cNvSpPr/>
          <p:nvPr/>
        </p:nvSpPr>
        <p:spPr>
          <a:xfrm>
            <a:off x="5874526" y="4620865"/>
            <a:ext cx="359394" cy="523220"/>
          </a:xfrm>
          <a:prstGeom prst="rect">
            <a:avLst/>
          </a:prstGeom>
        </p:spPr>
        <p:txBody>
          <a:bodyPr wrap="none">
            <a:spAutoFit/>
          </a:bodyPr>
          <a:lstStyle/>
          <a:p>
            <a:r>
              <a:rPr lang="en-US" sz="2800" dirty="0" smtClean="0"/>
              <a:t>E</a:t>
            </a:r>
            <a:endParaRPr lang="en-US" sz="2800" dirty="0"/>
          </a:p>
        </p:txBody>
      </p:sp>
      <p:sp>
        <p:nvSpPr>
          <p:cNvPr id="15" name="Rectangle 14"/>
          <p:cNvSpPr/>
          <p:nvPr/>
        </p:nvSpPr>
        <p:spPr>
          <a:xfrm>
            <a:off x="3983440" y="5044112"/>
            <a:ext cx="1170770" cy="523220"/>
          </a:xfrm>
          <a:prstGeom prst="rect">
            <a:avLst/>
          </a:prstGeom>
        </p:spPr>
        <p:txBody>
          <a:bodyPr wrap="none">
            <a:spAutoFit/>
          </a:bodyPr>
          <a:lstStyle/>
          <a:p>
            <a:r>
              <a:rPr lang="en-US" sz="2800" dirty="0" smtClean="0"/>
              <a:t>aka A</a:t>
            </a:r>
            <a:r>
              <a:rPr lang="en-US" sz="2800" baseline="30000" dirty="0" smtClean="0"/>
              <a:t>-1</a:t>
            </a:r>
            <a:endParaRPr lang="en-US" sz="2800" baseline="30000" dirty="0"/>
          </a:p>
        </p:txBody>
      </p:sp>
      <p:sp>
        <p:nvSpPr>
          <p:cNvPr id="16" name="Content Placeholder 2"/>
          <p:cNvSpPr>
            <a:spLocks noGrp="1"/>
          </p:cNvSpPr>
          <p:nvPr>
            <p:ph idx="1"/>
          </p:nvPr>
        </p:nvSpPr>
        <p:spPr>
          <a:xfrm>
            <a:off x="120202" y="5968163"/>
            <a:ext cx="7238539" cy="839033"/>
          </a:xfrm>
        </p:spPr>
        <p:txBody>
          <a:bodyPr>
            <a:normAutofit fontScale="70000" lnSpcReduction="20000"/>
          </a:bodyPr>
          <a:lstStyle/>
          <a:p>
            <a:pPr marL="514350" indent="-514350">
              <a:buNone/>
            </a:pPr>
            <a:r>
              <a:rPr lang="en-US" sz="2800" u="sng" dirty="0" smtClean="0">
                <a:solidFill>
                  <a:srgbClr val="FF0000"/>
                </a:solidFill>
              </a:rPr>
              <a:t>Rules that govern groups:</a:t>
            </a:r>
          </a:p>
          <a:p>
            <a:pPr marL="1095375" indent="-514350">
              <a:buNone/>
            </a:pPr>
            <a:r>
              <a:rPr lang="en-US" sz="2800" dirty="0" smtClean="0">
                <a:solidFill>
                  <a:srgbClr val="FF0000"/>
                </a:solidFill>
              </a:rPr>
              <a:t>4)	For every element in the group there exists an inverse.</a:t>
            </a:r>
            <a:endParaRPr lang="en-US" sz="28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27099</TotalTime>
  <Words>3044</Words>
  <Application>Microsoft Office PowerPoint</Application>
  <PresentationFormat>On-screen Show (4:3)</PresentationFormat>
  <Paragraphs>796</Paragraphs>
  <Slides>116</Slides>
  <Notes>3</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116</vt:i4>
      </vt:variant>
    </vt:vector>
  </HeadingPairs>
  <TitlesOfParts>
    <vt:vector size="119" baseType="lpstr">
      <vt:lpstr>Office Theme</vt:lpstr>
      <vt:lpstr>Image</vt:lpstr>
      <vt:lpstr>CS ChemDraw Drawing</vt:lpstr>
      <vt:lpstr>Part 2.2: Symmetry and      Point Groups</vt:lpstr>
      <vt:lpstr>Slide 2</vt:lpstr>
      <vt:lpstr>Slide 3</vt:lpstr>
      <vt:lpstr>Slide 4</vt:lpstr>
      <vt:lpstr>Slide 5</vt:lpstr>
      <vt:lpstr>Slide 6</vt:lpstr>
      <vt:lpstr>Slide 7</vt:lpstr>
      <vt:lpstr>Slide 8</vt:lpstr>
      <vt:lpstr>Slide 9</vt:lpstr>
      <vt:lpstr>Slide 10</vt:lpstr>
      <vt:lpstr>Slide 11</vt:lpstr>
      <vt:lpstr>Proper Rotation (Cn)</vt:lpstr>
      <vt:lpstr>Rotations (Cn)</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Symmetry Operation Math</vt:lpstr>
      <vt:lpstr>Matrix Math Outline</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Matrix Math in Group Theory</vt:lpstr>
      <vt:lpstr>Slide 105</vt:lpstr>
      <vt:lpstr>Reflection (s)</vt:lpstr>
      <vt:lpstr>Inversion (i)</vt:lpstr>
      <vt:lpstr>Rotation (Cn)</vt:lpstr>
      <vt:lpstr>Rotation (Cn)</vt:lpstr>
      <vt:lpstr>Rotation (Cn)</vt:lpstr>
      <vt:lpstr>Rotation (Cn)</vt:lpstr>
      <vt:lpstr>Slide 112</vt:lpstr>
      <vt:lpstr>Slide 113</vt:lpstr>
      <vt:lpstr>Slide 114</vt:lpstr>
      <vt:lpstr>Summary</vt:lpstr>
      <vt:lpstr>Slide 116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Symmetry Cliche</dc:title>
  <dc:creator>Vastib</dc:creator>
  <cp:lastModifiedBy>Vastib</cp:lastModifiedBy>
  <cp:revision>77</cp:revision>
  <dcterms:created xsi:type="dcterms:W3CDTF">2006-08-16T00:00:00Z</dcterms:created>
  <dcterms:modified xsi:type="dcterms:W3CDTF">2014-10-09T13:28:13Z</dcterms:modified>
</cp:coreProperties>
</file>